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95" r:id="rId2"/>
    <p:sldId id="269" r:id="rId3"/>
    <p:sldId id="298" r:id="rId4"/>
    <p:sldId id="306" r:id="rId5"/>
    <p:sldId id="308" r:id="rId6"/>
    <p:sldId id="299" r:id="rId7"/>
    <p:sldId id="309" r:id="rId8"/>
    <p:sldId id="301" r:id="rId9"/>
    <p:sldId id="310" r:id="rId10"/>
    <p:sldId id="302" r:id="rId11"/>
  </p:sldIdLst>
  <p:sldSz cx="9144000" cy="5715000" type="screen16x10"/>
  <p:notesSz cx="6858000" cy="9144000"/>
  <p:defaultTextStyle>
    <a:defPPr>
      <a:defRPr lang="en-US"/>
    </a:defPPr>
    <a:lvl1pPr marL="0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27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54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81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08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35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62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89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16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CC00"/>
    <a:srgbClr val="FF9900"/>
    <a:srgbClr val="1CC6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81" autoAdjust="0"/>
    <p:restoredTop sz="94444" autoAdjust="0"/>
  </p:normalViewPr>
  <p:slideViewPr>
    <p:cSldViewPr>
      <p:cViewPr varScale="1">
        <p:scale>
          <a:sx n="90" d="100"/>
          <a:sy n="90" d="100"/>
        </p:scale>
        <p:origin x="948" y="42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281177-480B-4339-98D5-7D35108AC407}" type="datetimeFigureOut">
              <a:rPr lang="en-US" smtClean="0"/>
              <a:pPr/>
              <a:t>8/25/2020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72C15-A89B-4E21-B310-B2D4CAB663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5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27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54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81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08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35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62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89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16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72C15-A89B-4E21-B310-B2D4CAB6637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967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72C15-A89B-4E21-B310-B2D4CAB6637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8933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72C15-A89B-4E21-B310-B2D4CAB6637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1331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72C15-A89B-4E21-B310-B2D4CAB6637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072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72C15-A89B-4E21-B310-B2D4CAB6637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7353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72C15-A89B-4E21-B310-B2D4CAB6637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249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72C15-A89B-4E21-B310-B2D4CAB6637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7192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72C15-A89B-4E21-B310-B2D4CAB6637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14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JILI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1" descr="E:\AGHAN\YRAMA\bab 1 copy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" y="0"/>
            <a:ext cx="9144000" cy="5715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6"/>
            <a:ext cx="7772400" cy="1225021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>
              <a:defRPr b="1" cap="none" spc="5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904884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0" indent="0" algn="ctr">
              <a:buNone/>
              <a:defRPr b="1" cap="none" spc="5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defRPr>
            </a:lvl1pPr>
            <a:lvl2pPr marL="457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8" name="Rounded Rectangle 7">
            <a:hlinkClick r:id="" action="ppaction://hlinkshowjump?jump=nextslide"/>
          </p:cNvPr>
          <p:cNvSpPr/>
          <p:nvPr userDrawn="1"/>
        </p:nvSpPr>
        <p:spPr>
          <a:xfrm>
            <a:off x="3500430" y="4357699"/>
            <a:ext cx="1571636" cy="535765"/>
          </a:xfrm>
          <a:prstGeom prst="roundRect">
            <a:avLst>
              <a:gd name="adj" fmla="val 50000"/>
            </a:avLst>
          </a:prstGeom>
          <a:solidFill>
            <a:srgbClr val="00CC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2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Masuk</a:t>
            </a:r>
            <a:endParaRPr lang="en-US" sz="28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K KD INDIKATOR TUG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TERI SOAL HALAMAN AW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Pentagon 6">
            <a:hlinkClick r:id="" action="ppaction://hlinkshowjump?jump=nextslide"/>
          </p:cNvPr>
          <p:cNvSpPr/>
          <p:nvPr userDrawn="1"/>
        </p:nvSpPr>
        <p:spPr>
          <a:xfrm>
            <a:off x="7286644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Maju</a:t>
            </a:r>
            <a:endParaRPr lang="en-US" sz="1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TERI SOAL HALAMAN LANJUT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Pentagon 6">
            <a:hlinkClick r:id="" action="ppaction://hlinkshowjump?jump=nextslide"/>
          </p:cNvPr>
          <p:cNvSpPr/>
          <p:nvPr userDrawn="1"/>
        </p:nvSpPr>
        <p:spPr>
          <a:xfrm>
            <a:off x="7286644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Maju</a:t>
            </a:r>
            <a:endParaRPr lang="en-US" sz="1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Pentagon 4">
            <a:hlinkClick r:id="" action="ppaction://hlinkshowjump?jump=previousslide"/>
          </p:cNvPr>
          <p:cNvSpPr/>
          <p:nvPr userDrawn="1"/>
        </p:nvSpPr>
        <p:spPr>
          <a:xfrm flipH="1">
            <a:off x="6572296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1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Mundur</a:t>
            </a:r>
            <a:endParaRPr lang="en-US" sz="11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MATERI SOAL HALAMAN LANJUT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Pentagon 6">
            <a:hlinkClick r:id="" action="ppaction://hlinkshowjump?jump=nextslide"/>
          </p:cNvPr>
          <p:cNvSpPr/>
          <p:nvPr userDrawn="1"/>
        </p:nvSpPr>
        <p:spPr>
          <a:xfrm>
            <a:off x="7215206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Maju</a:t>
            </a:r>
            <a:endParaRPr lang="en-US" sz="1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Pentagon 4">
            <a:hlinkClick r:id="" action="ppaction://hlinkshowjump?jump=previousslide"/>
          </p:cNvPr>
          <p:cNvSpPr/>
          <p:nvPr userDrawn="1"/>
        </p:nvSpPr>
        <p:spPr>
          <a:xfrm flipH="1">
            <a:off x="6429420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1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Mundur</a:t>
            </a:r>
            <a:endParaRPr lang="en-US" sz="11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MATERI SOAL HALAMAN LANJUT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Pentagon 6">
            <a:hlinkClick r:id="" action="ppaction://hlinkshowjump?jump=nextslide"/>
          </p:cNvPr>
          <p:cNvSpPr/>
          <p:nvPr userDrawn="1"/>
        </p:nvSpPr>
        <p:spPr>
          <a:xfrm>
            <a:off x="7286644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Maju</a:t>
            </a:r>
            <a:endParaRPr lang="en-US" sz="1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Pentagon 4">
            <a:hlinkClick r:id="" action="ppaction://hlinkshowjump?jump=previousslide"/>
          </p:cNvPr>
          <p:cNvSpPr/>
          <p:nvPr userDrawn="1"/>
        </p:nvSpPr>
        <p:spPr>
          <a:xfrm flipH="1">
            <a:off x="6500858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1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Mundur</a:t>
            </a:r>
            <a:endParaRPr lang="en-US" sz="11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TERI SOAL HALAMAN AKH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Pentagon 4">
            <a:hlinkClick r:id="" action="ppaction://hlinkshowjump?jump=previousslide"/>
          </p:cNvPr>
          <p:cNvSpPr/>
          <p:nvPr userDrawn="1"/>
        </p:nvSpPr>
        <p:spPr>
          <a:xfrm flipH="1">
            <a:off x="6643702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1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Mundur</a:t>
            </a:r>
            <a:endParaRPr lang="en-US" sz="11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" Target="../slides/slide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" Target="../slides/slide2.xml"/><Relationship Id="rId2" Type="http://schemas.openxmlformats.org/officeDocument/2006/relationships/slideLayout" Target="../slideLayouts/slideLayout2.xml"/><Relationship Id="rId16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5" Type="http://schemas.openxmlformats.org/officeDocument/2006/relationships/slide" Target="../slides/slide8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" Target="../slides/slid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14480" y="228866"/>
            <a:ext cx="7215238" cy="783153"/>
          </a:xfrm>
          <a:prstGeom prst="rect">
            <a:avLst/>
          </a:prstGeom>
        </p:spPr>
        <p:txBody>
          <a:bodyPr vert="horz" lIns="91425" tIns="45712" rIns="91425" bIns="45712"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4480" y="1190614"/>
            <a:ext cx="7215238" cy="4187167"/>
          </a:xfrm>
          <a:prstGeom prst="rect">
            <a:avLst/>
          </a:prstGeom>
        </p:spPr>
        <p:txBody>
          <a:bodyPr vert="horz" lIns="91425" tIns="45712" rIns="91425" bIns="45712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Pentagon 6">
            <a:hlinkClick r:id="rId12" action="ppaction://hlinksldjump"/>
          </p:cNvPr>
          <p:cNvSpPr/>
          <p:nvPr userDrawn="1"/>
        </p:nvSpPr>
        <p:spPr>
          <a:xfrm>
            <a:off x="0" y="1142989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STANDAR KOMPETENSI</a:t>
            </a:r>
            <a:endParaRPr lang="en-US" b="1" dirty="0"/>
          </a:p>
        </p:txBody>
      </p:sp>
      <p:sp>
        <p:nvSpPr>
          <p:cNvPr id="8" name="Pentagon 7">
            <a:hlinkClick r:id="rId13" action="ppaction://hlinksldjump"/>
          </p:cNvPr>
          <p:cNvSpPr/>
          <p:nvPr userDrawn="1"/>
        </p:nvSpPr>
        <p:spPr>
          <a:xfrm>
            <a:off x="0" y="1835938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KOMPETENSI DASAR</a:t>
            </a:r>
            <a:endParaRPr lang="en-US" b="1" dirty="0"/>
          </a:p>
        </p:txBody>
      </p:sp>
      <p:sp>
        <p:nvSpPr>
          <p:cNvPr id="9" name="Pentagon 8">
            <a:hlinkClick r:id="rId14" action="ppaction://hlinksldjump"/>
          </p:cNvPr>
          <p:cNvSpPr/>
          <p:nvPr userDrawn="1"/>
        </p:nvSpPr>
        <p:spPr>
          <a:xfrm>
            <a:off x="0" y="2528887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INDIKATOR</a:t>
            </a:r>
            <a:endParaRPr lang="en-US" b="1" dirty="0"/>
          </a:p>
        </p:txBody>
      </p:sp>
      <p:sp>
        <p:nvSpPr>
          <p:cNvPr id="10" name="Pentagon 9">
            <a:hlinkClick r:id="rId15" action="ppaction://hlinksldjump"/>
          </p:cNvPr>
          <p:cNvSpPr/>
          <p:nvPr userDrawn="1"/>
        </p:nvSpPr>
        <p:spPr>
          <a:xfrm>
            <a:off x="0" y="3221836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11" name="Pentagon 10">
            <a:hlinkClick r:id="" action="ppaction://noaction"/>
          </p:cNvPr>
          <p:cNvSpPr/>
          <p:nvPr userDrawn="1"/>
        </p:nvSpPr>
        <p:spPr>
          <a:xfrm>
            <a:off x="0" y="3914785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LATIHAN SOAL</a:t>
            </a:r>
            <a:endParaRPr lang="en-US" b="1" dirty="0"/>
          </a:p>
        </p:txBody>
      </p:sp>
      <p:sp>
        <p:nvSpPr>
          <p:cNvPr id="12" name="Pentagon 11">
            <a:hlinkClick r:id="" action="ppaction://noaction"/>
          </p:cNvPr>
          <p:cNvSpPr/>
          <p:nvPr userDrawn="1"/>
        </p:nvSpPr>
        <p:spPr>
          <a:xfrm>
            <a:off x="0" y="4607732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TUGAS</a:t>
            </a:r>
            <a:endParaRPr lang="en-US" b="1" dirty="0"/>
          </a:p>
        </p:txBody>
      </p:sp>
      <p:sp>
        <p:nvSpPr>
          <p:cNvPr id="13" name="Oval 12">
            <a:hlinkClick r:id="" action="ppaction://hlinkshowjump?jump=endshow" highlightClick="1">
              <a:snd r:embed="rId16" name="applause.wav"/>
            </a:hlinkClick>
          </p:cNvPr>
          <p:cNvSpPr/>
          <p:nvPr userDrawn="1"/>
        </p:nvSpPr>
        <p:spPr>
          <a:xfrm>
            <a:off x="8072494" y="5286393"/>
            <a:ext cx="1000100" cy="357190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100" dirty="0" smtClean="0"/>
              <a:t>Keluar</a:t>
            </a:r>
            <a:endParaRPr lang="en-US" sz="11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7" r:id="rId4"/>
    <p:sldLayoutId id="2147483660" r:id="rId5"/>
    <p:sldLayoutId id="2147483659" r:id="rId6"/>
    <p:sldLayoutId id="2147483658" r:id="rId7"/>
    <p:sldLayoutId id="2147483654" r:id="rId8"/>
    <p:sldLayoutId id="2147483655" r:id="rId9"/>
  </p:sldLayoutIdLst>
  <p:txStyles>
    <p:titleStyle>
      <a:lvl1pPr algn="ctr" defTabSz="914254" rtl="0" eaLnBrk="1" latinLnBrk="0" hangingPunct="1">
        <a:spcBef>
          <a:spcPct val="0"/>
        </a:spcBef>
        <a:buNone/>
        <a:defRPr sz="4400" b="1" kern="1200" cap="none" spc="50">
          <a:ln w="11430"/>
          <a:solidFill>
            <a:schemeClr val="tx1"/>
          </a:solidFill>
          <a:effectLst>
            <a:outerShdw blurRad="76200" dist="50800" dir="5400000" algn="tl" rotWithShape="0">
              <a:srgbClr val="000000">
                <a:alpha val="6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845" indent="-342845" algn="l" defTabSz="914254" rtl="0" eaLnBrk="1" latinLnBrk="0" hangingPunct="1">
        <a:spcBef>
          <a:spcPct val="20000"/>
        </a:spcBef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31" indent="-285705" algn="l" defTabSz="914254" rtl="0" eaLnBrk="1" latinLnBrk="0" hangingPunct="1">
        <a:spcBef>
          <a:spcPct val="20000"/>
        </a:spcBef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18" indent="-228563" algn="l" defTabSz="914254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45" indent="-228563" algn="l" defTabSz="914254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71" indent="-228563" algn="l" defTabSz="9142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98" indent="-228563" algn="l" defTabSz="9142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26" indent="-228563" algn="l" defTabSz="9142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52" indent="-228563" algn="l" defTabSz="9142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79" indent="-228563" algn="l" defTabSz="9142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7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4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81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08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35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62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89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16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G"/><Relationship Id="rId3" Type="http://schemas.openxmlformats.org/officeDocument/2006/relationships/image" Target="../media/image12.png"/><Relationship Id="rId7" Type="http://schemas.openxmlformats.org/officeDocument/2006/relationships/image" Target="../media/image16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0" y="3286128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1643042" y="1000112"/>
            <a:ext cx="6169317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354013" indent="-354013" algn="just">
              <a:defRPr/>
            </a:pPr>
            <a:r>
              <a:rPr lang="id-ID" sz="24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r>
              <a:rPr lang="en-US" sz="24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id-ID" sz="24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Jarak Titik ke </a:t>
            </a:r>
            <a:r>
              <a:rPr lang="id-ID" sz="24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Bidang</a:t>
            </a:r>
            <a:r>
              <a:rPr lang="en-GB" sz="24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(</a:t>
            </a:r>
            <a:r>
              <a:rPr lang="en-GB" sz="24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Bagian</a:t>
            </a:r>
            <a:r>
              <a:rPr lang="en-GB" sz="24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2)</a:t>
            </a:r>
            <a:endParaRPr lang="en-US" sz="2400" b="1" spc="5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+mn-cs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714480" y="1915377"/>
            <a:ext cx="45005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id-ID" sz="2400" b="1" dirty="0" smtClean="0">
                <a:solidFill>
                  <a:srgbClr val="FF0000"/>
                </a:solidFill>
              </a:rPr>
              <a:t>Garis tegak lurus bidang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714480" y="2500310"/>
            <a:ext cx="378621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id-ID" sz="2400" b="1" dirty="0" smtClean="0">
                <a:solidFill>
                  <a:schemeClr val="tx2">
                    <a:lumMod val="75000"/>
                  </a:schemeClr>
                </a:solidFill>
              </a:rPr>
              <a:t>Garis </a:t>
            </a:r>
            <a:r>
              <a:rPr lang="id-ID" sz="2400" b="1" i="1" dirty="0" smtClean="0">
                <a:solidFill>
                  <a:schemeClr val="tx2">
                    <a:lumMod val="75000"/>
                  </a:schemeClr>
                </a:solidFill>
              </a:rPr>
              <a:t>g </a:t>
            </a:r>
            <a:r>
              <a:rPr lang="id-ID" sz="2400" b="1" dirty="0" smtClean="0">
                <a:solidFill>
                  <a:schemeClr val="tx2">
                    <a:lumMod val="75000"/>
                  </a:schemeClr>
                </a:solidFill>
              </a:rPr>
              <a:t>tegak lurus bidang </a:t>
            </a:r>
            <a:r>
              <a:rPr lang="id-ID" sz="2400" b="1" i="1" dirty="0" smtClean="0">
                <a:solidFill>
                  <a:schemeClr val="tx2">
                    <a:lumMod val="75000"/>
                  </a:schemeClr>
                </a:solidFill>
              </a:rPr>
              <a:t>V </a:t>
            </a:r>
            <a:r>
              <a:rPr lang="id-ID" sz="2400" b="1" dirty="0" smtClean="0">
                <a:solidFill>
                  <a:schemeClr val="tx2">
                    <a:lumMod val="75000"/>
                  </a:schemeClr>
                </a:solidFill>
              </a:rPr>
              <a:t>artinya garis g tegak lurus terhadap semua garis yang terletak pada bidang </a:t>
            </a:r>
            <a:r>
              <a:rPr lang="id-ID" sz="2400" b="1" i="1" dirty="0" smtClean="0">
                <a:solidFill>
                  <a:schemeClr val="tx2">
                    <a:lumMod val="75000"/>
                  </a:schemeClr>
                </a:solidFill>
              </a:rPr>
              <a:t>V</a:t>
            </a:r>
            <a:r>
              <a:rPr lang="id-ID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20" name="AutoShape 4"/>
          <p:cNvSpPr>
            <a:spLocks noChangeArrowheads="1"/>
          </p:cNvSpPr>
          <p:nvPr/>
        </p:nvSpPr>
        <p:spPr bwMode="auto">
          <a:xfrm>
            <a:off x="5372128" y="3857632"/>
            <a:ext cx="3200400" cy="838200"/>
          </a:xfrm>
          <a:prstGeom prst="parallelogram">
            <a:avLst>
              <a:gd name="adj" fmla="val 9545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21" name="Line 7"/>
          <p:cNvSpPr>
            <a:spLocks noChangeShapeType="1"/>
          </p:cNvSpPr>
          <p:nvPr/>
        </p:nvSpPr>
        <p:spPr bwMode="auto">
          <a:xfrm flipV="1">
            <a:off x="7048528" y="2076457"/>
            <a:ext cx="0" cy="2209800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22" name="Line 8"/>
          <p:cNvSpPr>
            <a:spLocks noChangeShapeType="1"/>
          </p:cNvSpPr>
          <p:nvPr/>
        </p:nvSpPr>
        <p:spPr bwMode="auto">
          <a:xfrm>
            <a:off x="6634191" y="4043370"/>
            <a:ext cx="9906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>
            <a:off x="6286528" y="4286257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grpSp>
        <p:nvGrpSpPr>
          <p:cNvPr id="24" name="Group 10"/>
          <p:cNvGrpSpPr>
            <a:grpSpLocks/>
          </p:cNvGrpSpPr>
          <p:nvPr/>
        </p:nvGrpSpPr>
        <p:grpSpPr bwMode="auto">
          <a:xfrm>
            <a:off x="5524528" y="4362457"/>
            <a:ext cx="533400" cy="457200"/>
            <a:chOff x="576" y="3150"/>
            <a:chExt cx="336" cy="288"/>
          </a:xfrm>
        </p:grpSpPr>
        <p:sp>
          <p:nvSpPr>
            <p:cNvPr id="25" name="Text Box 11"/>
            <p:cNvSpPr txBox="1">
              <a:spLocks noChangeArrowheads="1"/>
            </p:cNvSpPr>
            <p:nvPr/>
          </p:nvSpPr>
          <p:spPr bwMode="auto">
            <a:xfrm rot="2289359">
              <a:off x="576" y="315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V</a:t>
              </a:r>
            </a:p>
          </p:txBody>
        </p:sp>
        <p:sp>
          <p:nvSpPr>
            <p:cNvPr id="26" name="Line 12"/>
            <p:cNvSpPr>
              <a:spLocks noChangeShapeType="1"/>
            </p:cNvSpPr>
            <p:nvPr/>
          </p:nvSpPr>
          <p:spPr bwMode="auto">
            <a:xfrm>
              <a:off x="672" y="3168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27" name="Line 13"/>
            <p:cNvSpPr>
              <a:spLocks noChangeShapeType="1"/>
            </p:cNvSpPr>
            <p:nvPr/>
          </p:nvSpPr>
          <p:spPr bwMode="auto">
            <a:xfrm flipH="1">
              <a:off x="768" y="3168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6977091" y="3724282"/>
            <a:ext cx="4619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ym typeface="Symbol" pitchFamily="18" charset="2"/>
              </a:rPr>
              <a:t></a:t>
            </a:r>
          </a:p>
        </p:txBody>
      </p:sp>
      <p:grpSp>
        <p:nvGrpSpPr>
          <p:cNvPr id="29" name="Group 17"/>
          <p:cNvGrpSpPr>
            <a:grpSpLocks/>
          </p:cNvGrpSpPr>
          <p:nvPr/>
        </p:nvGrpSpPr>
        <p:grpSpPr bwMode="auto">
          <a:xfrm>
            <a:off x="7048528" y="4133857"/>
            <a:ext cx="152400" cy="228600"/>
            <a:chOff x="1536" y="3024"/>
            <a:chExt cx="96" cy="144"/>
          </a:xfrm>
        </p:grpSpPr>
        <p:sp>
          <p:nvSpPr>
            <p:cNvPr id="30" name="Line 15"/>
            <p:cNvSpPr>
              <a:spLocks noChangeShapeType="1"/>
            </p:cNvSpPr>
            <p:nvPr/>
          </p:nvSpPr>
          <p:spPr bwMode="auto">
            <a:xfrm>
              <a:off x="1536" y="3024"/>
              <a:ext cx="96" cy="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31" name="Line 16"/>
            <p:cNvSpPr>
              <a:spLocks noChangeShapeType="1"/>
            </p:cNvSpPr>
            <p:nvPr/>
          </p:nvSpPr>
          <p:spPr bwMode="auto">
            <a:xfrm flipH="1">
              <a:off x="1614" y="3060"/>
              <a:ext cx="6" cy="1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32" name="Text Box 18"/>
          <p:cNvSpPr txBox="1">
            <a:spLocks noChangeArrowheads="1"/>
          </p:cNvSpPr>
          <p:nvPr/>
        </p:nvSpPr>
        <p:spPr bwMode="auto">
          <a:xfrm>
            <a:off x="6853266" y="2533657"/>
            <a:ext cx="762000" cy="579438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1"/>
              <a:t>g</a:t>
            </a:r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3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5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9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1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3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9" grpId="0"/>
      <p:bldP spid="20" grpId="0" animBg="1"/>
      <p:bldP spid="21" grpId="0" animBg="1"/>
      <p:bldP spid="22" grpId="0" animBg="1"/>
      <p:bldP spid="23" grpId="0" animBg="1"/>
      <p:bldP spid="28" grpId="0"/>
      <p:bldP spid="3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0" y="3286128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895680" y="193204"/>
            <a:ext cx="21139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Jawab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</a:t>
            </a:r>
            <a:endParaRPr lang="id-ID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/>
              <p:cNvSpPr txBox="1">
                <a:spLocks noChangeArrowheads="1"/>
              </p:cNvSpPr>
              <p:nvPr/>
            </p:nvSpPr>
            <p:spPr bwMode="auto">
              <a:xfrm>
                <a:off x="2014034" y="4056020"/>
                <a:ext cx="6158366" cy="11624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None/>
                </a:pPr>
                <a:r>
                  <a:rPr lang="en-GB" sz="24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a = OP = 3 cm, </a:t>
                </a:r>
                <a:r>
                  <a:rPr lang="en-GB" sz="24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b = </a:t>
                </a:r>
                <a:r>
                  <a:rPr lang="en-GB" sz="24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TO = 6 cm, </a:t>
                </a:r>
                <a:r>
                  <a:rPr lang="en-GB" sz="2400" b="1" dirty="0" smtClean="0">
                    <a:solidFill>
                      <a:schemeClr val="tx2"/>
                    </a:solidFill>
                  </a:rPr>
                  <a:t>c = </a:t>
                </a:r>
                <a14:m>
                  <m:oMath xmlns:m="http://schemas.openxmlformats.org/officeDocument/2006/math">
                    <m:r>
                      <a:rPr lang="en-GB" sz="2400" b="1" i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𝐓𝐏</m:t>
                    </m:r>
                    <m:r>
                      <a:rPr lang="en-GB" sz="2400" b="1" i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1" i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ad>
                      <m:radPr>
                        <m:degHide m:val="on"/>
                        <m:ctrlPr>
                          <a:rPr lang="en-GB" sz="2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endParaRPr lang="en-GB" sz="2400" b="1" dirty="0" smtClean="0">
                  <a:solidFill>
                    <a:schemeClr val="tx2">
                      <a:lumMod val="75000"/>
                    </a:schemeClr>
                  </a:solidFill>
                </a:endParaRPr>
              </a:p>
              <a:p>
                <a: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𝑂𝑄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𝑎𝑥𝑏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18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2000" b="1" dirty="0" smtClean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14034" y="4056020"/>
                <a:ext cx="6158366" cy="1162498"/>
              </a:xfrm>
              <a:prstGeom prst="rect">
                <a:avLst/>
              </a:prstGeom>
              <a:blipFill rotWithShape="0">
                <a:blip r:embed="rId3"/>
                <a:stretch>
                  <a:fillRect l="-1484" t="-1047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4095" y="739130"/>
            <a:ext cx="5200650" cy="28384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427984" y="284820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6 cm</a:t>
            </a:r>
            <a:endParaRPr lang="en-GB" i="1" dirty="0"/>
          </a:p>
        </p:txBody>
      </p:sp>
      <p:sp>
        <p:nvSpPr>
          <p:cNvPr id="8" name="TextBox 7"/>
          <p:cNvSpPr txBox="1"/>
          <p:nvPr/>
        </p:nvSpPr>
        <p:spPr>
          <a:xfrm>
            <a:off x="3059832" y="2663542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6 cm</a:t>
            </a:r>
            <a:endParaRPr lang="en-GB" i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4932040" y="1489348"/>
                <a:ext cx="913327" cy="3954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i="1" dirty="0" smtClean="0"/>
                  <a:t>3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rad>
                  </m:oMath>
                </a14:m>
                <a:r>
                  <a:rPr lang="en-GB" i="1" dirty="0" smtClean="0"/>
                  <a:t> cm</a:t>
                </a:r>
                <a:endParaRPr lang="en-GB" i="1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1489348"/>
                <a:ext cx="913327" cy="395429"/>
              </a:xfrm>
              <a:prstGeom prst="rect">
                <a:avLst/>
              </a:prstGeom>
              <a:blipFill rotWithShape="0">
                <a:blip r:embed="rId5"/>
                <a:stretch>
                  <a:fillRect l="-5333" r="-5333" b="-246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2951404" y="1502676"/>
                <a:ext cx="913327" cy="3954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i="1" dirty="0" smtClean="0"/>
                  <a:t>3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rad>
                  </m:oMath>
                </a14:m>
                <a:r>
                  <a:rPr lang="en-GB" i="1" dirty="0" smtClean="0"/>
                  <a:t> cm</a:t>
                </a:r>
                <a:endParaRPr lang="en-GB" i="1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1404" y="1502676"/>
                <a:ext cx="913327" cy="395429"/>
              </a:xfrm>
              <a:prstGeom prst="rect">
                <a:avLst/>
              </a:prstGeom>
              <a:blipFill rotWithShape="0">
                <a:blip r:embed="rId6"/>
                <a:stretch>
                  <a:fillRect l="-5333" t="-1563" r="-5333" b="-265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111230" y="180353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6 cm</a:t>
            </a:r>
            <a:endParaRPr lang="en-GB" i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4783" y="3498423"/>
            <a:ext cx="4472165" cy="51899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5632" y="739792"/>
            <a:ext cx="2310903" cy="1877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938125"/>
      </p:ext>
    </p:extLst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0" y="3286128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3" name="AutoShape 40"/>
          <p:cNvSpPr>
            <a:spLocks noChangeArrowheads="1"/>
          </p:cNvSpPr>
          <p:nvPr/>
        </p:nvSpPr>
        <p:spPr bwMode="auto">
          <a:xfrm>
            <a:off x="5543568" y="3900482"/>
            <a:ext cx="3200400" cy="838200"/>
          </a:xfrm>
          <a:prstGeom prst="parallelogram">
            <a:avLst>
              <a:gd name="adj" fmla="val 9545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5" name="Oval 41"/>
          <p:cNvSpPr>
            <a:spLocks noChangeArrowheads="1"/>
          </p:cNvSpPr>
          <p:nvPr/>
        </p:nvSpPr>
        <p:spPr bwMode="auto">
          <a:xfrm>
            <a:off x="7067568" y="1995482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6" name="Text Box 42"/>
          <p:cNvSpPr txBox="1">
            <a:spLocks noChangeArrowheads="1"/>
          </p:cNvSpPr>
          <p:nvPr/>
        </p:nvSpPr>
        <p:spPr bwMode="auto">
          <a:xfrm>
            <a:off x="7067568" y="1538282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d-ID" sz="3200" b="1" i="1" dirty="0" smtClean="0">
                <a:solidFill>
                  <a:srgbClr val="FF0000"/>
                </a:solidFill>
              </a:rPr>
              <a:t>P</a:t>
            </a:r>
            <a:endParaRPr lang="en-US" sz="3200" b="1" i="1" dirty="0">
              <a:solidFill>
                <a:srgbClr val="FF0000"/>
              </a:solidFill>
            </a:endParaRPr>
          </a:p>
        </p:txBody>
      </p:sp>
      <p:sp>
        <p:nvSpPr>
          <p:cNvPr id="7" name="Line 43"/>
          <p:cNvSpPr>
            <a:spLocks noChangeShapeType="1"/>
          </p:cNvSpPr>
          <p:nvPr/>
        </p:nvSpPr>
        <p:spPr bwMode="auto">
          <a:xfrm flipV="1">
            <a:off x="7143768" y="2071682"/>
            <a:ext cx="0" cy="2209800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8" name="Line 44"/>
          <p:cNvSpPr>
            <a:spLocks noChangeShapeType="1"/>
          </p:cNvSpPr>
          <p:nvPr/>
        </p:nvSpPr>
        <p:spPr bwMode="auto">
          <a:xfrm>
            <a:off x="6762768" y="4052882"/>
            <a:ext cx="9906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9" name="Line 45"/>
          <p:cNvSpPr>
            <a:spLocks noChangeShapeType="1"/>
          </p:cNvSpPr>
          <p:nvPr/>
        </p:nvSpPr>
        <p:spPr bwMode="auto">
          <a:xfrm>
            <a:off x="6381768" y="4281482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grpSp>
        <p:nvGrpSpPr>
          <p:cNvPr id="10" name="Group 55"/>
          <p:cNvGrpSpPr>
            <a:grpSpLocks/>
          </p:cNvGrpSpPr>
          <p:nvPr/>
        </p:nvGrpSpPr>
        <p:grpSpPr bwMode="auto">
          <a:xfrm>
            <a:off x="5695968" y="4405307"/>
            <a:ext cx="533400" cy="457200"/>
            <a:chOff x="576" y="3150"/>
            <a:chExt cx="336" cy="288"/>
          </a:xfrm>
        </p:grpSpPr>
        <p:sp>
          <p:nvSpPr>
            <p:cNvPr id="11" name="Text Box 46"/>
            <p:cNvSpPr txBox="1">
              <a:spLocks noChangeArrowheads="1"/>
            </p:cNvSpPr>
            <p:nvPr/>
          </p:nvSpPr>
          <p:spPr bwMode="auto">
            <a:xfrm rot="2289359">
              <a:off x="576" y="315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V</a:t>
              </a:r>
            </a:p>
          </p:txBody>
        </p:sp>
        <p:sp>
          <p:nvSpPr>
            <p:cNvPr id="12" name="Line 47"/>
            <p:cNvSpPr>
              <a:spLocks noChangeShapeType="1"/>
            </p:cNvSpPr>
            <p:nvPr/>
          </p:nvSpPr>
          <p:spPr bwMode="auto">
            <a:xfrm>
              <a:off x="672" y="3168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13" name="Line 48"/>
            <p:cNvSpPr>
              <a:spLocks noChangeShapeType="1"/>
            </p:cNvSpPr>
            <p:nvPr/>
          </p:nvSpPr>
          <p:spPr bwMode="auto">
            <a:xfrm flipH="1">
              <a:off x="768" y="3168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14" name="Text Box 49"/>
          <p:cNvSpPr txBox="1">
            <a:spLocks noChangeArrowheads="1"/>
          </p:cNvSpPr>
          <p:nvPr/>
        </p:nvSpPr>
        <p:spPr bwMode="auto">
          <a:xfrm>
            <a:off x="7019943" y="3714745"/>
            <a:ext cx="4619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ym typeface="Symbol" pitchFamily="18" charset="2"/>
              </a:rPr>
              <a:t></a:t>
            </a:r>
          </a:p>
        </p:txBody>
      </p:sp>
      <p:sp>
        <p:nvSpPr>
          <p:cNvPr id="15" name="Line 53"/>
          <p:cNvSpPr>
            <a:spLocks noChangeShapeType="1"/>
          </p:cNvSpPr>
          <p:nvPr/>
        </p:nvSpPr>
        <p:spPr bwMode="auto">
          <a:xfrm>
            <a:off x="7143768" y="4129082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6" name="Line 54"/>
          <p:cNvSpPr>
            <a:spLocks noChangeShapeType="1"/>
          </p:cNvSpPr>
          <p:nvPr/>
        </p:nvSpPr>
        <p:spPr bwMode="auto">
          <a:xfrm flipH="1">
            <a:off x="7286643" y="4205282"/>
            <a:ext cx="9525" cy="1714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785918" y="1857368"/>
            <a:ext cx="378621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id-ID" sz="2400" b="1" dirty="0" smtClean="0">
                <a:solidFill>
                  <a:schemeClr val="tx2">
                    <a:lumMod val="75000"/>
                  </a:schemeClr>
                </a:solidFill>
              </a:rPr>
              <a:t>Jarak titik </a:t>
            </a:r>
            <a:r>
              <a:rPr lang="id-ID" sz="2400" b="1" i="1" dirty="0" smtClean="0">
                <a:solidFill>
                  <a:schemeClr val="tx2">
                    <a:lumMod val="75000"/>
                  </a:schemeClr>
                </a:solidFill>
              </a:rPr>
              <a:t>P</a:t>
            </a:r>
            <a:r>
              <a:rPr lang="id-ID" sz="2400" b="1" dirty="0" smtClean="0">
                <a:solidFill>
                  <a:schemeClr val="tx2">
                    <a:lumMod val="75000"/>
                  </a:schemeClr>
                </a:solidFill>
              </a:rPr>
              <a:t> ke bidang </a:t>
            </a:r>
            <a:r>
              <a:rPr lang="id-ID" sz="2400" b="1" i="1" dirty="0" smtClean="0">
                <a:solidFill>
                  <a:schemeClr val="tx2">
                    <a:lumMod val="75000"/>
                  </a:schemeClr>
                </a:solidFill>
              </a:rPr>
              <a:t>V</a:t>
            </a:r>
            <a:r>
              <a:rPr lang="id-ID" sz="2400" b="1" dirty="0" smtClean="0">
                <a:solidFill>
                  <a:schemeClr val="tx2">
                    <a:lumMod val="75000"/>
                  </a:schemeClr>
                </a:solidFill>
              </a:rPr>
              <a:t> adalah </a:t>
            </a:r>
            <a:r>
              <a:rPr lang="id-ID" sz="2400" b="1" dirty="0" smtClean="0">
                <a:solidFill>
                  <a:srgbClr val="FF0000"/>
                </a:solidFill>
              </a:rPr>
              <a:t>ruas garis terpendek </a:t>
            </a:r>
            <a:r>
              <a:rPr lang="id-ID" sz="2400" b="1" dirty="0" smtClean="0">
                <a:solidFill>
                  <a:schemeClr val="tx2">
                    <a:lumMod val="75000"/>
                  </a:schemeClr>
                </a:solidFill>
              </a:rPr>
              <a:t>yang menghubungkan </a:t>
            </a:r>
            <a:r>
              <a:rPr lang="id-ID" sz="2400" b="1" dirty="0" smtClean="0">
                <a:solidFill>
                  <a:srgbClr val="FF0000"/>
                </a:solidFill>
              </a:rPr>
              <a:t>titik </a:t>
            </a:r>
            <a:r>
              <a:rPr lang="id-ID" sz="2400" b="1" i="1" dirty="0" smtClean="0">
                <a:solidFill>
                  <a:srgbClr val="FF0000"/>
                </a:solidFill>
              </a:rPr>
              <a:t>P</a:t>
            </a:r>
            <a:r>
              <a:rPr lang="id-ID" sz="2400" b="1" dirty="0" smtClean="0">
                <a:solidFill>
                  <a:srgbClr val="FF0000"/>
                </a:solidFill>
              </a:rPr>
              <a:t> ke bidang </a:t>
            </a:r>
            <a:r>
              <a:rPr lang="id-ID" sz="2400" b="1" i="1" dirty="0" smtClean="0">
                <a:solidFill>
                  <a:srgbClr val="FF0000"/>
                </a:solidFill>
              </a:rPr>
              <a:t>V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785918" y="1071550"/>
            <a:ext cx="45005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id-ID" sz="2400" b="1" dirty="0" smtClean="0">
                <a:solidFill>
                  <a:srgbClr val="FF0000"/>
                </a:solidFill>
              </a:rPr>
              <a:t>Garis tegak lurus bidang</a:t>
            </a:r>
          </a:p>
        </p:txBody>
      </p:sp>
      <p:sp>
        <p:nvSpPr>
          <p:cNvPr id="19" name="Text Box 42"/>
          <p:cNvSpPr txBox="1">
            <a:spLocks noChangeArrowheads="1"/>
          </p:cNvSpPr>
          <p:nvPr/>
        </p:nvSpPr>
        <p:spPr bwMode="auto">
          <a:xfrm>
            <a:off x="6815142" y="4244992"/>
            <a:ext cx="64294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d-ID" sz="3200" b="1" i="1" dirty="0" smtClean="0">
                <a:solidFill>
                  <a:srgbClr val="FF0000"/>
                </a:solidFill>
              </a:rPr>
              <a:t>P’</a:t>
            </a:r>
            <a:endParaRPr lang="en-US" sz="3200" b="1" i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785918" y="3489382"/>
            <a:ext cx="378621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id-ID" sz="2400" b="1" dirty="0" smtClean="0">
                <a:solidFill>
                  <a:schemeClr val="tx2">
                    <a:lumMod val="75000"/>
                  </a:schemeClr>
                </a:solidFill>
              </a:rPr>
              <a:t>Pada gambar di samping </a:t>
            </a:r>
            <a:r>
              <a:rPr lang="id-ID" sz="2400" b="1" dirty="0" smtClean="0">
                <a:solidFill>
                  <a:srgbClr val="FF0000"/>
                </a:solidFill>
              </a:rPr>
              <a:t>ruas garis terpendek </a:t>
            </a:r>
            <a:r>
              <a:rPr lang="id-ID" sz="2400" b="1" dirty="0" smtClean="0">
                <a:solidFill>
                  <a:schemeClr val="tx2">
                    <a:lumMod val="75000"/>
                  </a:schemeClr>
                </a:solidFill>
              </a:rPr>
              <a:t>tersebut adalah </a:t>
            </a:r>
            <a:r>
              <a:rPr lang="id-ID" sz="2400" b="1" i="1" dirty="0" smtClean="0">
                <a:solidFill>
                  <a:srgbClr val="FF0000"/>
                </a:solidFill>
              </a:rPr>
              <a:t>PP’</a:t>
            </a:r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000"/>
                            </p:stCondLst>
                            <p:childTnLst>
                              <p:par>
                                <p:cTn id="32" presetID="22" presetClass="entr" presetSubtype="1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6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80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2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40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6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/>
      <p:bldP spid="7" grpId="0" animBg="1"/>
      <p:bldP spid="8" grpId="0" animBg="1"/>
      <p:bldP spid="9" grpId="0" animBg="1"/>
      <p:bldP spid="14" grpId="0"/>
      <p:bldP spid="15" grpId="0" animBg="1"/>
      <p:bldP spid="16" grpId="0" animBg="1"/>
      <p:bldP spid="17" grpId="0"/>
      <p:bldP spid="18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0" y="3286128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857356" y="1000112"/>
            <a:ext cx="19288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id-ID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ontoh soal</a:t>
            </a:r>
            <a:r>
              <a:rPr lang="en-GB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</a:t>
            </a:r>
            <a:endParaRPr lang="id-ID" sz="2400" b="1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1867550" y="1481648"/>
            <a:ext cx="435768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400" b="1" dirty="0" smtClean="0">
                <a:solidFill>
                  <a:schemeClr val="tx2">
                    <a:lumMod val="75000"/>
                  </a:schemeClr>
                </a:solidFill>
              </a:rPr>
              <a:t>Tentukan </a:t>
            </a:r>
            <a:r>
              <a:rPr lang="id-ID" sz="2400" b="1" dirty="0" smtClean="0">
                <a:solidFill>
                  <a:srgbClr val="FF0000"/>
                </a:solidFill>
              </a:rPr>
              <a:t>jarak titik </a:t>
            </a:r>
            <a:r>
              <a:rPr lang="en-GB" sz="2400" b="1" dirty="0" smtClean="0">
                <a:solidFill>
                  <a:srgbClr val="FF0000"/>
                </a:solidFill>
              </a:rPr>
              <a:t>T</a:t>
            </a:r>
            <a:r>
              <a:rPr lang="id-ID" sz="2400" b="1" dirty="0" smtClean="0">
                <a:solidFill>
                  <a:srgbClr val="FF0000"/>
                </a:solidFill>
              </a:rPr>
              <a:t> </a:t>
            </a:r>
            <a:r>
              <a:rPr lang="id-ID" sz="2400" b="1" dirty="0" smtClean="0">
                <a:solidFill>
                  <a:srgbClr val="FF0000"/>
                </a:solidFill>
              </a:rPr>
              <a:t>ke bidang </a:t>
            </a:r>
            <a:r>
              <a:rPr lang="id-ID" sz="2400" b="1" dirty="0" smtClean="0">
                <a:solidFill>
                  <a:srgbClr val="FF0000"/>
                </a:solidFill>
              </a:rPr>
              <a:t>A</a:t>
            </a:r>
            <a:r>
              <a:rPr lang="en-GB" sz="2400" b="1" dirty="0" smtClean="0">
                <a:solidFill>
                  <a:srgbClr val="FF0000"/>
                </a:solidFill>
              </a:rPr>
              <a:t>BCD.</a:t>
            </a:r>
            <a:endParaRPr lang="id-ID" sz="2400" b="1" dirty="0" smtClean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2068120"/>
            <a:ext cx="2571750" cy="2971800"/>
          </a:xfrm>
          <a:prstGeom prst="rect">
            <a:avLst/>
          </a:prstGeom>
        </p:spPr>
      </p:pic>
    </p:spTree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0" y="3286128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857356" y="1000112"/>
            <a:ext cx="19288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4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Jawab</a:t>
            </a:r>
            <a:r>
              <a:rPr 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id-ID" sz="2400" b="1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1867550" y="1481648"/>
            <a:ext cx="435768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Jar</a:t>
            </a:r>
            <a:r>
              <a:rPr lang="id-ID" sz="2400" b="1" dirty="0" smtClean="0">
                <a:solidFill>
                  <a:srgbClr val="FF0000"/>
                </a:solidFill>
              </a:rPr>
              <a:t>ak </a:t>
            </a:r>
            <a:r>
              <a:rPr lang="id-ID" sz="2400" b="1" dirty="0" smtClean="0">
                <a:solidFill>
                  <a:srgbClr val="FF0000"/>
                </a:solidFill>
              </a:rPr>
              <a:t>titik </a:t>
            </a:r>
            <a:r>
              <a:rPr lang="en-GB" sz="2400" b="1" dirty="0" smtClean="0">
                <a:solidFill>
                  <a:srgbClr val="FF0000"/>
                </a:solidFill>
              </a:rPr>
              <a:t>T</a:t>
            </a:r>
            <a:r>
              <a:rPr lang="id-ID" sz="2400" b="1" dirty="0" smtClean="0">
                <a:solidFill>
                  <a:srgbClr val="FF0000"/>
                </a:solidFill>
              </a:rPr>
              <a:t> </a:t>
            </a:r>
            <a:r>
              <a:rPr lang="id-ID" sz="2400" b="1" dirty="0" smtClean="0">
                <a:solidFill>
                  <a:srgbClr val="FF0000"/>
                </a:solidFill>
              </a:rPr>
              <a:t>ke bidang </a:t>
            </a:r>
            <a:r>
              <a:rPr lang="id-ID" sz="2400" b="1" dirty="0" smtClean="0">
                <a:solidFill>
                  <a:srgbClr val="FF0000"/>
                </a:solidFill>
              </a:rPr>
              <a:t>A</a:t>
            </a:r>
            <a:r>
              <a:rPr lang="en-GB" sz="2400" b="1" dirty="0" smtClean="0">
                <a:solidFill>
                  <a:srgbClr val="FF0000"/>
                </a:solidFill>
              </a:rPr>
              <a:t>BCD </a:t>
            </a:r>
            <a:r>
              <a:rPr lang="en-GB" sz="2400" b="1" dirty="0" err="1" smtClean="0">
                <a:solidFill>
                  <a:srgbClr val="FF0000"/>
                </a:solidFill>
              </a:rPr>
              <a:t>adalah</a:t>
            </a:r>
            <a:r>
              <a:rPr lang="en-GB" sz="2400" b="1" dirty="0" smtClean="0">
                <a:solidFill>
                  <a:srgbClr val="FF0000"/>
                </a:solidFill>
              </a:rPr>
              <a:t> TO</a:t>
            </a:r>
            <a:endParaRPr lang="id-ID" sz="2400" b="1" dirty="0" smtClean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7862" y="2611756"/>
            <a:ext cx="2094502" cy="2420313"/>
          </a:xfrm>
          <a:prstGeom prst="rect">
            <a:avLst/>
          </a:prstGeom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499992" y="2196257"/>
            <a:ext cx="435768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b="1" dirty="0" err="1" smtClean="0">
                <a:solidFill>
                  <a:srgbClr val="FF0000"/>
                </a:solidFill>
              </a:rPr>
              <a:t>Perhatikan</a:t>
            </a:r>
            <a:r>
              <a:rPr lang="en-GB" sz="2400" b="1" dirty="0" smtClean="0">
                <a:solidFill>
                  <a:srgbClr val="FF0000"/>
                </a:solidFill>
              </a:rPr>
              <a:t> </a:t>
            </a:r>
            <a:r>
              <a:rPr lang="en-GB" sz="2400" b="1" dirty="0" err="1" smtClean="0">
                <a:solidFill>
                  <a:srgbClr val="FF0000"/>
                </a:solidFill>
              </a:rPr>
              <a:t>segitiga</a:t>
            </a:r>
            <a:r>
              <a:rPr lang="en-GB" sz="2400" b="1" dirty="0" smtClean="0">
                <a:solidFill>
                  <a:srgbClr val="FF0000"/>
                </a:solidFill>
              </a:rPr>
              <a:t> TOA </a:t>
            </a:r>
            <a:r>
              <a:rPr lang="en-GB" sz="2400" b="1" dirty="0" err="1" smtClean="0">
                <a:solidFill>
                  <a:srgbClr val="FF0000"/>
                </a:solidFill>
              </a:rPr>
              <a:t>siku-siku</a:t>
            </a:r>
            <a:r>
              <a:rPr lang="en-GB" sz="2400" b="1" dirty="0" smtClean="0">
                <a:solidFill>
                  <a:srgbClr val="FF0000"/>
                </a:solidFill>
              </a:rPr>
              <a:t> di O, </a:t>
            </a:r>
            <a:r>
              <a:rPr lang="en-GB" sz="2400" b="1" dirty="0" err="1" smtClean="0">
                <a:solidFill>
                  <a:srgbClr val="FF0000"/>
                </a:solidFill>
              </a:rPr>
              <a:t>dengan</a:t>
            </a:r>
            <a:r>
              <a:rPr lang="en-GB" sz="2400" b="1" dirty="0" smtClean="0">
                <a:solidFill>
                  <a:srgbClr val="FF0000"/>
                </a:solidFill>
              </a:rPr>
              <a:t> </a:t>
            </a:r>
            <a:r>
              <a:rPr lang="en-GB" sz="2400" b="1" dirty="0" err="1" smtClean="0">
                <a:solidFill>
                  <a:srgbClr val="FF0000"/>
                </a:solidFill>
              </a:rPr>
              <a:t>menggunakan</a:t>
            </a:r>
            <a:r>
              <a:rPr lang="en-GB" sz="2400" b="1" dirty="0" smtClean="0">
                <a:solidFill>
                  <a:srgbClr val="FF0000"/>
                </a:solidFill>
              </a:rPr>
              <a:t> </a:t>
            </a:r>
            <a:r>
              <a:rPr lang="en-GB" sz="2400" b="1" dirty="0" err="1" smtClean="0">
                <a:solidFill>
                  <a:srgbClr val="FF0000"/>
                </a:solidFill>
              </a:rPr>
              <a:t>konsep</a:t>
            </a:r>
            <a:r>
              <a:rPr lang="en-GB" sz="2400" b="1" dirty="0" smtClean="0">
                <a:solidFill>
                  <a:srgbClr val="FF0000"/>
                </a:solidFill>
              </a:rPr>
              <a:t> </a:t>
            </a:r>
            <a:r>
              <a:rPr lang="en-GB" sz="2400" b="1" dirty="0" err="1" smtClean="0">
                <a:solidFill>
                  <a:srgbClr val="FF0000"/>
                </a:solidFill>
              </a:rPr>
              <a:t>Phytagoras</a:t>
            </a:r>
            <a:r>
              <a:rPr lang="en-GB" sz="2400" b="1" dirty="0" smtClean="0">
                <a:solidFill>
                  <a:srgbClr val="FF0000"/>
                </a:solidFill>
              </a:rPr>
              <a:t> </a:t>
            </a:r>
            <a:r>
              <a:rPr lang="en-GB" sz="2400" b="1" dirty="0" err="1" smtClean="0">
                <a:solidFill>
                  <a:srgbClr val="FF0000"/>
                </a:solidFill>
              </a:rPr>
              <a:t>maka</a:t>
            </a:r>
            <a:r>
              <a:rPr lang="en-GB" sz="2400" b="1" dirty="0" smtClean="0">
                <a:solidFill>
                  <a:srgbClr val="FF0000"/>
                </a:solidFill>
              </a:rPr>
              <a:t> </a:t>
            </a:r>
            <a:r>
              <a:rPr lang="en-GB" sz="2400" b="1" dirty="0" err="1" smtClean="0">
                <a:solidFill>
                  <a:srgbClr val="FF0000"/>
                </a:solidFill>
              </a:rPr>
              <a:t>diperoleh</a:t>
            </a:r>
            <a:r>
              <a:rPr lang="en-GB" sz="2400" b="1" dirty="0" smtClean="0">
                <a:solidFill>
                  <a:srgbClr val="FF0000"/>
                </a:solidFill>
              </a:rPr>
              <a:t>:</a:t>
            </a:r>
          </a:p>
          <a:p>
            <a:endParaRPr lang="id-ID" sz="2400" b="1" dirty="0" smtClean="0"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6738" y="3791682"/>
            <a:ext cx="3233614" cy="1419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103477"/>
      </p:ext>
    </p:extLst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0" y="3286128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857356" y="1000112"/>
            <a:ext cx="63150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</a:pPr>
            <a:r>
              <a:rPr 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id-ID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ontoh soal</a:t>
            </a:r>
            <a:r>
              <a:rPr lang="en-GB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: </a:t>
            </a:r>
            <a:r>
              <a:rPr lang="en-GB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Halaman</a:t>
            </a:r>
            <a:r>
              <a:rPr lang="en-GB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24 </a:t>
            </a:r>
            <a:r>
              <a:rPr lang="en-GB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nomor</a:t>
            </a:r>
            <a:r>
              <a:rPr lang="en-GB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GB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id-ID" sz="2400" b="1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633364"/>
            <a:ext cx="6862969" cy="3010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219065"/>
      </p:ext>
    </p:extLst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0" y="3286128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835696" y="121196"/>
            <a:ext cx="58109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GB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Jawab</a:t>
            </a:r>
            <a:r>
              <a:rPr lang="en-GB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 </a:t>
            </a:r>
            <a:r>
              <a:rPr lang="en-GB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Halama</a:t>
            </a:r>
            <a:r>
              <a:rPr lang="en-GB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GB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24 </a:t>
            </a:r>
            <a:r>
              <a:rPr lang="en-GB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nomor</a:t>
            </a:r>
            <a:r>
              <a:rPr lang="en-GB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</a:t>
            </a:r>
            <a:endParaRPr lang="id-ID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683569"/>
            <a:ext cx="6120680" cy="4538147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1969079" y="2417242"/>
            <a:ext cx="576064" cy="28803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725019" y="1550723"/>
            <a:ext cx="1158800" cy="114391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175340" y="227214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d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588765048"/>
      </p:ext>
    </p:extLst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1740" y="957592"/>
            <a:ext cx="7215238" cy="4187167"/>
          </a:xfrm>
        </p:spPr>
        <p:txBody>
          <a:bodyPr/>
          <a:lstStyle/>
          <a:p>
            <a:pPr marL="0" indent="0">
              <a:buNone/>
            </a:pP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Dengan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menggunakan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Carcep</a:t>
            </a:r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82" r="56471" b="50511"/>
          <a:stretch/>
        </p:blipFill>
        <p:spPr>
          <a:xfrm>
            <a:off x="1721740" y="1828317"/>
            <a:ext cx="3390922" cy="2016224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V="1">
            <a:off x="1888861" y="3204484"/>
            <a:ext cx="703660" cy="35183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128955" y="3051176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/>
              <a:t>t</a:t>
            </a:r>
            <a:endParaRPr lang="en-GB" i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1151" r="49023" b="28295"/>
          <a:stretch/>
        </p:blipFill>
        <p:spPr>
          <a:xfrm>
            <a:off x="1693533" y="3863828"/>
            <a:ext cx="4126382" cy="61841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763688" y="193204"/>
            <a:ext cx="44980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Jawab</a:t>
            </a:r>
            <a:r>
              <a:rPr lang="en-GB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 </a:t>
            </a:r>
            <a:r>
              <a:rPr lang="en-GB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Halaman</a:t>
            </a:r>
            <a:r>
              <a:rPr lang="en-GB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24 </a:t>
            </a:r>
            <a:r>
              <a:rPr lang="en-GB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nomor</a:t>
            </a:r>
            <a:r>
              <a:rPr lang="en-GB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0221" y="1504347"/>
            <a:ext cx="2906001" cy="209556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>
                <a:spLocks noChangeArrowheads="1"/>
              </p:cNvSpPr>
              <p:nvPr/>
            </p:nvSpPr>
            <p:spPr bwMode="auto">
              <a:xfrm>
                <a:off x="6028612" y="3429370"/>
                <a:ext cx="2699669" cy="1487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None/>
                </a:pPr>
                <a:r>
                  <a:rPr lang="en-GB" sz="2400" b="1" dirty="0" err="1" smtClean="0">
                    <a:solidFill>
                      <a:schemeClr val="tx2">
                        <a:lumMod val="75000"/>
                      </a:schemeClr>
                    </a:solidFill>
                  </a:rPr>
                  <a:t>Maka</a:t>
                </a:r>
                <a:r>
                  <a:rPr lang="en-GB" sz="24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 </a:t>
                </a:r>
                <a:r>
                  <a:rPr lang="en-GB" sz="2400" b="1" dirty="0" err="1" smtClean="0">
                    <a:solidFill>
                      <a:schemeClr val="tx2">
                        <a:lumMod val="75000"/>
                      </a:schemeClr>
                    </a:solidFill>
                  </a:rPr>
                  <a:t>diperoleh</a:t>
                </a:r>
                <a:r>
                  <a:rPr lang="en-GB" sz="24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:</a:t>
                </a:r>
              </a:p>
              <a:p>
                <a: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None/>
                </a:pPr>
                <a:r>
                  <a:rPr lang="en-GB" sz="24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a </a:t>
                </a:r>
                <a:r>
                  <a:rPr lang="en-GB" sz="24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=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solidFill>
                          <a:schemeClr val="tx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endParaRPr lang="en-GB" sz="2400" b="1" dirty="0" smtClean="0">
                  <a:solidFill>
                    <a:schemeClr val="tx2">
                      <a:lumMod val="75000"/>
                    </a:schemeClr>
                  </a:solidFill>
                </a:endParaRPr>
              </a:p>
              <a:p>
                <a: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0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2000" b="1" dirty="0" smtClean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28612" y="3429370"/>
                <a:ext cx="2699669" cy="1487330"/>
              </a:xfrm>
              <a:prstGeom prst="rect">
                <a:avLst/>
              </a:prstGeom>
              <a:blipFill rotWithShape="0">
                <a:blip r:embed="rId4"/>
                <a:stretch>
                  <a:fillRect l="-3612" t="-327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4894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0" y="3286128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763688" y="1000112"/>
            <a:ext cx="70351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id-ID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ontoh soal</a:t>
            </a:r>
            <a:r>
              <a:rPr lang="en-GB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 : </a:t>
            </a:r>
            <a:r>
              <a:rPr lang="en-GB" sz="24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Halaman</a:t>
            </a:r>
            <a:r>
              <a:rPr lang="en-GB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24 </a:t>
            </a:r>
            <a:r>
              <a:rPr lang="en-GB" sz="24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Nomor</a:t>
            </a:r>
            <a:r>
              <a:rPr lang="en-GB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</a:t>
            </a:r>
            <a:endParaRPr lang="id-ID" sz="2400" b="1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5946" y="1561356"/>
            <a:ext cx="7136020" cy="667155"/>
          </a:xfrm>
          <a:prstGeom prst="rect">
            <a:avLst/>
          </a:prstGeom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763688" y="2209428"/>
            <a:ext cx="70351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4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Jawab</a:t>
            </a:r>
            <a:r>
              <a:rPr 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endParaRPr lang="id-ID" sz="2400" b="1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6394" y="2713484"/>
            <a:ext cx="6293998" cy="2500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748021"/>
      </p:ext>
    </p:extLst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0" y="3286128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763688" y="265212"/>
            <a:ext cx="21139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 :</a:t>
            </a:r>
            <a:endParaRPr lang="id-ID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971"/>
          <a:stretch/>
        </p:blipFill>
        <p:spPr>
          <a:xfrm>
            <a:off x="1691680" y="985292"/>
            <a:ext cx="7027592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392529"/>
      </p:ext>
    </p:extLst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1889</TotalTime>
  <Words>208</Words>
  <Application>Microsoft Office PowerPoint</Application>
  <PresentationFormat>On-screen Show (16:10)</PresentationFormat>
  <Paragraphs>55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Cambria Math</vt:lpstr>
      <vt:lpstr>Symbol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SMANTIKA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GURU</dc:creator>
  <cp:lastModifiedBy>lenovo</cp:lastModifiedBy>
  <cp:revision>179</cp:revision>
  <dcterms:created xsi:type="dcterms:W3CDTF">2011-02-24T01:57:07Z</dcterms:created>
  <dcterms:modified xsi:type="dcterms:W3CDTF">2020-08-25T02:33:27Z</dcterms:modified>
</cp:coreProperties>
</file>