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95" r:id="rId2"/>
    <p:sldId id="269" r:id="rId3"/>
    <p:sldId id="298" r:id="rId4"/>
    <p:sldId id="274" r:id="rId5"/>
    <p:sldId id="299" r:id="rId6"/>
    <p:sldId id="300" r:id="rId7"/>
    <p:sldId id="301" r:id="rId8"/>
    <p:sldId id="302" r:id="rId9"/>
    <p:sldId id="303" r:id="rId10"/>
    <p:sldId id="304" r:id="rId11"/>
    <p:sldId id="305" r:id="rId12"/>
  </p:sldIdLst>
  <p:sldSz cx="9144000" cy="5715000" type="screen16x10"/>
  <p:notesSz cx="6858000" cy="9144000"/>
  <p:defaultTextStyle>
    <a:defPPr>
      <a:defRPr lang="en-US"/>
    </a:defPPr>
    <a:lvl1pPr marL="0" algn="l" defTabSz="9142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27" algn="l" defTabSz="9142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54" algn="l" defTabSz="9142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381" algn="l" defTabSz="9142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08" algn="l" defTabSz="9142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635" algn="l" defTabSz="9142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762" algn="l" defTabSz="9142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889" algn="l" defTabSz="9142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016" algn="l" defTabSz="9142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CC00"/>
    <a:srgbClr val="FF9900"/>
    <a:srgbClr val="1CC6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81" autoAdjust="0"/>
    <p:restoredTop sz="94444" autoAdjust="0"/>
  </p:normalViewPr>
  <p:slideViewPr>
    <p:cSldViewPr>
      <p:cViewPr varScale="1">
        <p:scale>
          <a:sx n="90" d="100"/>
          <a:sy n="90" d="100"/>
        </p:scale>
        <p:origin x="948" y="66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281177-480B-4339-98D5-7D35108AC407}" type="datetimeFigureOut">
              <a:rPr lang="en-US" smtClean="0"/>
              <a:pPr/>
              <a:t>8/18/2020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872C15-A89B-4E21-B310-B2D4CAB663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56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27" algn="l" defTabSz="9142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54" algn="l" defTabSz="9142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381" algn="l" defTabSz="9142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08" algn="l" defTabSz="9142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635" algn="l" defTabSz="9142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762" algn="l" defTabSz="9142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889" algn="l" defTabSz="9142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016" algn="l" defTabSz="9142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872C15-A89B-4E21-B310-B2D4CAB6637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9678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872C15-A89B-4E21-B310-B2D4CAB66376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1497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872C15-A89B-4E21-B310-B2D4CAB6637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8933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872C15-A89B-4E21-B310-B2D4CAB6637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5782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872C15-A89B-4E21-B310-B2D4CAB66376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7353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872C15-A89B-4E21-B310-B2D4CAB66376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3615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872C15-A89B-4E21-B310-B2D4CAB66376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249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872C15-A89B-4E21-B310-B2D4CAB66376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2143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872C15-A89B-4E21-B310-B2D4CAB66376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6250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872C15-A89B-4E21-B310-B2D4CAB66376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4467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JILI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3" name="Picture 1" descr="E:\AGHAN\YRAMA\bab 1 copy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" y="0"/>
            <a:ext cx="9144000" cy="5715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6"/>
            <a:ext cx="7772400" cy="1225021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>
              <a:defRPr b="1" cap="none" spc="5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904884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marL="0" indent="0" algn="ctr">
              <a:buNone/>
              <a:defRPr b="1" cap="none" spc="5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defRPr>
            </a:lvl1pPr>
            <a:lvl2pPr marL="4571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3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7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8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8" name="Rounded Rectangle 7">
            <a:hlinkClick r:id="" action="ppaction://hlinkshowjump?jump=nextslide"/>
          </p:cNvPr>
          <p:cNvSpPr/>
          <p:nvPr userDrawn="1"/>
        </p:nvSpPr>
        <p:spPr>
          <a:xfrm>
            <a:off x="3500430" y="4357699"/>
            <a:ext cx="1571636" cy="535765"/>
          </a:xfrm>
          <a:prstGeom prst="roundRect">
            <a:avLst>
              <a:gd name="adj" fmla="val 50000"/>
            </a:avLst>
          </a:prstGeom>
          <a:solidFill>
            <a:srgbClr val="00CC00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ctr"/>
            <a:r>
              <a:rPr lang="id-ID" sz="28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Masuk</a:t>
            </a:r>
            <a:endParaRPr lang="en-US" sz="28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K KD INDIKATOR TUG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MATERI SOAL HALAMAN AW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Pentagon 6">
            <a:hlinkClick r:id="" action="ppaction://hlinkshowjump?jump=nextslide"/>
          </p:cNvPr>
          <p:cNvSpPr/>
          <p:nvPr userDrawn="1"/>
        </p:nvSpPr>
        <p:spPr>
          <a:xfrm>
            <a:off x="7286644" y="5357830"/>
            <a:ext cx="714380" cy="357170"/>
          </a:xfrm>
          <a:prstGeom prst="homePlate">
            <a:avLst>
              <a:gd name="adj" fmla="val 37263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ctr"/>
            <a:r>
              <a:rPr lang="id-ID" sz="1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Maju</a:t>
            </a:r>
            <a:endParaRPr lang="en-US" sz="1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MATERI SOAL HALAMAN LANJUT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Pentagon 6">
            <a:hlinkClick r:id="" action="ppaction://hlinkshowjump?jump=nextslide"/>
          </p:cNvPr>
          <p:cNvSpPr/>
          <p:nvPr userDrawn="1"/>
        </p:nvSpPr>
        <p:spPr>
          <a:xfrm>
            <a:off x="7286644" y="5357830"/>
            <a:ext cx="714380" cy="357170"/>
          </a:xfrm>
          <a:prstGeom prst="homePlate">
            <a:avLst>
              <a:gd name="adj" fmla="val 37263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ctr"/>
            <a:r>
              <a:rPr lang="id-ID" sz="1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Maju</a:t>
            </a:r>
            <a:endParaRPr lang="en-US" sz="1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Pentagon 4">
            <a:hlinkClick r:id="" action="ppaction://hlinkshowjump?jump=previousslide"/>
          </p:cNvPr>
          <p:cNvSpPr/>
          <p:nvPr userDrawn="1"/>
        </p:nvSpPr>
        <p:spPr>
          <a:xfrm flipH="1">
            <a:off x="6572296" y="5357830"/>
            <a:ext cx="714380" cy="357170"/>
          </a:xfrm>
          <a:prstGeom prst="homePlate">
            <a:avLst>
              <a:gd name="adj" fmla="val 37263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ctr"/>
            <a:r>
              <a:rPr lang="id-ID" sz="11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Mundur</a:t>
            </a:r>
            <a:endParaRPr lang="en-US" sz="11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MATERI SOAL HALAMAN LANJUT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Pentagon 6">
            <a:hlinkClick r:id="" action="ppaction://hlinkshowjump?jump=nextslide"/>
          </p:cNvPr>
          <p:cNvSpPr/>
          <p:nvPr userDrawn="1"/>
        </p:nvSpPr>
        <p:spPr>
          <a:xfrm>
            <a:off x="7215206" y="5357830"/>
            <a:ext cx="714380" cy="357170"/>
          </a:xfrm>
          <a:prstGeom prst="homePlate">
            <a:avLst>
              <a:gd name="adj" fmla="val 37263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ctr"/>
            <a:r>
              <a:rPr lang="id-ID" sz="1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Maju</a:t>
            </a:r>
            <a:endParaRPr lang="en-US" sz="1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Pentagon 4">
            <a:hlinkClick r:id="" action="ppaction://hlinkshowjump?jump=previousslide"/>
          </p:cNvPr>
          <p:cNvSpPr/>
          <p:nvPr userDrawn="1"/>
        </p:nvSpPr>
        <p:spPr>
          <a:xfrm flipH="1">
            <a:off x="6429420" y="5357830"/>
            <a:ext cx="714380" cy="357170"/>
          </a:xfrm>
          <a:prstGeom prst="homePlate">
            <a:avLst>
              <a:gd name="adj" fmla="val 37263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ctr"/>
            <a:r>
              <a:rPr lang="id-ID" sz="11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Mundur</a:t>
            </a:r>
            <a:endParaRPr lang="en-US" sz="11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MATERI SOAL HALAMAN LANJUT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Pentagon 6">
            <a:hlinkClick r:id="" action="ppaction://hlinkshowjump?jump=nextslide"/>
          </p:cNvPr>
          <p:cNvSpPr/>
          <p:nvPr userDrawn="1"/>
        </p:nvSpPr>
        <p:spPr>
          <a:xfrm>
            <a:off x="7286644" y="5357830"/>
            <a:ext cx="714380" cy="357170"/>
          </a:xfrm>
          <a:prstGeom prst="homePlate">
            <a:avLst>
              <a:gd name="adj" fmla="val 37263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ctr"/>
            <a:r>
              <a:rPr lang="id-ID" sz="1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Maju</a:t>
            </a:r>
            <a:endParaRPr lang="en-US" sz="1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Pentagon 4">
            <a:hlinkClick r:id="" action="ppaction://hlinkshowjump?jump=previousslide"/>
          </p:cNvPr>
          <p:cNvSpPr/>
          <p:nvPr userDrawn="1"/>
        </p:nvSpPr>
        <p:spPr>
          <a:xfrm flipH="1">
            <a:off x="6500858" y="5357830"/>
            <a:ext cx="714380" cy="357170"/>
          </a:xfrm>
          <a:prstGeom prst="homePlate">
            <a:avLst>
              <a:gd name="adj" fmla="val 37263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ctr"/>
            <a:r>
              <a:rPr lang="id-ID" sz="11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Mundur</a:t>
            </a:r>
            <a:endParaRPr lang="en-US" sz="11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MATERI SOAL HALAMAN AKHI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Pentagon 4">
            <a:hlinkClick r:id="" action="ppaction://hlinkshowjump?jump=previousslide"/>
          </p:cNvPr>
          <p:cNvSpPr/>
          <p:nvPr userDrawn="1"/>
        </p:nvSpPr>
        <p:spPr>
          <a:xfrm flipH="1">
            <a:off x="6643702" y="5357830"/>
            <a:ext cx="714380" cy="357170"/>
          </a:xfrm>
          <a:prstGeom prst="homePlate">
            <a:avLst>
              <a:gd name="adj" fmla="val 37263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ctr"/>
            <a:r>
              <a:rPr lang="id-ID" sz="11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Mundur</a:t>
            </a:r>
            <a:endParaRPr lang="en-US" sz="11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" Target="../slides/slide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" Target="../slides/slide2.xml"/><Relationship Id="rId2" Type="http://schemas.openxmlformats.org/officeDocument/2006/relationships/slideLayout" Target="../slideLayouts/slideLayout2.xml"/><Relationship Id="rId16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5" Type="http://schemas.openxmlformats.org/officeDocument/2006/relationships/slide" Target="../slides/slide7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" Target="../slides/slide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14480" y="228866"/>
            <a:ext cx="7215238" cy="783153"/>
          </a:xfrm>
          <a:prstGeom prst="rect">
            <a:avLst/>
          </a:prstGeom>
        </p:spPr>
        <p:txBody>
          <a:bodyPr vert="horz" lIns="91425" tIns="45712" rIns="91425" bIns="45712" rtlCol="0" anchor="ctr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4480" y="1190614"/>
            <a:ext cx="7215238" cy="4187167"/>
          </a:xfrm>
          <a:prstGeom prst="rect">
            <a:avLst/>
          </a:prstGeom>
        </p:spPr>
        <p:txBody>
          <a:bodyPr vert="horz" lIns="91425" tIns="45712" rIns="91425" bIns="45712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Pentagon 6">
            <a:hlinkClick r:id="rId12" action="ppaction://hlinksldjump"/>
          </p:cNvPr>
          <p:cNvSpPr/>
          <p:nvPr userDrawn="1"/>
        </p:nvSpPr>
        <p:spPr>
          <a:xfrm>
            <a:off x="0" y="1142989"/>
            <a:ext cx="1571604" cy="535785"/>
          </a:xfrm>
          <a:prstGeom prst="homePlate">
            <a:avLst>
              <a:gd name="adj" fmla="val 18159"/>
            </a:avLst>
          </a:prstGeom>
          <a:solidFill>
            <a:srgbClr val="FF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l"/>
            <a:r>
              <a:rPr lang="en-US" b="1" dirty="0" smtClean="0"/>
              <a:t>STANDAR KOMPETENSI</a:t>
            </a:r>
            <a:endParaRPr lang="en-US" b="1" dirty="0"/>
          </a:p>
        </p:txBody>
      </p:sp>
      <p:sp>
        <p:nvSpPr>
          <p:cNvPr id="8" name="Pentagon 7">
            <a:hlinkClick r:id="rId13" action="ppaction://hlinksldjump"/>
          </p:cNvPr>
          <p:cNvSpPr/>
          <p:nvPr userDrawn="1"/>
        </p:nvSpPr>
        <p:spPr>
          <a:xfrm>
            <a:off x="0" y="1835938"/>
            <a:ext cx="1571604" cy="535785"/>
          </a:xfrm>
          <a:prstGeom prst="homePlate">
            <a:avLst>
              <a:gd name="adj" fmla="val 18159"/>
            </a:avLst>
          </a:prstGeom>
          <a:solidFill>
            <a:srgbClr val="FF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l"/>
            <a:r>
              <a:rPr lang="en-US" b="1" dirty="0" smtClean="0"/>
              <a:t>KOMPETENSI DASAR</a:t>
            </a:r>
            <a:endParaRPr lang="en-US" b="1" dirty="0"/>
          </a:p>
        </p:txBody>
      </p:sp>
      <p:sp>
        <p:nvSpPr>
          <p:cNvPr id="9" name="Pentagon 8">
            <a:hlinkClick r:id="rId14" action="ppaction://hlinksldjump"/>
          </p:cNvPr>
          <p:cNvSpPr/>
          <p:nvPr userDrawn="1"/>
        </p:nvSpPr>
        <p:spPr>
          <a:xfrm>
            <a:off x="0" y="2528887"/>
            <a:ext cx="1571604" cy="535785"/>
          </a:xfrm>
          <a:prstGeom prst="homePlate">
            <a:avLst>
              <a:gd name="adj" fmla="val 18159"/>
            </a:avLst>
          </a:prstGeom>
          <a:solidFill>
            <a:srgbClr val="FF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l"/>
            <a:r>
              <a:rPr lang="en-US" b="1" dirty="0" smtClean="0"/>
              <a:t>INDIKATOR</a:t>
            </a:r>
            <a:endParaRPr lang="en-US" b="1" dirty="0"/>
          </a:p>
        </p:txBody>
      </p:sp>
      <p:sp>
        <p:nvSpPr>
          <p:cNvPr id="10" name="Pentagon 9">
            <a:hlinkClick r:id="rId15" action="ppaction://hlinksldjump"/>
          </p:cNvPr>
          <p:cNvSpPr/>
          <p:nvPr userDrawn="1"/>
        </p:nvSpPr>
        <p:spPr>
          <a:xfrm>
            <a:off x="0" y="3221836"/>
            <a:ext cx="1571604" cy="535785"/>
          </a:xfrm>
          <a:prstGeom prst="homePlate">
            <a:avLst>
              <a:gd name="adj" fmla="val 18159"/>
            </a:avLst>
          </a:prstGeom>
          <a:solidFill>
            <a:srgbClr val="FF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l"/>
            <a:r>
              <a:rPr lang="en-US" b="1" dirty="0" smtClean="0"/>
              <a:t>MATERI</a:t>
            </a:r>
            <a:endParaRPr lang="en-US" b="1" dirty="0"/>
          </a:p>
        </p:txBody>
      </p:sp>
      <p:sp>
        <p:nvSpPr>
          <p:cNvPr id="11" name="Pentagon 10">
            <a:hlinkClick r:id="" action="ppaction://noaction"/>
          </p:cNvPr>
          <p:cNvSpPr/>
          <p:nvPr userDrawn="1"/>
        </p:nvSpPr>
        <p:spPr>
          <a:xfrm>
            <a:off x="0" y="3914785"/>
            <a:ext cx="1571604" cy="535785"/>
          </a:xfrm>
          <a:prstGeom prst="homePlate">
            <a:avLst>
              <a:gd name="adj" fmla="val 18159"/>
            </a:avLst>
          </a:prstGeom>
          <a:solidFill>
            <a:srgbClr val="FF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l"/>
            <a:r>
              <a:rPr lang="en-US" b="1" dirty="0" smtClean="0"/>
              <a:t>LATIHAN SOAL</a:t>
            </a:r>
            <a:endParaRPr lang="en-US" b="1" dirty="0"/>
          </a:p>
        </p:txBody>
      </p:sp>
      <p:sp>
        <p:nvSpPr>
          <p:cNvPr id="12" name="Pentagon 11">
            <a:hlinkClick r:id="" action="ppaction://noaction"/>
          </p:cNvPr>
          <p:cNvSpPr/>
          <p:nvPr userDrawn="1"/>
        </p:nvSpPr>
        <p:spPr>
          <a:xfrm>
            <a:off x="0" y="4607732"/>
            <a:ext cx="1571604" cy="535785"/>
          </a:xfrm>
          <a:prstGeom prst="homePlate">
            <a:avLst>
              <a:gd name="adj" fmla="val 18159"/>
            </a:avLst>
          </a:prstGeom>
          <a:solidFill>
            <a:srgbClr val="FF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l"/>
            <a:r>
              <a:rPr lang="en-US" b="1" dirty="0" smtClean="0"/>
              <a:t>TUGAS</a:t>
            </a:r>
            <a:endParaRPr lang="en-US" b="1" dirty="0"/>
          </a:p>
        </p:txBody>
      </p:sp>
      <p:sp>
        <p:nvSpPr>
          <p:cNvPr id="13" name="Oval 12">
            <a:hlinkClick r:id="" action="ppaction://hlinkshowjump?jump=endshow" highlightClick="1">
              <a:snd r:embed="rId16" name="applause.wav"/>
            </a:hlinkClick>
          </p:cNvPr>
          <p:cNvSpPr/>
          <p:nvPr userDrawn="1"/>
        </p:nvSpPr>
        <p:spPr>
          <a:xfrm>
            <a:off x="8072494" y="5286393"/>
            <a:ext cx="1000100" cy="357190"/>
          </a:xfrm>
          <a:prstGeom prst="ellipse">
            <a:avLst/>
          </a:prstGeom>
          <a:solidFill>
            <a:srgbClr val="FF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ctr"/>
            <a:r>
              <a:rPr lang="id-ID" sz="1100" dirty="0" smtClean="0"/>
              <a:t>Keluar</a:t>
            </a:r>
            <a:endParaRPr lang="en-US" sz="11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6" r:id="rId3"/>
    <p:sldLayoutId id="2147483657" r:id="rId4"/>
    <p:sldLayoutId id="2147483660" r:id="rId5"/>
    <p:sldLayoutId id="2147483659" r:id="rId6"/>
    <p:sldLayoutId id="2147483658" r:id="rId7"/>
    <p:sldLayoutId id="2147483654" r:id="rId8"/>
    <p:sldLayoutId id="2147483655" r:id="rId9"/>
  </p:sldLayoutIdLst>
  <p:txStyles>
    <p:titleStyle>
      <a:lvl1pPr algn="ctr" defTabSz="914254" rtl="0" eaLnBrk="1" latinLnBrk="0" hangingPunct="1">
        <a:spcBef>
          <a:spcPct val="0"/>
        </a:spcBef>
        <a:buNone/>
        <a:defRPr sz="4400" b="1" kern="1200" cap="none" spc="50">
          <a:ln w="11430"/>
          <a:solidFill>
            <a:schemeClr val="tx1"/>
          </a:solidFill>
          <a:effectLst>
            <a:outerShdw blurRad="76200" dist="50800" dir="5400000" algn="tl" rotWithShape="0">
              <a:srgbClr val="000000">
                <a:alpha val="6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845" indent="-342845" algn="l" defTabSz="914254" rtl="0" eaLnBrk="1" latinLnBrk="0" hangingPunct="1">
        <a:spcBef>
          <a:spcPct val="20000"/>
        </a:spcBef>
        <a:buFont typeface="Wingdings" pitchFamily="2" charset="2"/>
        <a:buChar char="§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31" indent="-285705" algn="l" defTabSz="914254" rtl="0" eaLnBrk="1" latinLnBrk="0" hangingPunct="1">
        <a:spcBef>
          <a:spcPct val="20000"/>
        </a:spcBef>
        <a:buFont typeface="Wingdings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18" indent="-228563" algn="l" defTabSz="914254" rtl="0" eaLnBrk="1" latinLnBrk="0" hangingPunct="1">
        <a:spcBef>
          <a:spcPct val="20000"/>
        </a:spcBef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945" indent="-228563" algn="l" defTabSz="914254" rtl="0" eaLnBrk="1" latinLnBrk="0" hangingPunct="1">
        <a:spcBef>
          <a:spcPct val="20000"/>
        </a:spcBef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071" indent="-228563" algn="l" defTabSz="914254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198" indent="-228563" algn="l" defTabSz="9142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26" indent="-228563" algn="l" defTabSz="9142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452" indent="-228563" algn="l" defTabSz="9142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579" indent="-228563" algn="l" defTabSz="9142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27" algn="l" defTabSz="9142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54" algn="l" defTabSz="9142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81" algn="l" defTabSz="9142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08" algn="l" defTabSz="9142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35" algn="l" defTabSz="9142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62" algn="l" defTabSz="9142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889" algn="l" defTabSz="9142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16" algn="l" defTabSz="9142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3.bp.blogspot.com/-gE_3yrHHU2k/WebsPMgdR2I/AAAAAAAADaM/8Hf7-HUrpfUGQyXUiG7N_FpwLs5drjPoQCLcBGAs/s1600/2.gif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gif"/><Relationship Id="rId4" Type="http://schemas.openxmlformats.org/officeDocument/2006/relationships/hyperlink" Target="https://3.bp.blogspot.com/-gE_3yrHHU2k/WebsPMgdR2I/AAAAAAAADaM/8Hf7-HUrpfUGQyXUiG7N_FpwLs5drjPoQCLcBGAs/s1600/2.gif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9.png"/><Relationship Id="rId5" Type="http://schemas.openxmlformats.org/officeDocument/2006/relationships/image" Target="../media/image6.gif"/><Relationship Id="rId4" Type="http://schemas.openxmlformats.org/officeDocument/2006/relationships/hyperlink" Target="https://3.bp.blogspot.com/-gE_3yrHHU2k/WebsPMgdR2I/AAAAAAAADaM/8Hf7-HUrpfUGQyXUiG7N_FpwLs5drjPoQCLcBGAs/s1600/2.gi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agon 3"/>
          <p:cNvSpPr/>
          <p:nvPr/>
        </p:nvSpPr>
        <p:spPr>
          <a:xfrm>
            <a:off x="0" y="3286128"/>
            <a:ext cx="1571604" cy="535785"/>
          </a:xfrm>
          <a:prstGeom prst="homePlate">
            <a:avLst>
              <a:gd name="adj" fmla="val 18159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l"/>
            <a:r>
              <a:rPr lang="en-US" b="1" dirty="0" smtClean="0"/>
              <a:t>MATERI</a:t>
            </a:r>
            <a:endParaRPr lang="en-US" b="1" dirty="0"/>
          </a:p>
        </p:txBody>
      </p:sp>
      <p:sp>
        <p:nvSpPr>
          <p:cNvPr id="3" name="Rectangle 2"/>
          <p:cNvSpPr/>
          <p:nvPr/>
        </p:nvSpPr>
        <p:spPr>
          <a:xfrm>
            <a:off x="1643043" y="1000112"/>
            <a:ext cx="4071966" cy="461665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354013" indent="-354013" algn="just">
              <a:defRPr/>
            </a:pPr>
            <a:r>
              <a:rPr lang="id-ID" sz="2400" b="1" spc="5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3</a:t>
            </a:r>
            <a:r>
              <a:rPr lang="en-US" sz="2400" b="1" spc="5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 </a:t>
            </a:r>
            <a:r>
              <a:rPr lang="id-ID" sz="2400" b="1" spc="5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Jarak Titik ke Bidang</a:t>
            </a:r>
            <a:endParaRPr lang="en-US" sz="2400" b="1" spc="50" dirty="0">
              <a:ln w="11430"/>
              <a:solidFill>
                <a:schemeClr val="accent6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cs typeface="+mn-cs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714480" y="1915377"/>
            <a:ext cx="450056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id-ID" sz="2400" b="1" dirty="0" smtClean="0">
                <a:solidFill>
                  <a:srgbClr val="FF0000"/>
                </a:solidFill>
              </a:rPr>
              <a:t>Garis tegak lurus bidang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1714480" y="2500310"/>
            <a:ext cx="3786214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id-ID" sz="2400" b="1" dirty="0" smtClean="0">
                <a:solidFill>
                  <a:schemeClr val="tx2">
                    <a:lumMod val="75000"/>
                  </a:schemeClr>
                </a:solidFill>
              </a:rPr>
              <a:t>Garis </a:t>
            </a:r>
            <a:r>
              <a:rPr lang="id-ID" sz="2400" b="1" i="1" dirty="0" smtClean="0">
                <a:solidFill>
                  <a:schemeClr val="tx2">
                    <a:lumMod val="75000"/>
                  </a:schemeClr>
                </a:solidFill>
              </a:rPr>
              <a:t>g </a:t>
            </a:r>
            <a:r>
              <a:rPr lang="id-ID" sz="2400" b="1" dirty="0" smtClean="0">
                <a:solidFill>
                  <a:schemeClr val="tx2">
                    <a:lumMod val="75000"/>
                  </a:schemeClr>
                </a:solidFill>
              </a:rPr>
              <a:t>tegak lurus bidang </a:t>
            </a:r>
            <a:r>
              <a:rPr lang="id-ID" sz="2400" b="1" i="1" dirty="0" smtClean="0">
                <a:solidFill>
                  <a:schemeClr val="tx2">
                    <a:lumMod val="75000"/>
                  </a:schemeClr>
                </a:solidFill>
              </a:rPr>
              <a:t>V </a:t>
            </a:r>
            <a:r>
              <a:rPr lang="id-ID" sz="2400" b="1" dirty="0" smtClean="0">
                <a:solidFill>
                  <a:schemeClr val="tx2">
                    <a:lumMod val="75000"/>
                  </a:schemeClr>
                </a:solidFill>
              </a:rPr>
              <a:t>artinya garis g tegak lurus terhadap semua garis yang terletak pada bidang </a:t>
            </a:r>
            <a:r>
              <a:rPr lang="id-ID" sz="2400" b="1" i="1" dirty="0" smtClean="0">
                <a:solidFill>
                  <a:schemeClr val="tx2">
                    <a:lumMod val="75000"/>
                  </a:schemeClr>
                </a:solidFill>
              </a:rPr>
              <a:t>V</a:t>
            </a:r>
            <a:r>
              <a:rPr lang="id-ID" sz="24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20" name="AutoShape 4"/>
          <p:cNvSpPr>
            <a:spLocks noChangeArrowheads="1"/>
          </p:cNvSpPr>
          <p:nvPr/>
        </p:nvSpPr>
        <p:spPr bwMode="auto">
          <a:xfrm>
            <a:off x="5372128" y="3857632"/>
            <a:ext cx="3200400" cy="838200"/>
          </a:xfrm>
          <a:prstGeom prst="parallelogram">
            <a:avLst>
              <a:gd name="adj" fmla="val 9545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d-ID"/>
          </a:p>
        </p:txBody>
      </p:sp>
      <p:sp>
        <p:nvSpPr>
          <p:cNvPr id="21" name="Line 7"/>
          <p:cNvSpPr>
            <a:spLocks noChangeShapeType="1"/>
          </p:cNvSpPr>
          <p:nvPr/>
        </p:nvSpPr>
        <p:spPr bwMode="auto">
          <a:xfrm flipV="1">
            <a:off x="7048528" y="2076457"/>
            <a:ext cx="0" cy="2209800"/>
          </a:xfrm>
          <a:prstGeom prst="line">
            <a:avLst/>
          </a:prstGeom>
          <a:noFill/>
          <a:ln w="57150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22" name="Line 8"/>
          <p:cNvSpPr>
            <a:spLocks noChangeShapeType="1"/>
          </p:cNvSpPr>
          <p:nvPr/>
        </p:nvSpPr>
        <p:spPr bwMode="auto">
          <a:xfrm>
            <a:off x="6634191" y="4043370"/>
            <a:ext cx="9906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23" name="Line 9"/>
          <p:cNvSpPr>
            <a:spLocks noChangeShapeType="1"/>
          </p:cNvSpPr>
          <p:nvPr/>
        </p:nvSpPr>
        <p:spPr bwMode="auto">
          <a:xfrm>
            <a:off x="6286528" y="4286257"/>
            <a:ext cx="1676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grpSp>
        <p:nvGrpSpPr>
          <p:cNvPr id="24" name="Group 10"/>
          <p:cNvGrpSpPr>
            <a:grpSpLocks/>
          </p:cNvGrpSpPr>
          <p:nvPr/>
        </p:nvGrpSpPr>
        <p:grpSpPr bwMode="auto">
          <a:xfrm>
            <a:off x="5524528" y="4362457"/>
            <a:ext cx="533400" cy="457200"/>
            <a:chOff x="576" y="3150"/>
            <a:chExt cx="336" cy="288"/>
          </a:xfrm>
        </p:grpSpPr>
        <p:sp>
          <p:nvSpPr>
            <p:cNvPr id="25" name="Text Box 11"/>
            <p:cNvSpPr txBox="1">
              <a:spLocks noChangeArrowheads="1"/>
            </p:cNvSpPr>
            <p:nvPr/>
          </p:nvSpPr>
          <p:spPr bwMode="auto">
            <a:xfrm rot="2289359">
              <a:off x="576" y="3150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/>
                <a:t>V</a:t>
              </a:r>
            </a:p>
          </p:txBody>
        </p:sp>
        <p:sp>
          <p:nvSpPr>
            <p:cNvPr id="26" name="Line 12"/>
            <p:cNvSpPr>
              <a:spLocks noChangeShapeType="1"/>
            </p:cNvSpPr>
            <p:nvPr/>
          </p:nvSpPr>
          <p:spPr bwMode="auto">
            <a:xfrm>
              <a:off x="672" y="3168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d-ID"/>
            </a:p>
          </p:txBody>
        </p:sp>
        <p:sp>
          <p:nvSpPr>
            <p:cNvPr id="27" name="Line 13"/>
            <p:cNvSpPr>
              <a:spLocks noChangeShapeType="1"/>
            </p:cNvSpPr>
            <p:nvPr/>
          </p:nvSpPr>
          <p:spPr bwMode="auto">
            <a:xfrm flipH="1">
              <a:off x="768" y="3168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d-ID"/>
            </a:p>
          </p:txBody>
        </p:sp>
      </p:grpSp>
      <p:sp>
        <p:nvSpPr>
          <p:cNvPr id="28" name="Text Box 14"/>
          <p:cNvSpPr txBox="1">
            <a:spLocks noChangeArrowheads="1"/>
          </p:cNvSpPr>
          <p:nvPr/>
        </p:nvSpPr>
        <p:spPr bwMode="auto">
          <a:xfrm>
            <a:off x="6977091" y="3724282"/>
            <a:ext cx="4619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ym typeface="Symbol" pitchFamily="18" charset="2"/>
              </a:rPr>
              <a:t></a:t>
            </a:r>
          </a:p>
        </p:txBody>
      </p:sp>
      <p:grpSp>
        <p:nvGrpSpPr>
          <p:cNvPr id="29" name="Group 17"/>
          <p:cNvGrpSpPr>
            <a:grpSpLocks/>
          </p:cNvGrpSpPr>
          <p:nvPr/>
        </p:nvGrpSpPr>
        <p:grpSpPr bwMode="auto">
          <a:xfrm>
            <a:off x="7048528" y="4133857"/>
            <a:ext cx="152400" cy="228600"/>
            <a:chOff x="1536" y="3024"/>
            <a:chExt cx="96" cy="144"/>
          </a:xfrm>
        </p:grpSpPr>
        <p:sp>
          <p:nvSpPr>
            <p:cNvPr id="30" name="Line 15"/>
            <p:cNvSpPr>
              <a:spLocks noChangeShapeType="1"/>
            </p:cNvSpPr>
            <p:nvPr/>
          </p:nvSpPr>
          <p:spPr bwMode="auto">
            <a:xfrm>
              <a:off x="1536" y="3024"/>
              <a:ext cx="96" cy="4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d-ID"/>
            </a:p>
          </p:txBody>
        </p:sp>
        <p:sp>
          <p:nvSpPr>
            <p:cNvPr id="31" name="Line 16"/>
            <p:cNvSpPr>
              <a:spLocks noChangeShapeType="1"/>
            </p:cNvSpPr>
            <p:nvPr/>
          </p:nvSpPr>
          <p:spPr bwMode="auto">
            <a:xfrm flipH="1">
              <a:off x="1614" y="3060"/>
              <a:ext cx="6" cy="1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d-ID"/>
            </a:p>
          </p:txBody>
        </p:sp>
      </p:grpSp>
      <p:sp>
        <p:nvSpPr>
          <p:cNvPr id="32" name="Text Box 18"/>
          <p:cNvSpPr txBox="1">
            <a:spLocks noChangeArrowheads="1"/>
          </p:cNvSpPr>
          <p:nvPr/>
        </p:nvSpPr>
        <p:spPr bwMode="auto">
          <a:xfrm>
            <a:off x="6853266" y="2533657"/>
            <a:ext cx="762000" cy="579438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i="1"/>
              <a:t>g</a:t>
            </a:r>
          </a:p>
        </p:txBody>
      </p:sp>
    </p:spTree>
  </p:cSld>
  <p:clrMapOvr>
    <a:masterClrMapping/>
  </p:clrMapOvr>
  <p:transition spd="med"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3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5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5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7500"/>
                            </p:stCondLst>
                            <p:childTnLst>
                              <p:par>
                                <p:cTn id="3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95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1500"/>
                            </p:stCondLst>
                            <p:childTnLst>
                              <p:par>
                                <p:cTn id="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3500"/>
                            </p:stCondLst>
                            <p:childTnLst>
                              <p:par>
                                <p:cTn id="4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500"/>
                            </p:stCondLst>
                            <p:childTnLst>
                              <p:par>
                                <p:cTn id="5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9" grpId="0"/>
      <p:bldP spid="20" grpId="0" animBg="1"/>
      <p:bldP spid="21" grpId="0" animBg="1"/>
      <p:bldP spid="22" grpId="0" animBg="1"/>
      <p:bldP spid="23" grpId="0" animBg="1"/>
      <p:bldP spid="28" grpId="0"/>
      <p:bldP spid="3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agon 3"/>
          <p:cNvSpPr/>
          <p:nvPr/>
        </p:nvSpPr>
        <p:spPr>
          <a:xfrm>
            <a:off x="0" y="3286128"/>
            <a:ext cx="1571604" cy="535785"/>
          </a:xfrm>
          <a:prstGeom prst="homePlate">
            <a:avLst>
              <a:gd name="adj" fmla="val 18159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l"/>
            <a:r>
              <a:rPr lang="en-US" b="1" dirty="0" smtClean="0"/>
              <a:t>MATERI</a:t>
            </a:r>
            <a:endParaRPr lang="en-US" b="1" dirty="0"/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1857356" y="1000112"/>
            <a:ext cx="192882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id-ID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ontoh soal</a:t>
            </a:r>
            <a:r>
              <a:rPr lang="en-GB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4</a:t>
            </a:r>
            <a:endParaRPr lang="id-ID" sz="2400" b="1" i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004"/>
          <a:stretch/>
        </p:blipFill>
        <p:spPr>
          <a:xfrm>
            <a:off x="1874295" y="1777380"/>
            <a:ext cx="3057745" cy="2867967"/>
          </a:xfrm>
          <a:prstGeom prst="rect">
            <a:avLst/>
          </a:prstGeom>
        </p:spPr>
      </p:pic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5199385" y="1762760"/>
            <a:ext cx="3657749" cy="17912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2400" b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Tentukan</a:t>
            </a:r>
            <a:r>
              <a:rPr lang="en-US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jarak</a:t>
            </a:r>
            <a:r>
              <a:rPr lang="en-US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:</a:t>
            </a:r>
          </a:p>
          <a:p>
            <a:pPr marL="457200" indent="-4572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AutoNum type="alphaLcPeriod"/>
            </a:pPr>
            <a:r>
              <a:rPr lang="en-US" sz="2400" b="1" i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Titik</a:t>
            </a:r>
            <a:r>
              <a:rPr lang="en-US" sz="24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 </a:t>
            </a:r>
            <a:r>
              <a:rPr lang="en-US" sz="2400" b="1" i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</a:t>
            </a:r>
            <a:r>
              <a:rPr lang="en-US" sz="24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i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bidang</a:t>
            </a:r>
            <a:r>
              <a:rPr lang="en-US" sz="24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ABCD</a:t>
            </a:r>
          </a:p>
          <a:p>
            <a:pPr marL="457200" indent="-4572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AutoNum type="alphaLcPeriod"/>
            </a:pPr>
            <a:r>
              <a:rPr lang="en-US" sz="2400" b="1" i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Titik</a:t>
            </a:r>
            <a:r>
              <a:rPr lang="en-US" sz="24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 </a:t>
            </a:r>
            <a:r>
              <a:rPr lang="en-US" sz="2400" b="1" i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</a:t>
            </a:r>
            <a:r>
              <a:rPr lang="en-US" sz="24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i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bidang</a:t>
            </a:r>
            <a:r>
              <a:rPr lang="en-US" sz="24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BFHD</a:t>
            </a:r>
          </a:p>
          <a:p>
            <a:pPr marL="457200" indent="-4572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AutoNum type="alphaLcPeriod"/>
            </a:pPr>
            <a:r>
              <a:rPr lang="en-US" sz="2400" b="1" i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Titik</a:t>
            </a:r>
            <a:r>
              <a:rPr lang="en-US" sz="24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 </a:t>
            </a:r>
            <a:r>
              <a:rPr lang="en-US" sz="2400" b="1" i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</a:t>
            </a:r>
            <a:r>
              <a:rPr lang="en-US" sz="24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i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bidang</a:t>
            </a:r>
            <a:r>
              <a:rPr lang="en-US" sz="24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ACGE</a:t>
            </a:r>
            <a:endParaRPr lang="id-ID" sz="2400" b="1" i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48934276"/>
      </p:ext>
    </p:extLst>
  </p:cSld>
  <p:clrMapOvr>
    <a:masterClrMapping/>
  </p:clrMapOvr>
  <p:transition spd="med"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agon 3"/>
          <p:cNvSpPr/>
          <p:nvPr/>
        </p:nvSpPr>
        <p:spPr>
          <a:xfrm>
            <a:off x="0" y="3286128"/>
            <a:ext cx="1571604" cy="535785"/>
          </a:xfrm>
          <a:prstGeom prst="homePlate">
            <a:avLst>
              <a:gd name="adj" fmla="val 18159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l"/>
            <a:r>
              <a:rPr lang="en-US" b="1" dirty="0" smtClean="0"/>
              <a:t>MATERI</a:t>
            </a:r>
            <a:endParaRPr lang="en-US" b="1" dirty="0"/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1857356" y="1000112"/>
            <a:ext cx="192882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2400" b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Jawab</a:t>
            </a:r>
            <a:r>
              <a:rPr lang="en-US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id-ID" sz="2400" b="1" i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004"/>
          <a:stretch/>
        </p:blipFill>
        <p:spPr>
          <a:xfrm>
            <a:off x="1874295" y="1777380"/>
            <a:ext cx="3057745" cy="286796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>
                <a:spLocks noChangeArrowheads="1"/>
              </p:cNvSpPr>
              <p:nvPr/>
            </p:nvSpPr>
            <p:spPr bwMode="auto">
              <a:xfrm>
                <a:off x="5148064" y="1230944"/>
                <a:ext cx="3657749" cy="40934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itchFamily="2" charset="2"/>
                  <a:buAutoNum type="alphaLcPeriod"/>
                </a:pPr>
                <a:r>
                  <a:rPr lang="en-US" sz="2400" b="1" i="1" dirty="0" smtClean="0"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Titik P </a:t>
                </a:r>
                <a:r>
                  <a:rPr lang="en-US" sz="2400" b="1" i="1" dirty="0" err="1" smtClean="0"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ke</a:t>
                </a:r>
                <a:r>
                  <a:rPr lang="en-US" sz="2400" b="1" i="1" dirty="0" smtClean="0"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:r>
                  <a:rPr lang="en-US" sz="2400" b="1" i="1" dirty="0" err="1" smtClean="0"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bidang</a:t>
                </a:r>
                <a:r>
                  <a:rPr lang="en-US" sz="2400" b="1" i="1" dirty="0" smtClean="0"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ABCD</a:t>
                </a:r>
              </a:p>
              <a:p>
                <a:pPr>
                  <a:spcBef>
                    <a:spcPct val="20000"/>
                  </a:spcBef>
                  <a:buClr>
                    <a:schemeClr val="hlink"/>
                  </a:buClr>
                  <a:buSzPct val="80000"/>
                </a:pPr>
                <a:r>
                  <a:rPr lang="en-US" sz="2400" b="1" i="1" dirty="0" smtClean="0"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     = PQ = 12 cm</a:t>
                </a:r>
              </a:p>
              <a:p>
                <a:pPr>
                  <a:spcBef>
                    <a:spcPct val="20000"/>
                  </a:spcBef>
                  <a:buClr>
                    <a:schemeClr val="hlink"/>
                  </a:buClr>
                  <a:buSzPct val="80000"/>
                </a:pPr>
                <a:endParaRPr lang="en-US" sz="2400" b="1" i="1" dirty="0" smtClean="0">
                  <a:solidFill>
                    <a:srgbClr val="0000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457200" indent="-457200">
                  <a:spcBef>
                    <a:spcPct val="20000"/>
                  </a:spcBef>
                  <a:buClr>
                    <a:schemeClr val="hlink"/>
                  </a:buClr>
                  <a:buSzPct val="80000"/>
                  <a:buAutoNum type="alphaLcPeriod" startAt="2"/>
                </a:pPr>
                <a:r>
                  <a:rPr lang="en-US" sz="2400" b="1" i="1" dirty="0" err="1" smtClean="0"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Titik</a:t>
                </a:r>
                <a:r>
                  <a:rPr lang="en-US" sz="2400" b="1" i="1" dirty="0" smtClean="0"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R </a:t>
                </a:r>
                <a:r>
                  <a:rPr lang="en-US" sz="2400" b="1" i="1" dirty="0" err="1" smtClean="0"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ke</a:t>
                </a:r>
                <a:r>
                  <a:rPr lang="en-US" sz="2400" b="1" i="1" dirty="0" smtClean="0"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:r>
                  <a:rPr lang="en-US" sz="2400" b="1" i="1" dirty="0" err="1" smtClean="0"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bidang</a:t>
                </a:r>
                <a:r>
                  <a:rPr lang="en-US" sz="2400" b="1" i="1" dirty="0" smtClean="0"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BFHD</a:t>
                </a:r>
              </a:p>
              <a:p>
                <a:pPr>
                  <a:spcBef>
                    <a:spcPct val="20000"/>
                  </a:spcBef>
                  <a:buClr>
                    <a:schemeClr val="hlink"/>
                  </a:buClr>
                  <a:buSzPct val="80000"/>
                </a:pPr>
                <a:r>
                  <a:rPr lang="en-US" sz="2400" b="1" i="1" dirty="0"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:r>
                  <a:rPr lang="en-US" sz="2400" b="1" i="1" dirty="0" smtClean="0"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    = RS = </a:t>
                </a:r>
                <a14:m>
                  <m:oMath xmlns:m="http://schemas.openxmlformats.org/officeDocument/2006/math">
                    <m:r>
                      <a:rPr lang="en-GB" sz="2400" i="1" smtClean="0">
                        <a:latin typeface="Cambria Math" panose="02040503050406030204" pitchFamily="18" charset="0"/>
                      </a:rPr>
                      <m:t>6</m:t>
                    </m:r>
                    <m:rad>
                      <m:radPr>
                        <m:degHide m:val="on"/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rad>
                  </m:oMath>
                </a14:m>
                <a:r>
                  <a:rPr lang="en-US" sz="2400" b="1" i="1" dirty="0" smtClean="0"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cm</a:t>
                </a:r>
              </a:p>
              <a:p>
                <a:pPr>
                  <a:spcBef>
                    <a:spcPct val="20000"/>
                  </a:spcBef>
                  <a:buClr>
                    <a:schemeClr val="hlink"/>
                  </a:buClr>
                  <a:buSzPct val="80000"/>
                </a:pPr>
                <a:endParaRPr lang="en-US" sz="2400" b="1" i="1" dirty="0" smtClean="0">
                  <a:solidFill>
                    <a:srgbClr val="0000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457200" indent="-457200">
                  <a:spcBef>
                    <a:spcPct val="20000"/>
                  </a:spcBef>
                  <a:buClr>
                    <a:schemeClr val="hlink"/>
                  </a:buClr>
                  <a:buSzPct val="80000"/>
                  <a:buAutoNum type="alphaLcPeriod" startAt="3"/>
                </a:pPr>
                <a:r>
                  <a:rPr lang="en-US" sz="2400" b="1" i="1" dirty="0" err="1" smtClean="0"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Titik</a:t>
                </a:r>
                <a:r>
                  <a:rPr lang="en-US" sz="2400" b="1" i="1" dirty="0" smtClean="0"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B </a:t>
                </a:r>
                <a:r>
                  <a:rPr lang="en-US" sz="2400" b="1" i="1" dirty="0" err="1" smtClean="0"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ke</a:t>
                </a:r>
                <a:r>
                  <a:rPr lang="en-US" sz="2400" b="1" i="1" dirty="0" smtClean="0"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:r>
                  <a:rPr lang="en-US" sz="2400" b="1" i="1" dirty="0" err="1" smtClean="0"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bidang</a:t>
                </a:r>
                <a:r>
                  <a:rPr lang="en-US" sz="2400" b="1" i="1" dirty="0" smtClean="0"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ACGE</a:t>
                </a:r>
              </a:p>
              <a:p>
                <a:pPr>
                  <a:spcBef>
                    <a:spcPct val="20000"/>
                  </a:spcBef>
                  <a:buClr>
                    <a:schemeClr val="hlink"/>
                  </a:buClr>
                  <a:buSzPct val="80000"/>
                </a:pPr>
                <a:r>
                  <a:rPr lang="en-US" sz="2400" b="1" i="1" dirty="0"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:r>
                  <a:rPr lang="en-US" sz="2400" b="1" i="1" dirty="0" smtClean="0"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    = BQ =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6</m:t>
                    </m:r>
                    <m:rad>
                      <m:radPr>
                        <m:degHide m:val="on"/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2 </m:t>
                        </m:r>
                      </m:e>
                    </m:rad>
                  </m:oMath>
                </a14:m>
                <a:r>
                  <a:rPr lang="en-US" sz="2400" b="1" i="1" dirty="0"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cm</a:t>
                </a:r>
              </a:p>
              <a:p>
                <a:pPr>
                  <a:spcBef>
                    <a:spcPct val="20000"/>
                  </a:spcBef>
                  <a:buClr>
                    <a:schemeClr val="hlink"/>
                  </a:buClr>
                  <a:buSzPct val="80000"/>
                </a:pPr>
                <a:endParaRPr lang="id-ID" sz="2400" b="1" i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148064" y="1230944"/>
                <a:ext cx="3657749" cy="4093428"/>
              </a:xfrm>
              <a:prstGeom prst="rect">
                <a:avLst/>
              </a:prstGeom>
              <a:blipFill rotWithShape="0">
                <a:blip r:embed="rId4"/>
                <a:stretch>
                  <a:fillRect l="-1664" t="-1341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89489694"/>
      </p:ext>
    </p:extLst>
  </p:cSld>
  <p:clrMapOvr>
    <a:masterClrMapping/>
  </p:clrMapOvr>
  <p:transition spd="med"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agon 3"/>
          <p:cNvSpPr/>
          <p:nvPr/>
        </p:nvSpPr>
        <p:spPr>
          <a:xfrm>
            <a:off x="0" y="3286128"/>
            <a:ext cx="1571604" cy="535785"/>
          </a:xfrm>
          <a:prstGeom prst="homePlate">
            <a:avLst>
              <a:gd name="adj" fmla="val 18159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l"/>
            <a:r>
              <a:rPr lang="en-US" b="1" dirty="0" smtClean="0"/>
              <a:t>MATERI</a:t>
            </a:r>
            <a:endParaRPr lang="en-US" b="1" dirty="0"/>
          </a:p>
        </p:txBody>
      </p:sp>
      <p:sp>
        <p:nvSpPr>
          <p:cNvPr id="3" name="AutoShape 40"/>
          <p:cNvSpPr>
            <a:spLocks noChangeArrowheads="1"/>
          </p:cNvSpPr>
          <p:nvPr/>
        </p:nvSpPr>
        <p:spPr bwMode="auto">
          <a:xfrm>
            <a:off x="5543568" y="3900482"/>
            <a:ext cx="3200400" cy="838200"/>
          </a:xfrm>
          <a:prstGeom prst="parallelogram">
            <a:avLst>
              <a:gd name="adj" fmla="val 9545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d-ID"/>
          </a:p>
        </p:txBody>
      </p:sp>
      <p:sp>
        <p:nvSpPr>
          <p:cNvPr id="5" name="Oval 41"/>
          <p:cNvSpPr>
            <a:spLocks noChangeArrowheads="1"/>
          </p:cNvSpPr>
          <p:nvPr/>
        </p:nvSpPr>
        <p:spPr bwMode="auto">
          <a:xfrm>
            <a:off x="7067568" y="1995482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d-ID"/>
          </a:p>
        </p:txBody>
      </p:sp>
      <p:sp>
        <p:nvSpPr>
          <p:cNvPr id="6" name="Text Box 42"/>
          <p:cNvSpPr txBox="1">
            <a:spLocks noChangeArrowheads="1"/>
          </p:cNvSpPr>
          <p:nvPr/>
        </p:nvSpPr>
        <p:spPr bwMode="auto">
          <a:xfrm>
            <a:off x="7067568" y="1538282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d-ID" sz="3200" b="1" i="1" dirty="0" smtClean="0">
                <a:solidFill>
                  <a:srgbClr val="FF0000"/>
                </a:solidFill>
              </a:rPr>
              <a:t>P</a:t>
            </a:r>
            <a:endParaRPr lang="en-US" sz="3200" b="1" i="1" dirty="0">
              <a:solidFill>
                <a:srgbClr val="FF0000"/>
              </a:solidFill>
            </a:endParaRPr>
          </a:p>
        </p:txBody>
      </p:sp>
      <p:sp>
        <p:nvSpPr>
          <p:cNvPr id="7" name="Line 43"/>
          <p:cNvSpPr>
            <a:spLocks noChangeShapeType="1"/>
          </p:cNvSpPr>
          <p:nvPr/>
        </p:nvSpPr>
        <p:spPr bwMode="auto">
          <a:xfrm flipV="1">
            <a:off x="7143768" y="2071682"/>
            <a:ext cx="0" cy="2209800"/>
          </a:xfrm>
          <a:prstGeom prst="line">
            <a:avLst/>
          </a:prstGeom>
          <a:noFill/>
          <a:ln w="57150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8" name="Line 44"/>
          <p:cNvSpPr>
            <a:spLocks noChangeShapeType="1"/>
          </p:cNvSpPr>
          <p:nvPr/>
        </p:nvSpPr>
        <p:spPr bwMode="auto">
          <a:xfrm>
            <a:off x="6762768" y="4052882"/>
            <a:ext cx="9906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9" name="Line 45"/>
          <p:cNvSpPr>
            <a:spLocks noChangeShapeType="1"/>
          </p:cNvSpPr>
          <p:nvPr/>
        </p:nvSpPr>
        <p:spPr bwMode="auto">
          <a:xfrm>
            <a:off x="6381768" y="4281482"/>
            <a:ext cx="1676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grpSp>
        <p:nvGrpSpPr>
          <p:cNvPr id="10" name="Group 55"/>
          <p:cNvGrpSpPr>
            <a:grpSpLocks/>
          </p:cNvGrpSpPr>
          <p:nvPr/>
        </p:nvGrpSpPr>
        <p:grpSpPr bwMode="auto">
          <a:xfrm>
            <a:off x="5695968" y="4405307"/>
            <a:ext cx="533400" cy="457200"/>
            <a:chOff x="576" y="3150"/>
            <a:chExt cx="336" cy="288"/>
          </a:xfrm>
        </p:grpSpPr>
        <p:sp>
          <p:nvSpPr>
            <p:cNvPr id="11" name="Text Box 46"/>
            <p:cNvSpPr txBox="1">
              <a:spLocks noChangeArrowheads="1"/>
            </p:cNvSpPr>
            <p:nvPr/>
          </p:nvSpPr>
          <p:spPr bwMode="auto">
            <a:xfrm rot="2289359">
              <a:off x="576" y="3150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/>
                <a:t>V</a:t>
              </a:r>
            </a:p>
          </p:txBody>
        </p:sp>
        <p:sp>
          <p:nvSpPr>
            <p:cNvPr id="12" name="Line 47"/>
            <p:cNvSpPr>
              <a:spLocks noChangeShapeType="1"/>
            </p:cNvSpPr>
            <p:nvPr/>
          </p:nvSpPr>
          <p:spPr bwMode="auto">
            <a:xfrm>
              <a:off x="672" y="3168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d-ID"/>
            </a:p>
          </p:txBody>
        </p:sp>
        <p:sp>
          <p:nvSpPr>
            <p:cNvPr id="13" name="Line 48"/>
            <p:cNvSpPr>
              <a:spLocks noChangeShapeType="1"/>
            </p:cNvSpPr>
            <p:nvPr/>
          </p:nvSpPr>
          <p:spPr bwMode="auto">
            <a:xfrm flipH="1">
              <a:off x="768" y="3168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d-ID"/>
            </a:p>
          </p:txBody>
        </p:sp>
      </p:grpSp>
      <p:sp>
        <p:nvSpPr>
          <p:cNvPr id="14" name="Text Box 49"/>
          <p:cNvSpPr txBox="1">
            <a:spLocks noChangeArrowheads="1"/>
          </p:cNvSpPr>
          <p:nvPr/>
        </p:nvSpPr>
        <p:spPr bwMode="auto">
          <a:xfrm>
            <a:off x="7019943" y="3714745"/>
            <a:ext cx="4619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ym typeface="Symbol" pitchFamily="18" charset="2"/>
              </a:rPr>
              <a:t></a:t>
            </a:r>
          </a:p>
        </p:txBody>
      </p:sp>
      <p:sp>
        <p:nvSpPr>
          <p:cNvPr id="15" name="Line 53"/>
          <p:cNvSpPr>
            <a:spLocks noChangeShapeType="1"/>
          </p:cNvSpPr>
          <p:nvPr/>
        </p:nvSpPr>
        <p:spPr bwMode="auto">
          <a:xfrm>
            <a:off x="7143768" y="4129082"/>
            <a:ext cx="1524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16" name="Line 54"/>
          <p:cNvSpPr>
            <a:spLocks noChangeShapeType="1"/>
          </p:cNvSpPr>
          <p:nvPr/>
        </p:nvSpPr>
        <p:spPr bwMode="auto">
          <a:xfrm flipH="1">
            <a:off x="7286643" y="4205282"/>
            <a:ext cx="9525" cy="1714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1785918" y="1857368"/>
            <a:ext cx="3786214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id-ID" sz="2400" b="1" dirty="0" smtClean="0">
                <a:solidFill>
                  <a:schemeClr val="tx2">
                    <a:lumMod val="75000"/>
                  </a:schemeClr>
                </a:solidFill>
              </a:rPr>
              <a:t>Jarak titik </a:t>
            </a:r>
            <a:r>
              <a:rPr lang="id-ID" sz="2400" b="1" i="1" dirty="0" smtClean="0">
                <a:solidFill>
                  <a:schemeClr val="tx2">
                    <a:lumMod val="75000"/>
                  </a:schemeClr>
                </a:solidFill>
              </a:rPr>
              <a:t>P</a:t>
            </a:r>
            <a:r>
              <a:rPr lang="id-ID" sz="2400" b="1" dirty="0" smtClean="0">
                <a:solidFill>
                  <a:schemeClr val="tx2">
                    <a:lumMod val="75000"/>
                  </a:schemeClr>
                </a:solidFill>
              </a:rPr>
              <a:t> ke bidang </a:t>
            </a:r>
            <a:r>
              <a:rPr lang="id-ID" sz="2400" b="1" i="1" dirty="0" smtClean="0">
                <a:solidFill>
                  <a:schemeClr val="tx2">
                    <a:lumMod val="75000"/>
                  </a:schemeClr>
                </a:solidFill>
              </a:rPr>
              <a:t>V</a:t>
            </a:r>
            <a:r>
              <a:rPr lang="id-ID" sz="2400" b="1" dirty="0" smtClean="0">
                <a:solidFill>
                  <a:schemeClr val="tx2">
                    <a:lumMod val="75000"/>
                  </a:schemeClr>
                </a:solidFill>
              </a:rPr>
              <a:t> adalah </a:t>
            </a:r>
            <a:r>
              <a:rPr lang="id-ID" sz="2400" b="1" dirty="0" smtClean="0">
                <a:solidFill>
                  <a:srgbClr val="FF0000"/>
                </a:solidFill>
              </a:rPr>
              <a:t>ruas garis terpendek </a:t>
            </a:r>
            <a:r>
              <a:rPr lang="id-ID" sz="2400" b="1" dirty="0" smtClean="0">
                <a:solidFill>
                  <a:schemeClr val="tx2">
                    <a:lumMod val="75000"/>
                  </a:schemeClr>
                </a:solidFill>
              </a:rPr>
              <a:t>yang menghubungkan </a:t>
            </a:r>
            <a:r>
              <a:rPr lang="id-ID" sz="2400" b="1" dirty="0" smtClean="0">
                <a:solidFill>
                  <a:srgbClr val="FF0000"/>
                </a:solidFill>
              </a:rPr>
              <a:t>titik </a:t>
            </a:r>
            <a:r>
              <a:rPr lang="id-ID" sz="2400" b="1" i="1" dirty="0" smtClean="0">
                <a:solidFill>
                  <a:srgbClr val="FF0000"/>
                </a:solidFill>
              </a:rPr>
              <a:t>P</a:t>
            </a:r>
            <a:r>
              <a:rPr lang="id-ID" sz="2400" b="1" dirty="0" smtClean="0">
                <a:solidFill>
                  <a:srgbClr val="FF0000"/>
                </a:solidFill>
              </a:rPr>
              <a:t> ke bidang </a:t>
            </a:r>
            <a:r>
              <a:rPr lang="id-ID" sz="2400" b="1" i="1" dirty="0" smtClean="0">
                <a:solidFill>
                  <a:srgbClr val="FF0000"/>
                </a:solidFill>
              </a:rPr>
              <a:t>V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1785918" y="1071550"/>
            <a:ext cx="450056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id-ID" sz="2400" b="1" dirty="0" smtClean="0">
                <a:solidFill>
                  <a:srgbClr val="FF0000"/>
                </a:solidFill>
              </a:rPr>
              <a:t>Garis tegak lurus bidang</a:t>
            </a:r>
          </a:p>
        </p:txBody>
      </p:sp>
      <p:sp>
        <p:nvSpPr>
          <p:cNvPr id="19" name="Text Box 42"/>
          <p:cNvSpPr txBox="1">
            <a:spLocks noChangeArrowheads="1"/>
          </p:cNvSpPr>
          <p:nvPr/>
        </p:nvSpPr>
        <p:spPr bwMode="auto">
          <a:xfrm>
            <a:off x="6815142" y="4244992"/>
            <a:ext cx="64294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d-ID" sz="3200" b="1" i="1" dirty="0" smtClean="0">
                <a:solidFill>
                  <a:srgbClr val="FF0000"/>
                </a:solidFill>
              </a:rPr>
              <a:t>P’</a:t>
            </a:r>
            <a:endParaRPr lang="en-US" sz="3200" b="1" i="1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1785918" y="3489382"/>
            <a:ext cx="378621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id-ID" sz="2400" b="1" dirty="0" smtClean="0">
                <a:solidFill>
                  <a:schemeClr val="tx2">
                    <a:lumMod val="75000"/>
                  </a:schemeClr>
                </a:solidFill>
              </a:rPr>
              <a:t>Pada gambar di samping </a:t>
            </a:r>
            <a:r>
              <a:rPr lang="id-ID" sz="2400" b="1" dirty="0" smtClean="0">
                <a:solidFill>
                  <a:srgbClr val="FF0000"/>
                </a:solidFill>
              </a:rPr>
              <a:t>ruas garis terpendek </a:t>
            </a:r>
            <a:r>
              <a:rPr lang="id-ID" sz="2400" b="1" dirty="0" smtClean="0">
                <a:solidFill>
                  <a:schemeClr val="tx2">
                    <a:lumMod val="75000"/>
                  </a:schemeClr>
                </a:solidFill>
              </a:rPr>
              <a:t>tersebut adalah </a:t>
            </a:r>
            <a:r>
              <a:rPr lang="id-ID" sz="2400" b="1" i="1" dirty="0" smtClean="0">
                <a:solidFill>
                  <a:srgbClr val="FF0000"/>
                </a:solidFill>
              </a:rPr>
              <a:t>PP’</a:t>
            </a:r>
          </a:p>
        </p:txBody>
      </p:sp>
    </p:spTree>
  </p:cSld>
  <p:clrMapOvr>
    <a:masterClrMapping/>
  </p:clrMapOvr>
  <p:transition spd="med"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0"/>
                            </p:stCondLst>
                            <p:childTnLst>
                              <p:par>
                                <p:cTn id="2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000"/>
                            </p:stCondLst>
                            <p:childTnLst>
                              <p:par>
                                <p:cTn id="32" presetID="22" presetClass="entr" presetSubtype="1" repeatCount="3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60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8000"/>
                            </p:stCondLst>
                            <p:childTnLst>
                              <p:par>
                                <p:cTn id="4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20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4000"/>
                            </p:stCondLst>
                            <p:childTnLst>
                              <p:par>
                                <p:cTn id="5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6000"/>
                            </p:stCondLst>
                            <p:childTnLst>
                              <p:par>
                                <p:cTn id="5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/>
      <p:bldP spid="7" grpId="0" animBg="1"/>
      <p:bldP spid="8" grpId="0" animBg="1"/>
      <p:bldP spid="9" grpId="0" animBg="1"/>
      <p:bldP spid="14" grpId="0"/>
      <p:bldP spid="15" grpId="0" animBg="1"/>
      <p:bldP spid="16" grpId="0" animBg="1"/>
      <p:bldP spid="17" grpId="0"/>
      <p:bldP spid="18" grpId="0"/>
      <p:bldP spid="19" grpId="0"/>
      <p:bldP spid="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Freeform 30"/>
          <p:cNvSpPr/>
          <p:nvPr/>
        </p:nvSpPr>
        <p:spPr>
          <a:xfrm>
            <a:off x="6378110" y="1857368"/>
            <a:ext cx="2097024" cy="2509818"/>
          </a:xfrm>
          <a:custGeom>
            <a:avLst/>
            <a:gdLst>
              <a:gd name="connsiteX0" fmla="*/ 0 w 2097024"/>
              <a:gd name="connsiteY0" fmla="*/ 231648 h 1755648"/>
              <a:gd name="connsiteX1" fmla="*/ 2072640 w 2097024"/>
              <a:gd name="connsiteY1" fmla="*/ 0 h 1755648"/>
              <a:gd name="connsiteX2" fmla="*/ 2097024 w 2097024"/>
              <a:gd name="connsiteY2" fmla="*/ 1524000 h 1755648"/>
              <a:gd name="connsiteX3" fmla="*/ 12192 w 2097024"/>
              <a:gd name="connsiteY3" fmla="*/ 1755648 h 1755648"/>
              <a:gd name="connsiteX4" fmla="*/ 0 w 2097024"/>
              <a:gd name="connsiteY4" fmla="*/ 231648 h 1755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97024" h="1755648">
                <a:moveTo>
                  <a:pt x="0" y="231648"/>
                </a:moveTo>
                <a:lnTo>
                  <a:pt x="2072640" y="0"/>
                </a:lnTo>
                <a:lnTo>
                  <a:pt x="2097024" y="1524000"/>
                </a:lnTo>
                <a:lnTo>
                  <a:pt x="12192" y="1755648"/>
                </a:lnTo>
                <a:lnTo>
                  <a:pt x="0" y="231648"/>
                </a:lnTo>
                <a:close/>
              </a:path>
            </a:pathLst>
          </a:custGeom>
          <a:solidFill>
            <a:schemeClr val="accent3">
              <a:lumMod val="75000"/>
              <a:alpha val="7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4" name="Pentagon 3"/>
          <p:cNvSpPr/>
          <p:nvPr/>
        </p:nvSpPr>
        <p:spPr>
          <a:xfrm>
            <a:off x="0" y="3286128"/>
            <a:ext cx="1571604" cy="535785"/>
          </a:xfrm>
          <a:prstGeom prst="homePlate">
            <a:avLst>
              <a:gd name="adj" fmla="val 18159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l"/>
            <a:r>
              <a:rPr lang="en-US" b="1" dirty="0" smtClean="0"/>
              <a:t>MATERI</a:t>
            </a:r>
            <a:endParaRPr lang="en-US" b="1" dirty="0"/>
          </a:p>
        </p:txBody>
      </p:sp>
      <p:sp>
        <p:nvSpPr>
          <p:cNvPr id="26" name="Text Box 59"/>
          <p:cNvSpPr txBox="1">
            <a:spLocks noChangeArrowheads="1"/>
          </p:cNvSpPr>
          <p:nvPr/>
        </p:nvSpPr>
        <p:spPr bwMode="auto">
          <a:xfrm>
            <a:off x="6828438" y="4429070"/>
            <a:ext cx="990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d-ID" sz="2400" b="1" dirty="0" smtClean="0">
                <a:solidFill>
                  <a:srgbClr val="0000FF"/>
                </a:solidFill>
              </a:rPr>
              <a:t>4</a:t>
            </a:r>
            <a:r>
              <a:rPr lang="en-US" sz="2400" b="1" dirty="0" smtClean="0">
                <a:solidFill>
                  <a:srgbClr val="0000FF"/>
                </a:solidFill>
              </a:rPr>
              <a:t> </a:t>
            </a:r>
            <a:r>
              <a:rPr lang="en-US" sz="2400" b="1" dirty="0">
                <a:solidFill>
                  <a:srgbClr val="0000FF"/>
                </a:solidFill>
              </a:rPr>
              <a:t>cm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1857356" y="1000112"/>
            <a:ext cx="192882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id-ID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ontoh soal</a:t>
            </a:r>
            <a:r>
              <a:rPr lang="en-GB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</a:t>
            </a:r>
            <a:endParaRPr lang="id-ID" sz="2400" b="1" i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1643042" y="1990078"/>
            <a:ext cx="4357686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d-ID" sz="2400" b="1" dirty="0" smtClean="0">
                <a:solidFill>
                  <a:schemeClr val="tx2">
                    <a:lumMod val="75000"/>
                  </a:schemeClr>
                </a:solidFill>
              </a:rPr>
              <a:t>Panjang rusuk-rusuk balok </a:t>
            </a:r>
            <a:r>
              <a:rPr lang="id-ID" sz="2400" b="1" i="1" dirty="0" smtClean="0">
                <a:solidFill>
                  <a:schemeClr val="tx2">
                    <a:lumMod val="75000"/>
                  </a:schemeClr>
                </a:solidFill>
              </a:rPr>
              <a:t>ABCD.EFGH </a:t>
            </a:r>
            <a:r>
              <a:rPr lang="id-ID" sz="2400" b="1" dirty="0" smtClean="0">
                <a:solidFill>
                  <a:schemeClr val="tx2">
                    <a:lumMod val="75000"/>
                  </a:schemeClr>
                </a:solidFill>
              </a:rPr>
              <a:t>adalah </a:t>
            </a:r>
            <a:r>
              <a:rPr lang="id-ID" sz="2400" b="1" i="1" dirty="0" smtClean="0">
                <a:solidFill>
                  <a:schemeClr val="tx2">
                    <a:lumMod val="75000"/>
                  </a:schemeClr>
                </a:solidFill>
              </a:rPr>
              <a:t>AB </a:t>
            </a:r>
            <a:r>
              <a:rPr lang="id-ID" sz="2400" b="1" dirty="0" smtClean="0">
                <a:solidFill>
                  <a:schemeClr val="tx2">
                    <a:lumMod val="75000"/>
                  </a:schemeClr>
                </a:solidFill>
              </a:rPr>
              <a:t>= 4 cm</a:t>
            </a:r>
            <a:r>
              <a:rPr lang="id-ID" sz="2400" b="1" i="1" dirty="0" smtClean="0">
                <a:solidFill>
                  <a:schemeClr val="tx2">
                    <a:lumMod val="75000"/>
                  </a:schemeClr>
                </a:solidFill>
              </a:rPr>
              <a:t>, AD </a:t>
            </a:r>
            <a:r>
              <a:rPr lang="id-ID" sz="2400" b="1" dirty="0" smtClean="0">
                <a:solidFill>
                  <a:schemeClr val="tx2">
                    <a:lumMod val="75000"/>
                  </a:schemeClr>
                </a:solidFill>
              </a:rPr>
              <a:t>= 3 cm, dan</a:t>
            </a:r>
          </a:p>
          <a:p>
            <a:r>
              <a:rPr lang="id-ID" sz="2400" b="1" i="1" dirty="0" smtClean="0">
                <a:solidFill>
                  <a:schemeClr val="tx2">
                    <a:lumMod val="75000"/>
                  </a:schemeClr>
                </a:solidFill>
              </a:rPr>
              <a:t>AE </a:t>
            </a:r>
            <a:r>
              <a:rPr lang="id-ID" sz="2400" b="1" dirty="0" smtClean="0">
                <a:solidFill>
                  <a:schemeClr val="tx2">
                    <a:lumMod val="75000"/>
                  </a:schemeClr>
                </a:solidFill>
              </a:rPr>
              <a:t>= 5 cm. Tentukan </a:t>
            </a:r>
            <a:r>
              <a:rPr lang="id-ID" sz="2400" b="1" dirty="0" smtClean="0">
                <a:solidFill>
                  <a:srgbClr val="FF0000"/>
                </a:solidFill>
              </a:rPr>
              <a:t>jarak titik B ke bidang ACGE!</a:t>
            </a:r>
          </a:p>
        </p:txBody>
      </p:sp>
      <p:grpSp>
        <p:nvGrpSpPr>
          <p:cNvPr id="2" name="Group 63"/>
          <p:cNvGrpSpPr>
            <a:grpSpLocks/>
          </p:cNvGrpSpPr>
          <p:nvPr/>
        </p:nvGrpSpPr>
        <p:grpSpPr bwMode="auto">
          <a:xfrm>
            <a:off x="5971181" y="1403413"/>
            <a:ext cx="2857521" cy="3471573"/>
            <a:chOff x="480" y="1976"/>
            <a:chExt cx="2037" cy="1801"/>
          </a:xfrm>
        </p:grpSpPr>
        <p:sp>
          <p:nvSpPr>
            <p:cNvPr id="35" name="Rectangle 10"/>
            <p:cNvSpPr>
              <a:spLocks noChangeArrowheads="1"/>
            </p:cNvSpPr>
            <p:nvPr/>
          </p:nvSpPr>
          <p:spPr bwMode="auto">
            <a:xfrm>
              <a:off x="768" y="2400"/>
              <a:ext cx="1152" cy="1152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36" name="Line 13"/>
            <p:cNvSpPr>
              <a:spLocks noChangeShapeType="1"/>
            </p:cNvSpPr>
            <p:nvPr/>
          </p:nvSpPr>
          <p:spPr bwMode="auto">
            <a:xfrm flipV="1">
              <a:off x="768" y="2208"/>
              <a:ext cx="336" cy="192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d-ID"/>
            </a:p>
          </p:txBody>
        </p:sp>
        <p:sp>
          <p:nvSpPr>
            <p:cNvPr id="37" name="Line 14"/>
            <p:cNvSpPr>
              <a:spLocks noChangeShapeType="1"/>
            </p:cNvSpPr>
            <p:nvPr/>
          </p:nvSpPr>
          <p:spPr bwMode="auto">
            <a:xfrm flipV="1">
              <a:off x="1920" y="2208"/>
              <a:ext cx="336" cy="192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d-ID"/>
            </a:p>
          </p:txBody>
        </p:sp>
        <p:sp>
          <p:nvSpPr>
            <p:cNvPr id="38" name="Line 15"/>
            <p:cNvSpPr>
              <a:spLocks noChangeShapeType="1"/>
            </p:cNvSpPr>
            <p:nvPr/>
          </p:nvSpPr>
          <p:spPr bwMode="auto">
            <a:xfrm flipV="1">
              <a:off x="768" y="3360"/>
              <a:ext cx="336" cy="192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id-ID"/>
            </a:p>
          </p:txBody>
        </p:sp>
        <p:sp>
          <p:nvSpPr>
            <p:cNvPr id="39" name="Line 16"/>
            <p:cNvSpPr>
              <a:spLocks noChangeShapeType="1"/>
            </p:cNvSpPr>
            <p:nvPr/>
          </p:nvSpPr>
          <p:spPr bwMode="auto">
            <a:xfrm flipV="1">
              <a:off x="1920" y="3360"/>
              <a:ext cx="336" cy="192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d-ID"/>
            </a:p>
          </p:txBody>
        </p:sp>
        <p:sp>
          <p:nvSpPr>
            <p:cNvPr id="40" name="Line 17"/>
            <p:cNvSpPr>
              <a:spLocks noChangeShapeType="1"/>
            </p:cNvSpPr>
            <p:nvPr/>
          </p:nvSpPr>
          <p:spPr bwMode="auto">
            <a:xfrm>
              <a:off x="1104" y="2208"/>
              <a:ext cx="0" cy="1152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id-ID"/>
            </a:p>
          </p:txBody>
        </p:sp>
        <p:sp>
          <p:nvSpPr>
            <p:cNvPr id="41" name="Line 18"/>
            <p:cNvSpPr>
              <a:spLocks noChangeShapeType="1"/>
            </p:cNvSpPr>
            <p:nvPr/>
          </p:nvSpPr>
          <p:spPr bwMode="auto">
            <a:xfrm flipH="1">
              <a:off x="1104" y="3360"/>
              <a:ext cx="1152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id-ID"/>
            </a:p>
          </p:txBody>
        </p:sp>
        <p:sp>
          <p:nvSpPr>
            <p:cNvPr id="42" name="Line 19"/>
            <p:cNvSpPr>
              <a:spLocks noChangeShapeType="1"/>
            </p:cNvSpPr>
            <p:nvPr/>
          </p:nvSpPr>
          <p:spPr bwMode="auto">
            <a:xfrm>
              <a:off x="2256" y="2208"/>
              <a:ext cx="0" cy="1152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d-ID"/>
            </a:p>
          </p:txBody>
        </p:sp>
        <p:sp>
          <p:nvSpPr>
            <p:cNvPr id="43" name="Line 20"/>
            <p:cNvSpPr>
              <a:spLocks noChangeShapeType="1"/>
            </p:cNvSpPr>
            <p:nvPr/>
          </p:nvSpPr>
          <p:spPr bwMode="auto">
            <a:xfrm flipH="1">
              <a:off x="1095" y="2208"/>
              <a:ext cx="1152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d-ID"/>
            </a:p>
          </p:txBody>
        </p:sp>
        <p:sp>
          <p:nvSpPr>
            <p:cNvPr id="44" name="Text Box 21"/>
            <p:cNvSpPr txBox="1">
              <a:spLocks noChangeArrowheads="1"/>
            </p:cNvSpPr>
            <p:nvPr/>
          </p:nvSpPr>
          <p:spPr bwMode="auto">
            <a:xfrm>
              <a:off x="480" y="3408"/>
              <a:ext cx="28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dirty="0">
                  <a:solidFill>
                    <a:srgbClr val="FF0000"/>
                  </a:solidFill>
                </a:rPr>
                <a:t>A</a:t>
              </a:r>
            </a:p>
          </p:txBody>
        </p:sp>
        <p:sp>
          <p:nvSpPr>
            <p:cNvPr id="45" name="Text Box 22"/>
            <p:cNvSpPr txBox="1">
              <a:spLocks noChangeArrowheads="1"/>
            </p:cNvSpPr>
            <p:nvPr/>
          </p:nvSpPr>
          <p:spPr bwMode="auto">
            <a:xfrm>
              <a:off x="1923" y="3450"/>
              <a:ext cx="28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dirty="0">
                  <a:solidFill>
                    <a:srgbClr val="FF0000"/>
                  </a:solidFill>
                </a:rPr>
                <a:t>B</a:t>
              </a:r>
            </a:p>
          </p:txBody>
        </p:sp>
        <p:sp>
          <p:nvSpPr>
            <p:cNvPr id="46" name="Text Box 23"/>
            <p:cNvSpPr txBox="1">
              <a:spLocks noChangeArrowheads="1"/>
            </p:cNvSpPr>
            <p:nvPr/>
          </p:nvSpPr>
          <p:spPr bwMode="auto">
            <a:xfrm>
              <a:off x="2229" y="3168"/>
              <a:ext cx="28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dirty="0">
                  <a:solidFill>
                    <a:srgbClr val="FF0000"/>
                  </a:solidFill>
                </a:rPr>
                <a:t>C</a:t>
              </a:r>
            </a:p>
          </p:txBody>
        </p:sp>
        <p:sp>
          <p:nvSpPr>
            <p:cNvPr id="47" name="Text Box 49"/>
            <p:cNvSpPr txBox="1">
              <a:spLocks noChangeArrowheads="1"/>
            </p:cNvSpPr>
            <p:nvPr/>
          </p:nvSpPr>
          <p:spPr bwMode="auto">
            <a:xfrm>
              <a:off x="818" y="3010"/>
              <a:ext cx="28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dirty="0">
                  <a:solidFill>
                    <a:srgbClr val="FF0000"/>
                  </a:solidFill>
                </a:rPr>
                <a:t>D</a:t>
              </a:r>
            </a:p>
          </p:txBody>
        </p:sp>
        <p:sp>
          <p:nvSpPr>
            <p:cNvPr id="48" name="Text Box 50"/>
            <p:cNvSpPr txBox="1">
              <a:spLocks noChangeArrowheads="1"/>
            </p:cNvSpPr>
            <p:nvPr/>
          </p:nvSpPr>
          <p:spPr bwMode="auto">
            <a:xfrm>
              <a:off x="864" y="1976"/>
              <a:ext cx="28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dirty="0">
                  <a:solidFill>
                    <a:srgbClr val="FF0000"/>
                  </a:solidFill>
                </a:rPr>
                <a:t>H</a:t>
              </a:r>
            </a:p>
          </p:txBody>
        </p:sp>
        <p:sp>
          <p:nvSpPr>
            <p:cNvPr id="49" name="Text Box 51"/>
            <p:cNvSpPr txBox="1">
              <a:spLocks noChangeArrowheads="1"/>
            </p:cNvSpPr>
            <p:nvPr/>
          </p:nvSpPr>
          <p:spPr bwMode="auto">
            <a:xfrm>
              <a:off x="516" y="2256"/>
              <a:ext cx="28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dirty="0">
                  <a:solidFill>
                    <a:srgbClr val="FF0000"/>
                  </a:solidFill>
                </a:rPr>
                <a:t>E</a:t>
              </a:r>
            </a:p>
          </p:txBody>
        </p:sp>
        <p:sp>
          <p:nvSpPr>
            <p:cNvPr id="50" name="Text Box 52"/>
            <p:cNvSpPr txBox="1">
              <a:spLocks noChangeArrowheads="1"/>
            </p:cNvSpPr>
            <p:nvPr/>
          </p:nvSpPr>
          <p:spPr bwMode="auto">
            <a:xfrm>
              <a:off x="1902" y="2313"/>
              <a:ext cx="28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dirty="0">
                  <a:solidFill>
                    <a:srgbClr val="FF0000"/>
                  </a:solidFill>
                </a:rPr>
                <a:t>F</a:t>
              </a:r>
            </a:p>
          </p:txBody>
        </p:sp>
        <p:sp>
          <p:nvSpPr>
            <p:cNvPr id="51" name="Text Box 53"/>
            <p:cNvSpPr txBox="1">
              <a:spLocks noChangeArrowheads="1"/>
            </p:cNvSpPr>
            <p:nvPr/>
          </p:nvSpPr>
          <p:spPr bwMode="auto">
            <a:xfrm>
              <a:off x="2208" y="2016"/>
              <a:ext cx="28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solidFill>
                    <a:srgbClr val="FF0000"/>
                  </a:solidFill>
                </a:rPr>
                <a:t>G</a:t>
              </a:r>
            </a:p>
          </p:txBody>
        </p:sp>
      </p:grpSp>
      <p:sp>
        <p:nvSpPr>
          <p:cNvPr id="29" name="Line 56"/>
          <p:cNvSpPr>
            <a:spLocks noChangeShapeType="1"/>
          </p:cNvSpPr>
          <p:nvPr/>
        </p:nvSpPr>
        <p:spPr bwMode="auto">
          <a:xfrm flipV="1">
            <a:off x="6399810" y="3982167"/>
            <a:ext cx="2071702" cy="408502"/>
          </a:xfrm>
          <a:prstGeom prst="line">
            <a:avLst/>
          </a:prstGeom>
          <a:noFill/>
          <a:ln w="38100">
            <a:solidFill>
              <a:srgbClr val="1CC63C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30" name="Line 56"/>
          <p:cNvSpPr>
            <a:spLocks noChangeShapeType="1"/>
          </p:cNvSpPr>
          <p:nvPr/>
        </p:nvSpPr>
        <p:spPr bwMode="auto">
          <a:xfrm flipV="1">
            <a:off x="6399810" y="1869715"/>
            <a:ext cx="2000264" cy="306376"/>
          </a:xfrm>
          <a:prstGeom prst="line">
            <a:avLst/>
          </a:prstGeom>
          <a:noFill/>
          <a:ln w="38100">
            <a:solidFill>
              <a:srgbClr val="1CC63C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53" name="Line 56"/>
          <p:cNvSpPr>
            <a:spLocks noChangeShapeType="1"/>
          </p:cNvSpPr>
          <p:nvPr/>
        </p:nvSpPr>
        <p:spPr bwMode="auto">
          <a:xfrm flipH="1" flipV="1">
            <a:off x="7257066" y="4247793"/>
            <a:ext cx="714380" cy="214314"/>
          </a:xfrm>
          <a:prstGeom prst="line">
            <a:avLst/>
          </a:prstGeom>
          <a:noFill/>
          <a:ln w="38100">
            <a:solidFill>
              <a:srgbClr val="FF0000"/>
            </a:solidFill>
            <a:prstDash val="sysDash"/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54" name="Text Box 59"/>
          <p:cNvSpPr txBox="1">
            <a:spLocks noChangeArrowheads="1"/>
          </p:cNvSpPr>
          <p:nvPr/>
        </p:nvSpPr>
        <p:spPr bwMode="auto">
          <a:xfrm rot="18926025">
            <a:off x="8133877" y="3957480"/>
            <a:ext cx="990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d-ID" sz="2400" b="1" dirty="0" smtClean="0">
                <a:solidFill>
                  <a:srgbClr val="0000FF"/>
                </a:solidFill>
              </a:rPr>
              <a:t>3</a:t>
            </a:r>
            <a:r>
              <a:rPr lang="en-US" sz="2400" b="1" dirty="0" smtClean="0">
                <a:solidFill>
                  <a:srgbClr val="0000FF"/>
                </a:solidFill>
              </a:rPr>
              <a:t> </a:t>
            </a:r>
            <a:r>
              <a:rPr lang="en-US" sz="2400" b="1" dirty="0">
                <a:solidFill>
                  <a:srgbClr val="0000FF"/>
                </a:solidFill>
              </a:rPr>
              <a:t>cm</a:t>
            </a:r>
          </a:p>
        </p:txBody>
      </p:sp>
      <p:sp>
        <p:nvSpPr>
          <p:cNvPr id="55" name="Text Box 59"/>
          <p:cNvSpPr txBox="1">
            <a:spLocks noChangeArrowheads="1"/>
          </p:cNvSpPr>
          <p:nvPr/>
        </p:nvSpPr>
        <p:spPr bwMode="auto">
          <a:xfrm rot="16200000">
            <a:off x="5635277" y="2940625"/>
            <a:ext cx="990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d-ID" sz="2400" b="1" dirty="0" smtClean="0">
                <a:solidFill>
                  <a:srgbClr val="0000FF"/>
                </a:solidFill>
              </a:rPr>
              <a:t>5</a:t>
            </a:r>
            <a:r>
              <a:rPr lang="en-US" sz="2400" b="1" dirty="0" smtClean="0">
                <a:solidFill>
                  <a:srgbClr val="0000FF"/>
                </a:solidFill>
              </a:rPr>
              <a:t> </a:t>
            </a:r>
            <a:r>
              <a:rPr lang="en-US" sz="2400" b="1" dirty="0">
                <a:solidFill>
                  <a:srgbClr val="0000FF"/>
                </a:solidFill>
              </a:rPr>
              <a:t>cm</a:t>
            </a:r>
          </a:p>
        </p:txBody>
      </p:sp>
    </p:spTree>
  </p:cSld>
  <p:clrMapOvr>
    <a:masterClrMapping/>
  </p:clrMapOvr>
  <p:transition spd="med"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5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500"/>
                            </p:stCondLst>
                            <p:childTnLst>
                              <p:par>
                                <p:cTn id="3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6500"/>
                            </p:stCondLst>
                            <p:childTnLst>
                              <p:par>
                                <p:cTn id="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8500"/>
                            </p:stCondLst>
                            <p:childTnLst>
                              <p:par>
                                <p:cTn id="46" presetID="22" presetClass="entr" presetSubtype="4" repeatCount="3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26" grpId="0"/>
      <p:bldP spid="32" grpId="0"/>
      <p:bldP spid="33" grpId="0"/>
      <p:bldP spid="29" grpId="0" animBg="1"/>
      <p:bldP spid="30" grpId="0" animBg="1"/>
      <p:bldP spid="53" grpId="0" animBg="1"/>
      <p:bldP spid="54" grpId="0"/>
      <p:bldP spid="5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agon 3"/>
          <p:cNvSpPr/>
          <p:nvPr/>
        </p:nvSpPr>
        <p:spPr>
          <a:xfrm>
            <a:off x="0" y="3286128"/>
            <a:ext cx="1571604" cy="535785"/>
          </a:xfrm>
          <a:prstGeom prst="homePlate">
            <a:avLst>
              <a:gd name="adj" fmla="val 18159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l"/>
            <a:r>
              <a:rPr lang="en-US" b="1" dirty="0" smtClean="0"/>
              <a:t>MATERI</a:t>
            </a:r>
            <a:endParaRPr lang="en-US" b="1" dirty="0"/>
          </a:p>
        </p:txBody>
      </p:sp>
      <p:sp>
        <p:nvSpPr>
          <p:cNvPr id="3" name="Freeform 2"/>
          <p:cNvSpPr/>
          <p:nvPr/>
        </p:nvSpPr>
        <p:spPr>
          <a:xfrm>
            <a:off x="2121408" y="1324330"/>
            <a:ext cx="2097024" cy="2604739"/>
          </a:xfrm>
          <a:custGeom>
            <a:avLst/>
            <a:gdLst>
              <a:gd name="connsiteX0" fmla="*/ 0 w 2097024"/>
              <a:gd name="connsiteY0" fmla="*/ 231648 h 1755648"/>
              <a:gd name="connsiteX1" fmla="*/ 2072640 w 2097024"/>
              <a:gd name="connsiteY1" fmla="*/ 0 h 1755648"/>
              <a:gd name="connsiteX2" fmla="*/ 2097024 w 2097024"/>
              <a:gd name="connsiteY2" fmla="*/ 1524000 h 1755648"/>
              <a:gd name="connsiteX3" fmla="*/ 12192 w 2097024"/>
              <a:gd name="connsiteY3" fmla="*/ 1755648 h 1755648"/>
              <a:gd name="connsiteX4" fmla="*/ 0 w 2097024"/>
              <a:gd name="connsiteY4" fmla="*/ 231648 h 1755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97024" h="1755648">
                <a:moveTo>
                  <a:pt x="0" y="231648"/>
                </a:moveTo>
                <a:lnTo>
                  <a:pt x="2072640" y="0"/>
                </a:lnTo>
                <a:lnTo>
                  <a:pt x="2097024" y="1524000"/>
                </a:lnTo>
                <a:lnTo>
                  <a:pt x="12192" y="1755648"/>
                </a:lnTo>
                <a:lnTo>
                  <a:pt x="0" y="231648"/>
                </a:lnTo>
                <a:close/>
              </a:path>
            </a:pathLst>
          </a:custGeom>
          <a:solidFill>
            <a:schemeClr val="accent3">
              <a:lumMod val="75000"/>
              <a:alpha val="7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5" name="Text Box 59"/>
          <p:cNvSpPr txBox="1">
            <a:spLocks noChangeArrowheads="1"/>
          </p:cNvSpPr>
          <p:nvPr/>
        </p:nvSpPr>
        <p:spPr bwMode="auto">
          <a:xfrm>
            <a:off x="2571736" y="3896033"/>
            <a:ext cx="990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d-ID" sz="2400" b="1" dirty="0" smtClean="0">
                <a:solidFill>
                  <a:srgbClr val="0000FF"/>
                </a:solidFill>
              </a:rPr>
              <a:t>4</a:t>
            </a:r>
            <a:r>
              <a:rPr lang="en-US" sz="2400" b="1" dirty="0" smtClean="0">
                <a:solidFill>
                  <a:srgbClr val="0000FF"/>
                </a:solidFill>
              </a:rPr>
              <a:t> </a:t>
            </a:r>
            <a:r>
              <a:rPr lang="en-US" sz="2400" b="1" dirty="0">
                <a:solidFill>
                  <a:srgbClr val="0000FF"/>
                </a:solidFill>
              </a:rPr>
              <a:t>cm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857356" y="467009"/>
            <a:ext cx="114300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</a:t>
            </a:r>
            <a:r>
              <a:rPr lang="id-ID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awab</a:t>
            </a:r>
            <a:endParaRPr lang="id-ID" sz="24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7" name="Group 63"/>
          <p:cNvGrpSpPr>
            <a:grpSpLocks/>
          </p:cNvGrpSpPr>
          <p:nvPr/>
        </p:nvGrpSpPr>
        <p:grpSpPr bwMode="auto">
          <a:xfrm>
            <a:off x="1714479" y="870376"/>
            <a:ext cx="2857521" cy="3471573"/>
            <a:chOff x="480" y="1976"/>
            <a:chExt cx="2037" cy="1801"/>
          </a:xfrm>
        </p:grpSpPr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768" y="2400"/>
              <a:ext cx="1152" cy="1152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9" name="Line 13"/>
            <p:cNvSpPr>
              <a:spLocks noChangeShapeType="1"/>
            </p:cNvSpPr>
            <p:nvPr/>
          </p:nvSpPr>
          <p:spPr bwMode="auto">
            <a:xfrm flipV="1">
              <a:off x="768" y="2208"/>
              <a:ext cx="336" cy="192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d-ID"/>
            </a:p>
          </p:txBody>
        </p:sp>
        <p:sp>
          <p:nvSpPr>
            <p:cNvPr id="10" name="Line 14"/>
            <p:cNvSpPr>
              <a:spLocks noChangeShapeType="1"/>
            </p:cNvSpPr>
            <p:nvPr/>
          </p:nvSpPr>
          <p:spPr bwMode="auto">
            <a:xfrm flipV="1">
              <a:off x="1920" y="2208"/>
              <a:ext cx="336" cy="192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d-ID"/>
            </a:p>
          </p:txBody>
        </p:sp>
        <p:sp>
          <p:nvSpPr>
            <p:cNvPr id="11" name="Line 15"/>
            <p:cNvSpPr>
              <a:spLocks noChangeShapeType="1"/>
            </p:cNvSpPr>
            <p:nvPr/>
          </p:nvSpPr>
          <p:spPr bwMode="auto">
            <a:xfrm flipV="1">
              <a:off x="768" y="3360"/>
              <a:ext cx="336" cy="192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id-ID"/>
            </a:p>
          </p:txBody>
        </p:sp>
        <p:sp>
          <p:nvSpPr>
            <p:cNvPr id="12" name="Line 16"/>
            <p:cNvSpPr>
              <a:spLocks noChangeShapeType="1"/>
            </p:cNvSpPr>
            <p:nvPr/>
          </p:nvSpPr>
          <p:spPr bwMode="auto">
            <a:xfrm flipV="1">
              <a:off x="1920" y="3360"/>
              <a:ext cx="336" cy="192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d-ID"/>
            </a:p>
          </p:txBody>
        </p:sp>
        <p:sp>
          <p:nvSpPr>
            <p:cNvPr id="13" name="Line 17"/>
            <p:cNvSpPr>
              <a:spLocks noChangeShapeType="1"/>
            </p:cNvSpPr>
            <p:nvPr/>
          </p:nvSpPr>
          <p:spPr bwMode="auto">
            <a:xfrm>
              <a:off x="1104" y="2208"/>
              <a:ext cx="0" cy="1152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id-ID"/>
            </a:p>
          </p:txBody>
        </p:sp>
        <p:sp>
          <p:nvSpPr>
            <p:cNvPr id="14" name="Line 18"/>
            <p:cNvSpPr>
              <a:spLocks noChangeShapeType="1"/>
            </p:cNvSpPr>
            <p:nvPr/>
          </p:nvSpPr>
          <p:spPr bwMode="auto">
            <a:xfrm flipH="1">
              <a:off x="1104" y="3360"/>
              <a:ext cx="1152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id-ID"/>
            </a:p>
          </p:txBody>
        </p:sp>
        <p:sp>
          <p:nvSpPr>
            <p:cNvPr id="15" name="Line 19"/>
            <p:cNvSpPr>
              <a:spLocks noChangeShapeType="1"/>
            </p:cNvSpPr>
            <p:nvPr/>
          </p:nvSpPr>
          <p:spPr bwMode="auto">
            <a:xfrm>
              <a:off x="2256" y="2208"/>
              <a:ext cx="0" cy="1152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d-ID"/>
            </a:p>
          </p:txBody>
        </p:sp>
        <p:sp>
          <p:nvSpPr>
            <p:cNvPr id="16" name="Line 20"/>
            <p:cNvSpPr>
              <a:spLocks noChangeShapeType="1"/>
            </p:cNvSpPr>
            <p:nvPr/>
          </p:nvSpPr>
          <p:spPr bwMode="auto">
            <a:xfrm flipH="1">
              <a:off x="1095" y="2208"/>
              <a:ext cx="1152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d-ID"/>
            </a:p>
          </p:txBody>
        </p:sp>
        <p:sp>
          <p:nvSpPr>
            <p:cNvPr id="17" name="Text Box 21"/>
            <p:cNvSpPr txBox="1">
              <a:spLocks noChangeArrowheads="1"/>
            </p:cNvSpPr>
            <p:nvPr/>
          </p:nvSpPr>
          <p:spPr bwMode="auto">
            <a:xfrm>
              <a:off x="480" y="3408"/>
              <a:ext cx="28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dirty="0">
                  <a:solidFill>
                    <a:srgbClr val="FF0000"/>
                  </a:solidFill>
                </a:rPr>
                <a:t>A</a:t>
              </a:r>
            </a:p>
          </p:txBody>
        </p:sp>
        <p:sp>
          <p:nvSpPr>
            <p:cNvPr id="18" name="Text Box 22"/>
            <p:cNvSpPr txBox="1">
              <a:spLocks noChangeArrowheads="1"/>
            </p:cNvSpPr>
            <p:nvPr/>
          </p:nvSpPr>
          <p:spPr bwMode="auto">
            <a:xfrm>
              <a:off x="1923" y="3450"/>
              <a:ext cx="28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dirty="0">
                  <a:solidFill>
                    <a:srgbClr val="FF0000"/>
                  </a:solidFill>
                </a:rPr>
                <a:t>B</a:t>
              </a:r>
            </a:p>
          </p:txBody>
        </p:sp>
        <p:sp>
          <p:nvSpPr>
            <p:cNvPr id="19" name="Text Box 23"/>
            <p:cNvSpPr txBox="1">
              <a:spLocks noChangeArrowheads="1"/>
            </p:cNvSpPr>
            <p:nvPr/>
          </p:nvSpPr>
          <p:spPr bwMode="auto">
            <a:xfrm>
              <a:off x="2229" y="3168"/>
              <a:ext cx="28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dirty="0">
                  <a:solidFill>
                    <a:srgbClr val="FF0000"/>
                  </a:solidFill>
                </a:rPr>
                <a:t>C</a:t>
              </a:r>
            </a:p>
          </p:txBody>
        </p:sp>
        <p:sp>
          <p:nvSpPr>
            <p:cNvPr id="20" name="Text Box 49"/>
            <p:cNvSpPr txBox="1">
              <a:spLocks noChangeArrowheads="1"/>
            </p:cNvSpPr>
            <p:nvPr/>
          </p:nvSpPr>
          <p:spPr bwMode="auto">
            <a:xfrm>
              <a:off x="818" y="3125"/>
              <a:ext cx="28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dirty="0">
                  <a:solidFill>
                    <a:srgbClr val="FF0000"/>
                  </a:solidFill>
                </a:rPr>
                <a:t>D</a:t>
              </a:r>
            </a:p>
          </p:txBody>
        </p:sp>
        <p:sp>
          <p:nvSpPr>
            <p:cNvPr id="21" name="Text Box 50"/>
            <p:cNvSpPr txBox="1">
              <a:spLocks noChangeArrowheads="1"/>
            </p:cNvSpPr>
            <p:nvPr/>
          </p:nvSpPr>
          <p:spPr bwMode="auto">
            <a:xfrm>
              <a:off x="864" y="1976"/>
              <a:ext cx="28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dirty="0">
                  <a:solidFill>
                    <a:srgbClr val="FF0000"/>
                  </a:solidFill>
                </a:rPr>
                <a:t>H</a:t>
              </a:r>
            </a:p>
          </p:txBody>
        </p:sp>
        <p:sp>
          <p:nvSpPr>
            <p:cNvPr id="22" name="Text Box 51"/>
            <p:cNvSpPr txBox="1">
              <a:spLocks noChangeArrowheads="1"/>
            </p:cNvSpPr>
            <p:nvPr/>
          </p:nvSpPr>
          <p:spPr bwMode="auto">
            <a:xfrm>
              <a:off x="516" y="2256"/>
              <a:ext cx="28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dirty="0">
                  <a:solidFill>
                    <a:srgbClr val="FF0000"/>
                  </a:solidFill>
                </a:rPr>
                <a:t>E</a:t>
              </a:r>
            </a:p>
          </p:txBody>
        </p:sp>
        <p:sp>
          <p:nvSpPr>
            <p:cNvPr id="23" name="Text Box 52"/>
            <p:cNvSpPr txBox="1">
              <a:spLocks noChangeArrowheads="1"/>
            </p:cNvSpPr>
            <p:nvPr/>
          </p:nvSpPr>
          <p:spPr bwMode="auto">
            <a:xfrm>
              <a:off x="1902" y="2313"/>
              <a:ext cx="28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dirty="0">
                  <a:solidFill>
                    <a:srgbClr val="FF0000"/>
                  </a:solidFill>
                </a:rPr>
                <a:t>F</a:t>
              </a:r>
            </a:p>
          </p:txBody>
        </p:sp>
        <p:sp>
          <p:nvSpPr>
            <p:cNvPr id="24" name="Text Box 53"/>
            <p:cNvSpPr txBox="1">
              <a:spLocks noChangeArrowheads="1"/>
            </p:cNvSpPr>
            <p:nvPr/>
          </p:nvSpPr>
          <p:spPr bwMode="auto">
            <a:xfrm>
              <a:off x="2208" y="2016"/>
              <a:ext cx="28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solidFill>
                    <a:srgbClr val="FF0000"/>
                  </a:solidFill>
                </a:rPr>
                <a:t>G</a:t>
              </a:r>
            </a:p>
          </p:txBody>
        </p:sp>
      </p:grpSp>
      <p:sp>
        <p:nvSpPr>
          <p:cNvPr id="25" name="Line 56"/>
          <p:cNvSpPr>
            <a:spLocks noChangeShapeType="1"/>
          </p:cNvSpPr>
          <p:nvPr/>
        </p:nvSpPr>
        <p:spPr bwMode="auto">
          <a:xfrm flipV="1">
            <a:off x="2143108" y="3520568"/>
            <a:ext cx="2071702" cy="408502"/>
          </a:xfrm>
          <a:prstGeom prst="line">
            <a:avLst/>
          </a:prstGeom>
          <a:noFill/>
          <a:ln w="38100">
            <a:solidFill>
              <a:srgbClr val="1CC63C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26" name="Line 56"/>
          <p:cNvSpPr>
            <a:spLocks noChangeShapeType="1"/>
          </p:cNvSpPr>
          <p:nvPr/>
        </p:nvSpPr>
        <p:spPr bwMode="auto">
          <a:xfrm flipV="1">
            <a:off x="2143108" y="1336678"/>
            <a:ext cx="2000264" cy="306376"/>
          </a:xfrm>
          <a:prstGeom prst="line">
            <a:avLst/>
          </a:prstGeom>
          <a:noFill/>
          <a:ln w="38100">
            <a:solidFill>
              <a:srgbClr val="1CC63C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27" name="Line 56"/>
          <p:cNvSpPr>
            <a:spLocks noChangeShapeType="1"/>
          </p:cNvSpPr>
          <p:nvPr/>
        </p:nvSpPr>
        <p:spPr bwMode="auto">
          <a:xfrm flipH="1" flipV="1">
            <a:off x="3000364" y="3714756"/>
            <a:ext cx="714380" cy="214314"/>
          </a:xfrm>
          <a:prstGeom prst="line">
            <a:avLst/>
          </a:prstGeom>
          <a:noFill/>
          <a:ln w="38100">
            <a:solidFill>
              <a:srgbClr val="FF0000"/>
            </a:solidFill>
            <a:prstDash val="sysDash"/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28" name="Text Box 59"/>
          <p:cNvSpPr txBox="1">
            <a:spLocks noChangeArrowheads="1"/>
          </p:cNvSpPr>
          <p:nvPr/>
        </p:nvSpPr>
        <p:spPr bwMode="auto">
          <a:xfrm rot="18926025">
            <a:off x="3877175" y="3424443"/>
            <a:ext cx="990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d-ID" sz="2400" b="1" dirty="0" smtClean="0">
                <a:solidFill>
                  <a:srgbClr val="0000FF"/>
                </a:solidFill>
              </a:rPr>
              <a:t>3</a:t>
            </a:r>
            <a:r>
              <a:rPr lang="en-US" sz="2400" b="1" dirty="0" smtClean="0">
                <a:solidFill>
                  <a:srgbClr val="0000FF"/>
                </a:solidFill>
              </a:rPr>
              <a:t> </a:t>
            </a:r>
            <a:r>
              <a:rPr lang="en-US" sz="2400" b="1" dirty="0">
                <a:solidFill>
                  <a:srgbClr val="0000FF"/>
                </a:solidFill>
              </a:rPr>
              <a:t>cm</a:t>
            </a:r>
          </a:p>
        </p:txBody>
      </p:sp>
      <p:sp>
        <p:nvSpPr>
          <p:cNvPr id="29" name="Text Box 59"/>
          <p:cNvSpPr txBox="1">
            <a:spLocks noChangeArrowheads="1"/>
          </p:cNvSpPr>
          <p:nvPr/>
        </p:nvSpPr>
        <p:spPr bwMode="auto">
          <a:xfrm rot="16200000">
            <a:off x="1378575" y="2407588"/>
            <a:ext cx="990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d-ID" sz="2400" b="1" dirty="0" smtClean="0">
                <a:solidFill>
                  <a:srgbClr val="0000FF"/>
                </a:solidFill>
              </a:rPr>
              <a:t>5</a:t>
            </a:r>
            <a:r>
              <a:rPr lang="en-US" sz="2400" b="1" dirty="0" smtClean="0">
                <a:solidFill>
                  <a:srgbClr val="0000FF"/>
                </a:solidFill>
              </a:rPr>
              <a:t> </a:t>
            </a:r>
            <a:r>
              <a:rPr lang="en-US" sz="2400" b="1" dirty="0">
                <a:solidFill>
                  <a:srgbClr val="0000FF"/>
                </a:solidFill>
              </a:rPr>
              <a:t>cm</a:t>
            </a: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4786314" y="677934"/>
            <a:ext cx="4357686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d-ID" sz="2200" b="1" dirty="0" smtClean="0">
                <a:solidFill>
                  <a:schemeClr val="tx2">
                    <a:lumMod val="75000"/>
                  </a:schemeClr>
                </a:solidFill>
              </a:rPr>
              <a:t>Bidang </a:t>
            </a:r>
            <a:r>
              <a:rPr lang="id-ID" sz="2200" b="1" i="1" dirty="0" smtClean="0">
                <a:solidFill>
                  <a:schemeClr val="tx2">
                    <a:lumMod val="75000"/>
                  </a:schemeClr>
                </a:solidFill>
              </a:rPr>
              <a:t>ABCD </a:t>
            </a:r>
            <a:r>
              <a:rPr lang="id-ID" sz="2200" b="1" dirty="0" smtClean="0">
                <a:solidFill>
                  <a:schemeClr val="tx2">
                    <a:lumMod val="75000"/>
                  </a:schemeClr>
                </a:solidFill>
              </a:rPr>
              <a:t>melalui titik </a:t>
            </a:r>
            <a:r>
              <a:rPr lang="id-ID" sz="2200" b="1" i="1" dirty="0" smtClean="0">
                <a:solidFill>
                  <a:schemeClr val="tx2">
                    <a:lumMod val="75000"/>
                  </a:schemeClr>
                </a:solidFill>
              </a:rPr>
              <a:t>B</a:t>
            </a:r>
            <a:r>
              <a:rPr lang="id-ID" sz="2200" b="1" dirty="0" smtClean="0">
                <a:solidFill>
                  <a:schemeClr val="tx2">
                    <a:lumMod val="75000"/>
                  </a:schemeClr>
                </a:solidFill>
              </a:rPr>
              <a:t> dan tegak lurus </a:t>
            </a:r>
            <a:r>
              <a:rPr lang="id-ID" sz="2200" b="1" i="1" dirty="0" smtClean="0">
                <a:solidFill>
                  <a:schemeClr val="tx2">
                    <a:lumMod val="75000"/>
                  </a:schemeClr>
                </a:solidFill>
              </a:rPr>
              <a:t>AE</a:t>
            </a:r>
            <a:r>
              <a:rPr lang="id-ID" sz="2200" b="1" dirty="0" smtClean="0">
                <a:solidFill>
                  <a:schemeClr val="tx2">
                    <a:lumMod val="75000"/>
                  </a:schemeClr>
                </a:solidFill>
              </a:rPr>
              <a:t> salah satu rusuk bidang </a:t>
            </a:r>
            <a:r>
              <a:rPr lang="id-ID" sz="2200" b="1" i="1" dirty="0" smtClean="0">
                <a:solidFill>
                  <a:schemeClr val="tx2">
                    <a:lumMod val="75000"/>
                  </a:schemeClr>
                </a:solidFill>
              </a:rPr>
              <a:t>ACGE</a:t>
            </a:r>
            <a:endParaRPr lang="id-ID" sz="2200" b="1" i="1" dirty="0" smtClean="0">
              <a:solidFill>
                <a:srgbClr val="FF0000"/>
              </a:solidFill>
            </a:endParaRP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4786314" y="1678066"/>
            <a:ext cx="4357686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d-ID" sz="2200" b="1" dirty="0" smtClean="0">
                <a:solidFill>
                  <a:schemeClr val="tx2">
                    <a:lumMod val="75000"/>
                  </a:schemeClr>
                </a:solidFill>
              </a:rPr>
              <a:t>Sehingga </a:t>
            </a:r>
            <a:r>
              <a:rPr lang="id-ID" sz="2200" b="1" i="1" dirty="0" smtClean="0">
                <a:solidFill>
                  <a:schemeClr val="tx2">
                    <a:lumMod val="75000"/>
                  </a:schemeClr>
                </a:solidFill>
              </a:rPr>
              <a:t>AC</a:t>
            </a:r>
            <a:r>
              <a:rPr lang="id-ID" sz="2200" b="1" dirty="0" smtClean="0">
                <a:solidFill>
                  <a:schemeClr val="tx2">
                    <a:lumMod val="75000"/>
                  </a:schemeClr>
                </a:solidFill>
              </a:rPr>
              <a:t> merupakan perpotongan bidang </a:t>
            </a:r>
            <a:r>
              <a:rPr lang="id-ID" sz="2200" b="1" i="1" dirty="0" smtClean="0">
                <a:solidFill>
                  <a:schemeClr val="tx2">
                    <a:lumMod val="75000"/>
                  </a:schemeClr>
                </a:solidFill>
              </a:rPr>
              <a:t>ABCD</a:t>
            </a:r>
            <a:r>
              <a:rPr lang="id-ID" sz="2200" b="1" dirty="0" smtClean="0">
                <a:solidFill>
                  <a:schemeClr val="tx2">
                    <a:lumMod val="75000"/>
                  </a:schemeClr>
                </a:solidFill>
              </a:rPr>
              <a:t> dengan</a:t>
            </a:r>
            <a:r>
              <a:rPr lang="id-ID" sz="2200" b="1" i="1" dirty="0" smtClean="0">
                <a:solidFill>
                  <a:schemeClr val="tx2">
                    <a:lumMod val="75000"/>
                  </a:schemeClr>
                </a:solidFill>
              </a:rPr>
              <a:t> ACGE</a:t>
            </a:r>
            <a:endParaRPr lang="id-ID" sz="2200" b="1" i="1" dirty="0" smtClean="0">
              <a:solidFill>
                <a:srgbClr val="FF0000"/>
              </a:solidFill>
            </a:endParaRP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4643438" y="2640927"/>
            <a:ext cx="4500562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d-ID" sz="2200" b="1" dirty="0" smtClean="0">
                <a:solidFill>
                  <a:srgbClr val="FF0000"/>
                </a:solidFill>
              </a:rPr>
              <a:t>Perhatikan segitiga </a:t>
            </a:r>
            <a:r>
              <a:rPr lang="id-ID" sz="2200" b="1" i="1" dirty="0" smtClean="0">
                <a:solidFill>
                  <a:srgbClr val="FF0000"/>
                </a:solidFill>
              </a:rPr>
              <a:t>ABC</a:t>
            </a:r>
            <a:r>
              <a:rPr lang="id-ID" sz="2200" b="1" dirty="0" smtClean="0">
                <a:solidFill>
                  <a:srgbClr val="FF0000"/>
                </a:solidFill>
              </a:rPr>
              <a:t> siku-siku di </a:t>
            </a:r>
            <a:r>
              <a:rPr lang="id-ID" sz="2200" b="1" i="1" dirty="0" smtClean="0">
                <a:solidFill>
                  <a:srgbClr val="FF0000"/>
                </a:solidFill>
              </a:rPr>
              <a:t>B</a:t>
            </a:r>
          </a:p>
        </p:txBody>
      </p:sp>
      <p:pic>
        <p:nvPicPr>
          <p:cNvPr id="1026" name="Picture 2" descr="E:\AGHAN\YRAMA\Projek CD\CD Pembelajaran Kelas x\dimensi3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6313" y="2967633"/>
            <a:ext cx="2500331" cy="461371"/>
          </a:xfrm>
          <a:prstGeom prst="rect">
            <a:avLst/>
          </a:prstGeom>
          <a:noFill/>
        </p:spPr>
      </p:pic>
      <p:sp>
        <p:nvSpPr>
          <p:cNvPr id="34" name="Text Box 22"/>
          <p:cNvSpPr txBox="1">
            <a:spLocks noChangeArrowheads="1"/>
          </p:cNvSpPr>
          <p:nvPr/>
        </p:nvSpPr>
        <p:spPr bwMode="auto">
          <a:xfrm>
            <a:off x="2714612" y="3357566"/>
            <a:ext cx="57150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solidFill>
                  <a:srgbClr val="FF0000"/>
                </a:solidFill>
              </a:rPr>
              <a:t>B</a:t>
            </a:r>
            <a:r>
              <a:rPr lang="id-ID" sz="2800" b="1" dirty="0" smtClean="0">
                <a:solidFill>
                  <a:srgbClr val="FF0000"/>
                </a:solidFill>
              </a:rPr>
              <a:t>’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4643438" y="3357566"/>
            <a:ext cx="4500562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d-ID" sz="2200" b="1" dirty="0" smtClean="0">
                <a:solidFill>
                  <a:srgbClr val="FF0000"/>
                </a:solidFill>
              </a:rPr>
              <a:t>Jarak titik </a:t>
            </a:r>
            <a:r>
              <a:rPr lang="id-ID" sz="2200" b="1" i="1" dirty="0" smtClean="0">
                <a:solidFill>
                  <a:srgbClr val="FF0000"/>
                </a:solidFill>
              </a:rPr>
              <a:t>B</a:t>
            </a:r>
            <a:r>
              <a:rPr lang="id-ID" sz="2200" b="1" dirty="0" smtClean="0">
                <a:solidFill>
                  <a:srgbClr val="FF0000"/>
                </a:solidFill>
              </a:rPr>
              <a:t> ke bidang</a:t>
            </a:r>
            <a:r>
              <a:rPr lang="id-ID" sz="2200" b="1" i="1" dirty="0" smtClean="0">
                <a:solidFill>
                  <a:srgbClr val="FF0000"/>
                </a:solidFill>
              </a:rPr>
              <a:t> ACGE </a:t>
            </a:r>
            <a:r>
              <a:rPr lang="id-ID" sz="2200" b="1" dirty="0" smtClean="0">
                <a:solidFill>
                  <a:srgbClr val="FF0000"/>
                </a:solidFill>
              </a:rPr>
              <a:t>diwakili oleh </a:t>
            </a:r>
            <a:r>
              <a:rPr lang="id-ID" sz="2200" b="1" i="1" dirty="0" smtClean="0">
                <a:solidFill>
                  <a:srgbClr val="FF0000"/>
                </a:solidFill>
              </a:rPr>
              <a:t>BB’ </a:t>
            </a:r>
            <a:r>
              <a:rPr lang="en-GB" sz="2200" b="1" i="1" dirty="0" smtClean="0">
                <a:solidFill>
                  <a:srgbClr val="FF0000"/>
                </a:solidFill>
              </a:rPr>
              <a:t>, </a:t>
            </a:r>
            <a:r>
              <a:rPr lang="id-ID" sz="2200" b="1" dirty="0" smtClean="0">
                <a:solidFill>
                  <a:schemeClr val="tx2">
                    <a:lumMod val="75000"/>
                  </a:schemeClr>
                </a:solidFill>
              </a:rPr>
              <a:t>dengan </a:t>
            </a:r>
            <a:r>
              <a:rPr lang="en-GB" sz="2200" b="1" dirty="0" err="1" smtClean="0">
                <a:solidFill>
                  <a:schemeClr val="tx2">
                    <a:lumMod val="75000"/>
                  </a:schemeClr>
                </a:solidFill>
              </a:rPr>
              <a:t>menggunakan</a:t>
            </a:r>
            <a:r>
              <a:rPr lang="en-GB" sz="22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GB" sz="2200" b="1" dirty="0" err="1" smtClean="0">
                <a:solidFill>
                  <a:schemeClr val="tx2">
                    <a:lumMod val="75000"/>
                  </a:schemeClr>
                </a:solidFill>
              </a:rPr>
              <a:t>rumus</a:t>
            </a:r>
            <a:r>
              <a:rPr lang="en-GB" sz="2200" b="1" dirty="0" smtClean="0">
                <a:solidFill>
                  <a:schemeClr val="tx2">
                    <a:lumMod val="75000"/>
                  </a:schemeClr>
                </a:solidFill>
              </a:rPr>
              <a:t> CARCEP</a:t>
            </a:r>
            <a:r>
              <a:rPr lang="id-ID" sz="2200" b="1" dirty="0" smtClean="0">
                <a:solidFill>
                  <a:schemeClr val="tx2">
                    <a:lumMod val="75000"/>
                  </a:schemeClr>
                </a:solidFill>
              </a:rPr>
              <a:t>, maka</a:t>
            </a:r>
            <a:r>
              <a:rPr lang="en-GB" sz="22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GB" sz="2200" b="1" dirty="0" err="1" smtClean="0">
                <a:solidFill>
                  <a:schemeClr val="tx2">
                    <a:lumMod val="75000"/>
                  </a:schemeClr>
                </a:solidFill>
              </a:rPr>
              <a:t>diperoleh</a:t>
            </a:r>
            <a:endParaRPr lang="id-ID" sz="2200" b="1" i="1" dirty="0" smtClean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>
                <a:spLocks noChangeArrowheads="1"/>
              </p:cNvSpPr>
              <p:nvPr/>
            </p:nvSpPr>
            <p:spPr bwMode="auto">
              <a:xfrm>
                <a:off x="1737944" y="4449426"/>
                <a:ext cx="3096344" cy="10461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itchFamily="2" charset="2"/>
                  <a:buNone/>
                </a:pPr>
                <a:r>
                  <a:rPr lang="en-GB" sz="2400" b="1" dirty="0" smtClean="0">
                    <a:solidFill>
                      <a:schemeClr val="tx2">
                        <a:lumMod val="75000"/>
                      </a:schemeClr>
                    </a:solidFill>
                  </a:rPr>
                  <a:t>a = 3, b = </a:t>
                </a:r>
                <a:r>
                  <a:rPr lang="en-GB" sz="2400" b="1" dirty="0">
                    <a:solidFill>
                      <a:schemeClr val="tx2">
                        <a:lumMod val="75000"/>
                      </a:schemeClr>
                    </a:solidFill>
                  </a:rPr>
                  <a:t>4</a:t>
                </a:r>
                <a:r>
                  <a:rPr lang="en-GB" sz="2400" b="1" dirty="0" smtClean="0">
                    <a:solidFill>
                      <a:schemeClr val="tx2">
                        <a:lumMod val="75000"/>
                      </a:schemeClr>
                    </a:solidFill>
                  </a:rPr>
                  <a:t>, c = </a:t>
                </a:r>
                <a:r>
                  <a:rPr lang="en-GB" sz="2400" b="1" dirty="0">
                    <a:solidFill>
                      <a:schemeClr val="tx2">
                        <a:lumMod val="75000"/>
                      </a:schemeClr>
                    </a:solidFill>
                  </a:rPr>
                  <a:t>5</a:t>
                </a:r>
                <a:endParaRPr lang="en-GB" sz="2400" b="1" dirty="0" smtClean="0">
                  <a:solidFill>
                    <a:schemeClr val="tx2">
                      <a:lumMod val="75000"/>
                    </a:schemeClr>
                  </a:solidFill>
                </a:endParaRPr>
              </a:p>
              <a:p>
                <a: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𝐵</m:t>
                      </m:r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𝑎𝑥𝑏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GB" sz="2000" i="1">
                          <a:latin typeface="Cambria Math" panose="02040503050406030204" pitchFamily="18" charset="0"/>
                        </a:rPr>
                        <m:t>𝑐𝑚</m:t>
                      </m:r>
                    </m:oMath>
                  </m:oMathPara>
                </a14:m>
                <a:endParaRPr lang="en-GB" sz="2000" b="1" dirty="0" smtClean="0">
                  <a:solidFill>
                    <a:schemeClr val="tx2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37944" y="4449426"/>
                <a:ext cx="3096344" cy="1046184"/>
              </a:xfrm>
              <a:prstGeom prst="rect">
                <a:avLst/>
              </a:prstGeom>
              <a:blipFill rotWithShape="0">
                <a:blip r:embed="rId4"/>
                <a:stretch>
                  <a:fillRect l="-2953" t="-4651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med"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5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500"/>
                            </p:stCondLst>
                            <p:childTnLst>
                              <p:par>
                                <p:cTn id="53" presetID="22" presetClass="entr" presetSubtype="4" repeatCount="3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500"/>
                            </p:stCondLst>
                            <p:childTnLst>
                              <p:par>
                                <p:cTn id="57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  <p:bldP spid="6" grpId="0"/>
      <p:bldP spid="25" grpId="0" animBg="1"/>
      <p:bldP spid="26" grpId="0" animBg="1"/>
      <p:bldP spid="27" grpId="0" animBg="1"/>
      <p:bldP spid="28" grpId="0"/>
      <p:bldP spid="29" grpId="0"/>
      <p:bldP spid="30" grpId="0"/>
      <p:bldP spid="31" grpId="0"/>
      <p:bldP spid="32" grpId="0"/>
      <p:bldP spid="34" grpId="0"/>
      <p:bldP spid="35" grpId="0"/>
      <p:bldP spid="3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agon 3"/>
          <p:cNvSpPr/>
          <p:nvPr/>
        </p:nvSpPr>
        <p:spPr>
          <a:xfrm>
            <a:off x="0" y="3286128"/>
            <a:ext cx="1571604" cy="535785"/>
          </a:xfrm>
          <a:prstGeom prst="homePlate">
            <a:avLst>
              <a:gd name="adj" fmla="val 18159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l"/>
            <a:r>
              <a:rPr lang="en-US" b="1" dirty="0" smtClean="0"/>
              <a:t>MATERI</a:t>
            </a:r>
            <a:endParaRPr lang="en-US" b="1" dirty="0"/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1857356" y="1000112"/>
            <a:ext cx="192882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id-ID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ontoh soal</a:t>
            </a:r>
            <a:r>
              <a:rPr lang="en-GB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</a:t>
            </a:r>
            <a:endParaRPr lang="id-ID" sz="2400" b="1" i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1452373"/>
            <a:ext cx="6769385" cy="3647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8765048"/>
      </p:ext>
    </p:extLst>
  </p:cSld>
  <p:clrMapOvr>
    <a:masterClrMapping/>
  </p:clrMapOvr>
  <p:transition spd="med"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agon 3"/>
          <p:cNvSpPr/>
          <p:nvPr/>
        </p:nvSpPr>
        <p:spPr>
          <a:xfrm>
            <a:off x="0" y="3286128"/>
            <a:ext cx="1571604" cy="535785"/>
          </a:xfrm>
          <a:prstGeom prst="homePlate">
            <a:avLst>
              <a:gd name="adj" fmla="val 18159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l"/>
            <a:r>
              <a:rPr lang="en-US" b="1" dirty="0" smtClean="0"/>
              <a:t>MATERI</a:t>
            </a:r>
            <a:endParaRPr lang="en-US" b="1" dirty="0"/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1857356" y="1000112"/>
            <a:ext cx="192882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2400" b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Penyelesaian</a:t>
            </a:r>
            <a:r>
              <a:rPr lang="en-US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id-ID" sz="2400" b="1" i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0780" y="1000112"/>
            <a:ext cx="6019230" cy="4233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5577470"/>
      </p:ext>
    </p:extLst>
  </p:cSld>
  <p:clrMapOvr>
    <a:masterClrMapping/>
  </p:clrMapOvr>
  <p:transition spd="med"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agon 3"/>
          <p:cNvSpPr/>
          <p:nvPr/>
        </p:nvSpPr>
        <p:spPr>
          <a:xfrm>
            <a:off x="0" y="3286128"/>
            <a:ext cx="1571604" cy="535785"/>
          </a:xfrm>
          <a:prstGeom prst="homePlate">
            <a:avLst>
              <a:gd name="adj" fmla="val 18159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l"/>
            <a:r>
              <a:rPr lang="en-US" b="1" dirty="0" smtClean="0"/>
              <a:t>MATERI</a:t>
            </a:r>
            <a:endParaRPr lang="en-US" b="1" dirty="0"/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1857356" y="1000112"/>
            <a:ext cx="70351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id-ID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ontoh soal</a:t>
            </a:r>
            <a:r>
              <a:rPr lang="en-GB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 : </a:t>
            </a:r>
            <a:r>
              <a:rPr lang="en-GB" sz="2400" b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Tentukan</a:t>
            </a:r>
            <a:r>
              <a:rPr lang="en-GB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400" b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Jarak</a:t>
            </a:r>
            <a:r>
              <a:rPr lang="en-GB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400" b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titik</a:t>
            </a:r>
            <a:r>
              <a:rPr lang="en-GB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 </a:t>
            </a:r>
            <a:r>
              <a:rPr lang="en-GB" sz="2400" b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</a:t>
            </a:r>
            <a:r>
              <a:rPr lang="en-GB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400" b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bidang</a:t>
            </a:r>
            <a:r>
              <a:rPr lang="en-GB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LNQ </a:t>
            </a:r>
            <a:endParaRPr lang="id-ID" sz="2400" b="1" i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4" descr="https://3.bp.blogspot.com/-gE_3yrHHU2k/WebsPMgdR2I/AAAAAAAADaM/8Hf7-HUrpfUGQyXUiG7N_FpwLs5drjPoQCLcBGAs/s1600/2.gif">
            <a:hlinkClick r:id="rId3"/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593940"/>
            <a:ext cx="6696744" cy="33843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73748021"/>
      </p:ext>
    </p:extLst>
  </p:cSld>
  <p:clrMapOvr>
    <a:masterClrMapping/>
  </p:clrMapOvr>
  <p:transition spd="med"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agon 3"/>
          <p:cNvSpPr/>
          <p:nvPr/>
        </p:nvSpPr>
        <p:spPr>
          <a:xfrm>
            <a:off x="0" y="3286128"/>
            <a:ext cx="1571604" cy="535785"/>
          </a:xfrm>
          <a:prstGeom prst="homePlate">
            <a:avLst>
              <a:gd name="adj" fmla="val 18159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l"/>
            <a:r>
              <a:rPr lang="en-US" b="1" dirty="0" smtClean="0"/>
              <a:t>MATERI</a:t>
            </a:r>
            <a:endParaRPr lang="en-US" b="1" dirty="0"/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737944" y="1057300"/>
            <a:ext cx="114300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</a:t>
            </a:r>
            <a:r>
              <a:rPr lang="id-ID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awab</a:t>
            </a:r>
            <a:endParaRPr lang="id-ID" sz="24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>
                <a:spLocks noChangeArrowheads="1"/>
              </p:cNvSpPr>
              <p:nvPr/>
            </p:nvSpPr>
            <p:spPr bwMode="auto">
              <a:xfrm>
                <a:off x="3419872" y="1490193"/>
                <a:ext cx="5616624" cy="12036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itchFamily="2" charset="2"/>
                  <a:buNone/>
                </a:pPr>
                <a:r>
                  <a:rPr lang="en-GB" sz="2400" b="1" dirty="0" smtClean="0">
                    <a:solidFill>
                      <a:schemeClr val="tx2">
                        <a:lumMod val="75000"/>
                      </a:schemeClr>
                    </a:solidFill>
                  </a:rPr>
                  <a:t>a = </a:t>
                </a:r>
                <a14:m>
                  <m:oMath xmlns:m="http://schemas.openxmlformats.org/officeDocument/2006/math">
                    <m:r>
                      <a:rPr lang="en-GB" sz="2400" b="1" i="0" smtClean="0">
                        <a:latin typeface="Cambria Math" panose="02040503050406030204" pitchFamily="18" charset="0"/>
                      </a:rPr>
                      <m:t>𝟑</m:t>
                    </m:r>
                    <m:rad>
                      <m:radPr>
                        <m:degHide m:val="on"/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GB" sz="2400" b="1" dirty="0" smtClean="0">
                    <a:solidFill>
                      <a:schemeClr val="tx2">
                        <a:lumMod val="75000"/>
                      </a:schemeClr>
                    </a:solidFill>
                  </a:rPr>
                  <a:t>, b = 6, c = </a:t>
                </a:r>
                <a14:m>
                  <m:oMath xmlns:m="http://schemas.openxmlformats.org/officeDocument/2006/math">
                    <m:r>
                      <a:rPr lang="en-GB" sz="2400" b="1" i="0" smtClean="0">
                        <a:latin typeface="Cambria Math" panose="02040503050406030204" pitchFamily="18" charset="0"/>
                      </a:rPr>
                      <m:t>𝟑</m:t>
                    </m:r>
                    <m:rad>
                      <m:radPr>
                        <m:degHide m:val="on"/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e>
                    </m:rad>
                  </m:oMath>
                </a14:m>
                <a:endParaRPr lang="en-GB" sz="2400" b="1" dirty="0" smtClean="0">
                  <a:solidFill>
                    <a:schemeClr val="tx2">
                      <a:lumMod val="75000"/>
                    </a:schemeClr>
                  </a:solidFill>
                </a:endParaRPr>
              </a:p>
              <a:p>
                <a: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𝑀𝑇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𝑎𝑥𝑏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18</m:t>
                          </m:r>
                          <m:rad>
                            <m:radPr>
                              <m:degHide m:val="on"/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ad>
                            <m:radPr>
                              <m:degHide m:val="on"/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</m:rad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18</m:t>
                          </m:r>
                          <m:rad>
                            <m:radPr>
                              <m:degHide m:val="on"/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18</m:t>
                          </m:r>
                        </m:den>
                      </m:f>
                      <m:rad>
                        <m:radPr>
                          <m:degHide m:val="on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6</m:t>
                          </m:r>
                        </m:e>
                      </m:rad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e>
                      </m:rad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=2</m:t>
                      </m:r>
                      <m:rad>
                        <m:radPr>
                          <m:degHide m:val="on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3 </m:t>
                          </m:r>
                        </m:e>
                      </m:rad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𝑐𝑚</m:t>
                      </m:r>
                    </m:oMath>
                  </m:oMathPara>
                </a14:m>
                <a:endParaRPr lang="en-GB" sz="2000" b="1" dirty="0" smtClean="0">
                  <a:solidFill>
                    <a:schemeClr val="tx2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419872" y="1490193"/>
                <a:ext cx="5616624" cy="1203663"/>
              </a:xfrm>
              <a:prstGeom prst="rect">
                <a:avLst/>
              </a:prstGeom>
              <a:blipFill rotWithShape="0">
                <a:blip r:embed="rId3"/>
                <a:stretch>
                  <a:fillRect l="-1629" t="-1010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6" name="Picture 35" descr="https://3.bp.blogspot.com/-gE_3yrHHU2k/WebsPMgdR2I/AAAAAAAADaM/8Hf7-HUrpfUGQyXUiG7N_FpwLs5drjPoQCLcBGAs/s1600/2.gif">
            <a:hlinkClick r:id="rId4"/>
          </p:cNvPr>
          <p:cNvPicPr/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051" t="7635" r="3916" b="7258"/>
          <a:stretch/>
        </p:blipFill>
        <p:spPr bwMode="auto">
          <a:xfrm>
            <a:off x="1619672" y="1490193"/>
            <a:ext cx="1848268" cy="27354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35938125"/>
      </p:ext>
    </p:extLst>
  </p:cSld>
  <p:clrMapOvr>
    <a:masterClrMapping/>
  </p:clrMapOvr>
  <p:transition spd="med"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agon 3"/>
          <p:cNvSpPr/>
          <p:nvPr/>
        </p:nvSpPr>
        <p:spPr>
          <a:xfrm>
            <a:off x="0" y="3286128"/>
            <a:ext cx="1571604" cy="535785"/>
          </a:xfrm>
          <a:prstGeom prst="homePlate">
            <a:avLst>
              <a:gd name="adj" fmla="val 18159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l"/>
            <a:r>
              <a:rPr lang="en-US" b="1" dirty="0" smtClean="0"/>
              <a:t>MATERI</a:t>
            </a:r>
            <a:endParaRPr lang="en-US" b="1" dirty="0"/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737944" y="1057300"/>
            <a:ext cx="31940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Alternatif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lain:</a:t>
            </a:r>
            <a:endParaRPr lang="id-ID" sz="24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8" name="TextBox 37"/>
              <p:cNvSpPr txBox="1">
                <a:spLocks noChangeArrowheads="1"/>
              </p:cNvSpPr>
              <p:nvPr/>
            </p:nvSpPr>
            <p:spPr bwMode="auto">
              <a:xfrm>
                <a:off x="5098230" y="2798200"/>
                <a:ext cx="4176464" cy="1039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itchFamily="2" charset="2"/>
                  <a:buNone/>
                </a:pPr>
                <a:endParaRPr lang="en-GB" sz="2400" b="1" dirty="0" smtClean="0">
                  <a:solidFill>
                    <a:schemeClr val="tx2">
                      <a:lumMod val="75000"/>
                    </a:schemeClr>
                  </a:solidFill>
                </a:endParaRPr>
              </a:p>
              <a:p>
                <a: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𝑀𝑇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𝑀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𝑂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 6</m:t>
                      </m:r>
                      <m:rad>
                        <m:radPr>
                          <m:degHide m:val="on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3 </m:t>
                          </m:r>
                        </m:e>
                      </m:rad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=2</m:t>
                      </m:r>
                      <m:rad>
                        <m:radPr>
                          <m:degHide m:val="on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3 </m:t>
                          </m:r>
                        </m:e>
                      </m:rad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𝑐𝑚</m:t>
                      </m:r>
                    </m:oMath>
                  </m:oMathPara>
                </a14:m>
                <a:endParaRPr lang="en-GB" sz="2000" b="1" dirty="0" smtClean="0">
                  <a:solidFill>
                    <a:schemeClr val="tx2">
                      <a:lumMod val="7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098230" y="2798200"/>
                <a:ext cx="4176464" cy="103990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 descr="https://3.bp.blogspot.com/-gE_3yrHHU2k/WebsPMgdR2I/AAAAAAAADaM/8Hf7-HUrpfUGQyXUiG7N_FpwLs5drjPoQCLcBGAs/s1600/2.gif">
            <a:hlinkClick r:id="rId4"/>
          </p:cNvPr>
          <p:cNvPicPr/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26" r="38710"/>
          <a:stretch/>
        </p:blipFill>
        <p:spPr bwMode="auto">
          <a:xfrm>
            <a:off x="1737944" y="1921396"/>
            <a:ext cx="3194096" cy="2736304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>
                <a:spLocks noChangeArrowheads="1"/>
              </p:cNvSpPr>
              <p:nvPr/>
            </p:nvSpPr>
            <p:spPr bwMode="auto">
              <a:xfrm>
                <a:off x="5100575" y="625252"/>
                <a:ext cx="4176464" cy="20140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itchFamily="2" charset="2"/>
                  <a:buNone/>
                </a:pPr>
                <a:endParaRPr lang="en-GB" sz="2400" b="1" dirty="0" smtClean="0">
                  <a:solidFill>
                    <a:schemeClr val="tx2">
                      <a:lumMod val="75000"/>
                    </a:schemeClr>
                  </a:solidFill>
                </a:endParaRPr>
              </a:p>
              <a:p>
                <a: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𝑀𝑇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𝑑𝑖𝑎𝑔𝑜𝑛𝑎𝑙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𝑟𝑢𝑎𝑛𝑔</m:t>
                      </m:r>
                    </m:oMath>
                  </m:oMathPara>
                </a14:m>
                <a:endParaRPr lang="en-GB" sz="2000" b="0" dirty="0" smtClean="0"/>
              </a:p>
              <a:p>
                <a:pPr>
                  <a:spcBef>
                    <a:spcPct val="20000"/>
                  </a:spcBef>
                  <a:buClr>
                    <a:schemeClr val="hlink"/>
                  </a:buClr>
                  <a:buSzPct val="80000"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𝑂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sz="20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𝑑𝑖𝑎𝑔𝑜𝑛𝑎𝑙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𝑟𝑢𝑎𝑛𝑔</m:t>
                      </m:r>
                    </m:oMath>
                  </m:oMathPara>
                </a14:m>
                <a:endParaRPr lang="en-GB" sz="2000" dirty="0"/>
              </a:p>
              <a:p>
                <a: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itchFamily="2" charset="2"/>
                  <a:buNone/>
                </a:pPr>
                <a:endParaRPr lang="en-GB" sz="2000" b="0" dirty="0" smtClean="0"/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100575" y="625252"/>
                <a:ext cx="4176464" cy="2014013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74107985"/>
      </p:ext>
    </p:extLst>
  </p:cSld>
  <p:clrMapOvr>
    <a:masterClrMapping/>
  </p:clrMapOvr>
  <p:transition spd="med"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8" grpId="0"/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1765</TotalTime>
  <Words>292</Words>
  <Application>Microsoft Office PowerPoint</Application>
  <PresentationFormat>On-screen Show (16:10)</PresentationFormat>
  <Paragraphs>93</Paragraphs>
  <Slides>11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Cambria Math</vt:lpstr>
      <vt:lpstr>Symbol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SMANTIKA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GURU</dc:creator>
  <cp:lastModifiedBy>lenovo</cp:lastModifiedBy>
  <cp:revision>168</cp:revision>
  <dcterms:created xsi:type="dcterms:W3CDTF">2011-02-24T01:57:07Z</dcterms:created>
  <dcterms:modified xsi:type="dcterms:W3CDTF">2020-08-18T06:53:27Z</dcterms:modified>
</cp:coreProperties>
</file>