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75" r:id="rId5"/>
    <p:sldId id="276" r:id="rId6"/>
    <p:sldId id="272" r:id="rId7"/>
    <p:sldId id="256" r:id="rId8"/>
    <p:sldId id="257" r:id="rId9"/>
    <p:sldId id="266" r:id="rId10"/>
    <p:sldId id="283" r:id="rId11"/>
    <p:sldId id="278" r:id="rId12"/>
    <p:sldId id="263" r:id="rId13"/>
    <p:sldId id="267" r:id="rId14"/>
    <p:sldId id="282" r:id="rId15"/>
    <p:sldId id="273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7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564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7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509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683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777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707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39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40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92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80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6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53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AC70B9-3D9B-4B56-B06E-7BF389B431FB}" type="datetimeFigureOut">
              <a:rPr lang="id-ID" smtClean="0"/>
              <a:t>04/09/2021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A32B17-001C-4E0A-8888-6CABA5B52183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id-ID" sz="4000" u="sng" dirty="0" smtClean="0"/>
              <a:t>TUJUAN PEMBELAJARAN</a:t>
            </a:r>
            <a:r>
              <a:rPr lang="id-ID" sz="4000" dirty="0" smtClean="0"/>
              <a:t>:</a:t>
            </a:r>
          </a:p>
          <a:p>
            <a:pPr marL="514350" indent="-514350" algn="l">
              <a:buAutoNum type="arabicPeriod"/>
            </a:pPr>
            <a:r>
              <a:rPr lang="id-ID" sz="4000" dirty="0" smtClean="0"/>
              <a:t>Arti identifikasi </a:t>
            </a:r>
          </a:p>
          <a:p>
            <a:pPr marL="514350" indent="-514350" algn="l">
              <a:buAutoNum type="arabicPeriod"/>
            </a:pPr>
            <a:r>
              <a:rPr lang="id-ID" sz="4000" dirty="0" smtClean="0"/>
              <a:t>Cara mengidentifikasi makhluk hidup.</a:t>
            </a:r>
          </a:p>
          <a:p>
            <a:pPr marL="514350" indent="-514350" algn="l">
              <a:buAutoNum type="arabicPeriod"/>
            </a:pPr>
            <a:r>
              <a:rPr lang="id-ID" sz="4000" dirty="0" smtClean="0"/>
              <a:t>Perbedaan kladogram dan pohon filogeni</a:t>
            </a:r>
          </a:p>
          <a:p>
            <a:pPr marL="0" indent="0" algn="l">
              <a:buNone/>
            </a:pPr>
            <a:endParaRPr lang="id-ID" sz="4000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8792" cy="1512168"/>
          </a:xfrm>
        </p:spPr>
        <p:txBody>
          <a:bodyPr>
            <a:noAutofit/>
          </a:bodyPr>
          <a:lstStyle/>
          <a:p>
            <a:r>
              <a:rPr lang="id-ID" sz="4400" dirty="0" smtClean="0"/>
              <a:t>IDENTIFIKASI MAKHLUK HIDUP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771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d-ID" b="1" i="1" dirty="0" smtClean="0"/>
              <a:t>Monofiletik </a:t>
            </a:r>
            <a:r>
              <a:rPr lang="id-ID" dirty="0" smtClean="0"/>
              <a:t>yaitu </a:t>
            </a:r>
            <a:r>
              <a:rPr lang="id-ID" dirty="0"/>
              <a:t>seluruh turunan dari nenek moyang yang sama, contohnya adalah orangutan, gorila, </a:t>
            </a:r>
            <a:r>
              <a:rPr lang="id-ID" dirty="0" smtClean="0"/>
              <a:t>simpanse, dan manusia. </a:t>
            </a:r>
            <a:r>
              <a:rPr lang="id-ID" dirty="0"/>
              <a:t>Kelompok organisme ini berasal dari nenek moyang yang sama, yaitu </a:t>
            </a:r>
            <a:r>
              <a:rPr lang="id-ID" dirty="0" smtClean="0"/>
              <a:t>primata.</a:t>
            </a:r>
          </a:p>
          <a:p>
            <a:pPr marL="514350" indent="-514350">
              <a:buAutoNum type="arabicPeriod"/>
            </a:pPr>
            <a:r>
              <a:rPr lang="id-ID" b="1" i="1" dirty="0" smtClean="0"/>
              <a:t>Parafiletik</a:t>
            </a:r>
            <a:r>
              <a:rPr lang="id-ID" dirty="0" smtClean="0"/>
              <a:t> yaitu sebagian </a:t>
            </a:r>
            <a:r>
              <a:rPr lang="id-ID" dirty="0"/>
              <a:t>turunan dari nenek moyang yang sama. Pada gambar di atas misalnya, manusia tidak termasuk ke dalam grup organisme primata lainnya. Karena primata lainnya termasuk ke dalam famili pongidae</a:t>
            </a:r>
            <a:r>
              <a:rPr lang="id-ID" dirty="0" smtClean="0"/>
              <a:t>.</a:t>
            </a:r>
          </a:p>
          <a:p>
            <a:pPr marL="514350" indent="-514350">
              <a:buAutoNum type="arabicPeriod"/>
            </a:pPr>
            <a:r>
              <a:rPr lang="id-ID" b="1" i="1" dirty="0" smtClean="0"/>
              <a:t>Polifiletik</a:t>
            </a:r>
            <a:r>
              <a:rPr lang="id-ID" dirty="0" smtClean="0"/>
              <a:t> yaitu turunan </a:t>
            </a:r>
            <a:r>
              <a:rPr lang="id-ID" dirty="0"/>
              <a:t>yang berasal dari nenek moyang yang berbeda. </a:t>
            </a:r>
            <a:r>
              <a:rPr lang="id-ID" dirty="0" smtClean="0"/>
              <a:t>Yang termasuk </a:t>
            </a:r>
            <a:r>
              <a:rPr lang="id-ID" dirty="0"/>
              <a:t>ke dalam </a:t>
            </a:r>
            <a:r>
              <a:rPr lang="id-ID" dirty="0" smtClean="0"/>
              <a:t>kelompok </a:t>
            </a:r>
            <a:r>
              <a:rPr lang="id-ID" dirty="0"/>
              <a:t>ini adalah ikan hiu dan paus. </a:t>
            </a:r>
            <a:r>
              <a:rPr lang="id-ID" dirty="0" smtClean="0"/>
              <a:t>Ikan </a:t>
            </a:r>
            <a:r>
              <a:rPr lang="id-ID" dirty="0"/>
              <a:t>hiu memiliki nenek moyang berupa </a:t>
            </a:r>
            <a:r>
              <a:rPr lang="id-ID" i="1" dirty="0"/>
              <a:t>pisces</a:t>
            </a:r>
            <a:r>
              <a:rPr lang="id-ID" dirty="0"/>
              <a:t> atau ikan. Sedangkan paus memiliki nenek moyang berupa mamalia.</a:t>
            </a:r>
          </a:p>
        </p:txBody>
      </p:sp>
    </p:spTree>
    <p:extLst>
      <p:ext uri="{BB962C8B-B14F-4D97-AF65-F5344CB8AC3E}">
        <p14:creationId xmlns:p14="http://schemas.microsoft.com/office/powerpoint/2010/main" val="26921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68951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589240"/>
            <a:ext cx="2592288" cy="707886"/>
          </a:xfrm>
          <a:prstGeom prst="rect">
            <a:avLst/>
          </a:prstGeom>
          <a:solidFill>
            <a:srgbClr val="FF9C7D"/>
          </a:solidFill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Parafiletik</a:t>
            </a:r>
            <a:endParaRPr lang="id-ID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696961"/>
            <a:ext cx="25922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Monofiletik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42054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12624" cy="1440160"/>
          </a:xfrm>
        </p:spPr>
        <p:txBody>
          <a:bodyPr>
            <a:noAutofit/>
          </a:bodyPr>
          <a:lstStyle/>
          <a:p>
            <a:pPr algn="ctr"/>
            <a:r>
              <a:rPr lang="id-ID" sz="4800" dirty="0" smtClean="0"/>
              <a:t>Perbedaan Kladogram </a:t>
            </a:r>
            <a:br>
              <a:rPr lang="id-ID" sz="4800" dirty="0" smtClean="0"/>
            </a:br>
            <a:r>
              <a:rPr lang="id-ID" sz="4800" dirty="0" smtClean="0"/>
              <a:t>dan Pohon Filogeni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993307"/>
          </a:xfrm>
        </p:spPr>
        <p:txBody>
          <a:bodyPr>
            <a:noAutofit/>
          </a:bodyPr>
          <a:lstStyle/>
          <a:p>
            <a:r>
              <a:rPr lang="id-ID" sz="3200" dirty="0" smtClean="0"/>
              <a:t>adalah </a:t>
            </a:r>
            <a:r>
              <a:rPr lang="id-ID" sz="3200" dirty="0"/>
              <a:t>k</a:t>
            </a:r>
            <a:r>
              <a:rPr lang="id-ID" sz="3200" dirty="0" smtClean="0"/>
              <a:t>ladogram hanya menunjukkan hubungan antara organisme yang berbeda dengan nenek moyang yang sama, sedangkan pohon filogeni menunjukkan hubungan antara organisme yang berbeda sehubungan dengan sejarah evolusi.</a:t>
            </a:r>
          </a:p>
          <a:p>
            <a:pPr marL="0" indent="0">
              <a:buNone/>
            </a:pPr>
            <a:r>
              <a:rPr lang="id-ID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4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d-ID" sz="4000" u="sng" dirty="0" smtClean="0"/>
          </a:p>
          <a:p>
            <a:pPr marL="0" indent="0">
              <a:buNone/>
            </a:pPr>
            <a:r>
              <a:rPr lang="id-ID" sz="4000" u="sng" dirty="0" smtClean="0"/>
              <a:t>Arti Identifikasi Makhluk Hidup</a:t>
            </a:r>
            <a:r>
              <a:rPr lang="id-ID" sz="4000" dirty="0" smtClean="0"/>
              <a:t> : proses untuk </a:t>
            </a:r>
            <a:r>
              <a:rPr lang="id-ID" sz="4000" b="1" dirty="0" smtClean="0"/>
              <a:t>menentukan nama hewan atau tumbuhan</a:t>
            </a:r>
            <a:r>
              <a:rPr lang="id-ID" sz="4000" dirty="0" smtClean="0"/>
              <a:t> dan </a:t>
            </a:r>
            <a:r>
              <a:rPr lang="id-ID" sz="4000" b="1" dirty="0" smtClean="0"/>
              <a:t>menempatkannya dalam kelompok yang tepat.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sz="4000" u="sng" dirty="0" smtClean="0"/>
              <a:t>Cara Identifikasi Makhluk Hidup</a:t>
            </a:r>
            <a:r>
              <a:rPr lang="id-ID" sz="4000" dirty="0" smtClean="0"/>
              <a:t> </a:t>
            </a:r>
          </a:p>
          <a:p>
            <a:pPr marL="514350" indent="-514350">
              <a:buAutoNum type="arabicPeriod"/>
            </a:pPr>
            <a:r>
              <a:rPr lang="id-ID" sz="4000" dirty="0" smtClean="0"/>
              <a:t>Kunci determinasi</a:t>
            </a:r>
          </a:p>
          <a:p>
            <a:pPr marL="514350" indent="-514350">
              <a:buAutoNum type="arabicPeriod"/>
            </a:pPr>
            <a:r>
              <a:rPr lang="id-ID" sz="4000" dirty="0" smtClean="0"/>
              <a:t>Kladogram</a:t>
            </a:r>
          </a:p>
          <a:p>
            <a:pPr marL="514350" indent="-514350">
              <a:buAutoNum type="arabicPeriod"/>
            </a:pPr>
            <a:r>
              <a:rPr lang="id-ID" sz="4000" dirty="0" smtClean="0"/>
              <a:t>Pohon filogenetik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5491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u="sng" dirty="0" smtClean="0"/>
              <a:t>Kunci determinasi </a:t>
            </a:r>
          </a:p>
          <a:p>
            <a:r>
              <a:rPr lang="id-ID" sz="4000" dirty="0" smtClean="0"/>
              <a:t>Kunci analisis yang menggunakan ciri taksonomi yang berlawanan.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026"/>
            <a:ext cx="9144000" cy="40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3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4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/>
              <a:t>KLADOGRAM</a:t>
            </a:r>
            <a:endParaRPr lang="id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4800" dirty="0" smtClean="0"/>
              <a:t>Clados: cabang, </a:t>
            </a:r>
          </a:p>
          <a:p>
            <a:pPr marL="0" indent="0">
              <a:buNone/>
            </a:pPr>
            <a:r>
              <a:rPr lang="id-ID" sz="4800" dirty="0" smtClean="0"/>
              <a:t>Gramma: ciri atau karakter. </a:t>
            </a:r>
          </a:p>
          <a:p>
            <a:pPr marL="0" indent="0">
              <a:buNone/>
            </a:pPr>
            <a:r>
              <a:rPr lang="id-ID" sz="4800" dirty="0" smtClean="0"/>
              <a:t>Kladogram: diagram yang menunjukkan ciri-ciri/ karakter antar makhluk hidup.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35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9694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b="1" dirty="0" smtClean="0"/>
              <a:t>POHON FILOGENI</a:t>
            </a:r>
            <a:endParaRPr lang="id-ID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4000" dirty="0" smtClean="0"/>
              <a:t>adalah diagram </a:t>
            </a:r>
            <a:r>
              <a:rPr lang="id-ID" sz="4000" dirty="0"/>
              <a:t>mengenai karakteristik </a:t>
            </a:r>
            <a:r>
              <a:rPr lang="id-ID" sz="4000" dirty="0" smtClean="0"/>
              <a:t>organisme </a:t>
            </a:r>
            <a:r>
              <a:rPr lang="id-ID" sz="4000" dirty="0"/>
              <a:t>yang diketahui dari </a:t>
            </a:r>
            <a:r>
              <a:rPr lang="id-ID" sz="4000" b="1" dirty="0"/>
              <a:t>sejarah evolusi</a:t>
            </a:r>
            <a:r>
              <a:rPr lang="id-ID" sz="4000" b="1" dirty="0" smtClean="0"/>
              <a:t>.</a:t>
            </a:r>
          </a:p>
          <a:p>
            <a:pPr marL="0" indent="0">
              <a:buNone/>
            </a:pPr>
            <a:r>
              <a:rPr lang="id-ID" sz="4000" dirty="0" smtClean="0"/>
              <a:t>Jenis Filogenetik:</a:t>
            </a:r>
          </a:p>
          <a:p>
            <a:pPr marL="742950" indent="-742950">
              <a:buAutoNum type="arabicPeriod"/>
            </a:pPr>
            <a:r>
              <a:rPr lang="id-ID" sz="4000" dirty="0" smtClean="0"/>
              <a:t>Monofiletik</a:t>
            </a:r>
          </a:p>
          <a:p>
            <a:pPr marL="742950" indent="-742950">
              <a:buAutoNum type="arabicPeriod"/>
            </a:pPr>
            <a:r>
              <a:rPr lang="id-ID" sz="4000" dirty="0" smtClean="0"/>
              <a:t>Parafiletik</a:t>
            </a:r>
          </a:p>
          <a:p>
            <a:pPr marL="742950" indent="-742950">
              <a:buAutoNum type="arabicPeriod"/>
            </a:pPr>
            <a:r>
              <a:rPr lang="id-ID" sz="4000" dirty="0" smtClean="0"/>
              <a:t>Polifiletik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7857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943</TotalTime>
  <Words>231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BlackTie</vt:lpstr>
      <vt:lpstr>NewsPrint</vt:lpstr>
      <vt:lpstr>Austin</vt:lpstr>
      <vt:lpstr>IDENTIFIKASI MAKHLUK HIDUP</vt:lpstr>
      <vt:lpstr>PowerPoint Presentation</vt:lpstr>
      <vt:lpstr>PowerPoint Presentation</vt:lpstr>
      <vt:lpstr>PowerPoint Presentation</vt:lpstr>
      <vt:lpstr>PowerPoint Presentation</vt:lpstr>
      <vt:lpstr>KLADOGRAM</vt:lpstr>
      <vt:lpstr>PowerPoint Presentation</vt:lpstr>
      <vt:lpstr>PowerPoint Presentation</vt:lpstr>
      <vt:lpstr>POHON FILOGENI</vt:lpstr>
      <vt:lpstr>PowerPoint Presentation</vt:lpstr>
      <vt:lpstr>PowerPoint Presentation</vt:lpstr>
      <vt:lpstr>Perbedaan Kladogram  dan Pohon Filogeni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36</cp:revision>
  <dcterms:created xsi:type="dcterms:W3CDTF">2020-08-19T01:06:13Z</dcterms:created>
  <dcterms:modified xsi:type="dcterms:W3CDTF">2021-09-04T09:23:56Z</dcterms:modified>
</cp:coreProperties>
</file>