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3" r:id="rId7"/>
    <p:sldId id="264" r:id="rId8"/>
    <p:sldId id="265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FBA6B-4D0F-414F-8C65-5773274D45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b="1" dirty="0"/>
              <a:t>Persamaan garis </a:t>
            </a:r>
            <a:r>
              <a:rPr lang="id-ID" sz="5300" b="1" dirty="0"/>
              <a:t>singgung lingkaran</a:t>
            </a:r>
            <a:endParaRPr lang="id-ID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9CEF87-A9F7-4390-98BC-5775BE0DD7D8}"/>
              </a:ext>
            </a:extLst>
          </p:cNvPr>
          <p:cNvSpPr txBox="1"/>
          <p:nvPr/>
        </p:nvSpPr>
        <p:spPr>
          <a:xfrm>
            <a:off x="3776870" y="4518991"/>
            <a:ext cx="5724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/>
              <a:t>By. SITI SYARAH MAULYDIA,M.Pd</a:t>
            </a:r>
          </a:p>
        </p:txBody>
      </p:sp>
    </p:spTree>
    <p:extLst>
      <p:ext uri="{BB962C8B-B14F-4D97-AF65-F5344CB8AC3E}">
        <p14:creationId xmlns:p14="http://schemas.microsoft.com/office/powerpoint/2010/main" val="1409246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bbon: Tilted Up 1">
            <a:extLst>
              <a:ext uri="{FF2B5EF4-FFF2-40B4-BE49-F238E27FC236}">
                <a16:creationId xmlns:a16="http://schemas.microsoft.com/office/drawing/2014/main" id="{85573D51-B397-4076-99BA-E706D78125A9}"/>
              </a:ext>
            </a:extLst>
          </p:cNvPr>
          <p:cNvSpPr/>
          <p:nvPr/>
        </p:nvSpPr>
        <p:spPr>
          <a:xfrm>
            <a:off x="2411896" y="569844"/>
            <a:ext cx="7142922" cy="1086678"/>
          </a:xfrm>
          <a:prstGeom prst="ribbon2">
            <a:avLst>
              <a:gd name="adj1" fmla="val 16667"/>
              <a:gd name="adj2" fmla="val 6447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Persamaan Garis Singgung Lingkaran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A2C906-5FAC-4C17-9D39-751042EB959D}"/>
              </a:ext>
            </a:extLst>
          </p:cNvPr>
          <p:cNvSpPr/>
          <p:nvPr/>
        </p:nvSpPr>
        <p:spPr>
          <a:xfrm>
            <a:off x="821635" y="2372139"/>
            <a:ext cx="2239617" cy="530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/>
              <a:t>Rumus 2.9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2ABA3B-9497-4CD6-A0DD-3EABE23CB202}"/>
                  </a:ext>
                </a:extLst>
              </p:cNvPr>
              <p:cNvSpPr txBox="1"/>
              <p:nvPr/>
            </p:nvSpPr>
            <p:spPr>
              <a:xfrm>
                <a:off x="821635" y="3202344"/>
                <a:ext cx="1007165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id-ID" sz="2400" dirty="0"/>
                  <a:t>Persamaan garis-garis bergradien m yang 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id-ID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d-ID" sz="2400" dirty="0"/>
                  <a:t> adalah :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2ABA3B-9497-4CD6-A0DD-3EABE23CB2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635" y="3202344"/>
                <a:ext cx="10071652" cy="830997"/>
              </a:xfrm>
              <a:prstGeom prst="rect">
                <a:avLst/>
              </a:prstGeom>
              <a:blipFill>
                <a:blip r:embed="rId2"/>
                <a:stretch>
                  <a:fillRect l="-969" t="-5839" b="-1532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D1A8E858-B1DA-4A43-BDE6-C2A00D7830AB}"/>
                  </a:ext>
                </a:extLst>
              </p:cNvPr>
              <p:cNvSpPr/>
              <p:nvPr/>
            </p:nvSpPr>
            <p:spPr>
              <a:xfrm>
                <a:off x="3753678" y="4431699"/>
                <a:ext cx="4459357" cy="1007165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ad>
                        <m:radPr>
                          <m:degHide m:val="on"/>
                          <m:ctrlPr>
                            <a:rPr lang="id-ID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d-ID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id-ID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id-ID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id-ID" sz="3200" dirty="0"/>
              </a:p>
            </p:txBody>
          </p:sp>
        </mc:Choice>
        <mc:Fallback xmlns=""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D1A8E858-B1DA-4A43-BDE6-C2A00D7830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678" y="4431699"/>
                <a:ext cx="4459357" cy="1007165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312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7F4BEDA-A83D-43D3-B5E9-669C20925270}"/>
              </a:ext>
            </a:extLst>
          </p:cNvPr>
          <p:cNvSpPr/>
          <p:nvPr/>
        </p:nvSpPr>
        <p:spPr>
          <a:xfrm>
            <a:off x="7315200" y="556591"/>
            <a:ext cx="2411896" cy="834887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/>
              <a:t> Contoh No.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A128E-A7B9-4820-B6C5-13EEBD557E1D}"/>
                  </a:ext>
                </a:extLst>
              </p:cNvPr>
              <p:cNvSpPr txBox="1"/>
              <p:nvPr/>
            </p:nvSpPr>
            <p:spPr>
              <a:xfrm>
                <a:off x="1431235" y="2001078"/>
                <a:ext cx="9276522" cy="3989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garis bergradien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id-ID" dirty="0"/>
                  <a:t> yang 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id-ID" dirty="0"/>
                  <a:t>.			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=25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d-ID" dirty="0"/>
                  <a:t>memiliki jari-jari 5.</a:t>
                </a:r>
              </a:p>
              <a:p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±5</m:t>
                    </m:r>
                    <m:rad>
                      <m:radPr>
                        <m:degHide m:val="on"/>
                        <m:ctrlPr>
                          <a:rPr lang="id-ID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id-ID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d-ID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±5</m:t>
                    </m:r>
                    <m:rad>
                      <m:radPr>
                        <m:degHide m:val="on"/>
                        <m:ctrlPr>
                          <a:rPr lang="id-ID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den>
                        </m:f>
                      </m:e>
                    </m:rad>
                  </m:oMath>
                </a14:m>
                <a:endParaRPr lang="id-ID" dirty="0"/>
              </a:p>
              <a:p>
                <a:r>
                  <a:rPr lang="id-ID" sz="1800" b="0" dirty="0"/>
                  <a:t>	</a:t>
                </a:r>
                <a14:m>
                  <m:oMath xmlns:m="http://schemas.openxmlformats.org/officeDocument/2006/math"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±5</m:t>
                    </m:r>
                    <m:rad>
                      <m:radPr>
                        <m:degHide m:val="on"/>
                        <m:ctrlPr>
                          <a:rPr lang="id-ID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num>
                          <m:den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den>
                        </m:f>
                      </m:e>
                    </m:rad>
                  </m:oMath>
                </a14:m>
                <a:endParaRPr lang="id-ID" dirty="0"/>
              </a:p>
              <a:p>
                <a:r>
                  <a:rPr lang="id-ID" sz="1800" b="0" dirty="0"/>
                  <a:t>	</a:t>
                </a:r>
                <a14:m>
                  <m:oMath xmlns:m="http://schemas.openxmlformats.org/officeDocument/2006/math"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±5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A128E-A7B9-4820-B6C5-13EEBD557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235" y="2001078"/>
                <a:ext cx="9276522" cy="3989618"/>
              </a:xfrm>
              <a:prstGeom prst="rect">
                <a:avLst/>
              </a:prstGeom>
              <a:blipFill>
                <a:blip r:embed="rId2"/>
                <a:stretch>
                  <a:fillRect l="-59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D9E3AF3-8C89-42F0-85EF-4496BD18EBFC}"/>
                  </a:ext>
                </a:extLst>
              </p:cNvPr>
              <p:cNvSpPr txBox="1"/>
              <p:nvPr/>
            </p:nvSpPr>
            <p:spPr>
              <a:xfrm>
                <a:off x="8353838" y="3885408"/>
                <a:ext cx="2647122" cy="10419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sz="1800" b="0" dirty="0"/>
                  <a:t>	 	    </a:t>
                </a:r>
                <a14:m>
                  <m:oMath xmlns:m="http://schemas.openxmlformats.org/officeDocument/2006/math"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sz="1800" b="0" dirty="0"/>
                  <a:t>		  4</a:t>
                </a:r>
                <a14:m>
                  <m:oMath xmlns:m="http://schemas.openxmlformats.org/officeDocument/2006/math"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id-ID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5=0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D9E3AF3-8C89-42F0-85EF-4496BD18E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38" y="3885408"/>
                <a:ext cx="2647122" cy="1041952"/>
              </a:xfrm>
              <a:prstGeom prst="rect">
                <a:avLst/>
              </a:prstGeom>
              <a:blipFill>
                <a:blip r:embed="rId3"/>
                <a:stretch>
                  <a:fillRect b="-409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6D56933-94C4-4B18-AE05-ADBBB9C89A7A}"/>
                  </a:ext>
                </a:extLst>
              </p:cNvPr>
              <p:cNvSpPr txBox="1"/>
              <p:nvPr/>
            </p:nvSpPr>
            <p:spPr>
              <a:xfrm>
                <a:off x="7129670" y="5417836"/>
                <a:ext cx="203089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+25=0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6D56933-94C4-4B18-AE05-ADBBB9C89A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9670" y="5417836"/>
                <a:ext cx="2030895" cy="369332"/>
              </a:xfrm>
              <a:prstGeom prst="rect">
                <a:avLst/>
              </a:prstGeom>
              <a:blipFill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956AEF-8055-40D6-B4C1-7C43D128565A}"/>
                  </a:ext>
                </a:extLst>
              </p:cNvPr>
              <p:cNvSpPr txBox="1"/>
              <p:nvPr/>
            </p:nvSpPr>
            <p:spPr>
              <a:xfrm>
                <a:off x="9357693" y="5417836"/>
                <a:ext cx="203089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sz="1800" b="0" i="1" smtClean="0">
                          <a:latin typeface="Cambria Math" panose="02040503050406030204" pitchFamily="18" charset="0"/>
                        </a:rPr>
                        <m:t>−25=0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956AEF-8055-40D6-B4C1-7C43D12856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693" y="5417836"/>
                <a:ext cx="2030895" cy="369332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58A1829-AAF1-4F89-ABC9-640121EBD6A2}"/>
              </a:ext>
            </a:extLst>
          </p:cNvPr>
          <p:cNvCxnSpPr>
            <a:cxnSpLocks/>
          </p:cNvCxnSpPr>
          <p:nvPr/>
        </p:nvCxnSpPr>
        <p:spPr>
          <a:xfrm flipH="1">
            <a:off x="8353838" y="4911107"/>
            <a:ext cx="614568" cy="44067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79D43F3-1A4D-44AE-A9D9-69BD9A8063CF}"/>
              </a:ext>
            </a:extLst>
          </p:cNvPr>
          <p:cNvCxnSpPr>
            <a:cxnSpLocks/>
          </p:cNvCxnSpPr>
          <p:nvPr/>
        </p:nvCxnSpPr>
        <p:spPr>
          <a:xfrm>
            <a:off x="9004851" y="4929125"/>
            <a:ext cx="672548" cy="420497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E6514E3-34E3-4B1E-9515-628E913B2358}"/>
                  </a:ext>
                </a:extLst>
              </p:cNvPr>
              <p:cNvSpPr/>
              <p:nvPr/>
            </p:nvSpPr>
            <p:spPr>
              <a:xfrm>
                <a:off x="1461052" y="6209430"/>
                <a:ext cx="9269895" cy="55659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b="1" dirty="0"/>
                  <a:t>Jadi, persamaan garis singgungnya adalah </a:t>
                </a:r>
                <a14:m>
                  <m:oMath xmlns:m="http://schemas.openxmlformats.org/officeDocument/2006/math"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d-ID" b="1" dirty="0"/>
                  <a:t> dan </a:t>
                </a:r>
                <a14:m>
                  <m:oMath xmlns:m="http://schemas.openxmlformats.org/officeDocument/2006/math">
                    <m:r>
                      <a:rPr lang="id-ID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b="1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E6514E3-34E3-4B1E-9515-628E913B23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052" y="6209430"/>
                <a:ext cx="9269895" cy="5565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row: Notched Right 17">
            <a:extLst>
              <a:ext uri="{FF2B5EF4-FFF2-40B4-BE49-F238E27FC236}">
                <a16:creationId xmlns:a16="http://schemas.microsoft.com/office/drawing/2014/main" id="{3C38D224-8D43-4046-9B85-4F40F0F63631}"/>
              </a:ext>
            </a:extLst>
          </p:cNvPr>
          <p:cNvSpPr/>
          <p:nvPr/>
        </p:nvSpPr>
        <p:spPr>
          <a:xfrm>
            <a:off x="5791200" y="3995887"/>
            <a:ext cx="823287" cy="1791281"/>
          </a:xfrm>
          <a:prstGeom prst="notch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8441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7F4BEDA-A83D-43D3-B5E9-669C20925270}"/>
              </a:ext>
            </a:extLst>
          </p:cNvPr>
          <p:cNvSpPr/>
          <p:nvPr/>
        </p:nvSpPr>
        <p:spPr>
          <a:xfrm>
            <a:off x="7315200" y="556591"/>
            <a:ext cx="2411896" cy="834887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/>
              <a:t> Contoh No.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A128E-A7B9-4820-B6C5-13EEBD557E1D}"/>
                  </a:ext>
                </a:extLst>
              </p:cNvPr>
              <p:cNvSpPr txBox="1"/>
              <p:nvPr/>
            </p:nvSpPr>
            <p:spPr>
              <a:xfrm>
                <a:off x="1431235" y="2001078"/>
                <a:ext cx="9276522" cy="4154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nilai m agar garis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+5 </m:t>
                    </m:r>
                  </m:oMath>
                </a14:m>
                <a:r>
                  <a:rPr lang="id-ID" dirty="0"/>
                  <a:t>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d-ID" dirty="0"/>
                  <a:t>16.			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16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d-ID" dirty="0"/>
                  <a:t>memiliki jari-jari 4.</a:t>
                </a:r>
              </a:p>
              <a:p>
                <a:r>
                  <a:rPr lang="id-ID" dirty="0"/>
                  <a:t>Garis singgung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id-ID" dirty="0"/>
                  <a:t> ekuivalen dengan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id-ID" dirty="0"/>
                  <a:t>.  Sehingga :</a:t>
                </a:r>
              </a:p>
              <a:p>
                <a:r>
                  <a:rPr lang="id-ID" b="0" dirty="0"/>
                  <a:t>	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id-ID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  </a:t>
                </a:r>
                <a14:m>
                  <m:oMath xmlns:m="http://schemas.openxmlformats.org/officeDocument/2006/math">
                    <m:r>
                      <a:rPr lang="id-ID">
                        <a:latin typeface="Cambria Math" panose="02040503050406030204" pitchFamily="18" charset="0"/>
                      </a:rPr>
                      <m:t>5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±4</m:t>
                    </m:r>
                    <m:rad>
                      <m:radPr>
                        <m:degHide m:val="on"/>
                        <m:ctrlPr>
                          <a:rPr lang="id-ID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id-ID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id-ID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sz="1800" b="0" i="0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=16</m:t>
                    </m:r>
                    <m:d>
                      <m:dPr>
                        <m:ctrlPr>
                          <a:rPr lang="id-ID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id-ID" dirty="0"/>
              </a:p>
              <a:p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sz="1800" b="0" i="0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=16+16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16</m:t>
                          </m:r>
                          <m: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dirty="0">
                    <a:ea typeface="Cambria Math" panose="020405030504060302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lang="id-ID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A128E-A7B9-4820-B6C5-13EEBD557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235" y="2001078"/>
                <a:ext cx="9276522" cy="4154920"/>
              </a:xfrm>
              <a:prstGeom prst="rect">
                <a:avLst/>
              </a:prstGeom>
              <a:blipFill>
                <a:blip r:embed="rId2"/>
                <a:stretch>
                  <a:fillRect l="-591" t="-73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E6514E3-34E3-4B1E-9515-628E913B2358}"/>
                  </a:ext>
                </a:extLst>
              </p:cNvPr>
              <p:cNvSpPr/>
              <p:nvPr/>
            </p:nvSpPr>
            <p:spPr>
              <a:xfrm>
                <a:off x="2560983" y="6209007"/>
                <a:ext cx="3535017" cy="55659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b="1" dirty="0"/>
                  <a:t>Jadi, </a:t>
                </a:r>
                <a14:m>
                  <m:oMath xmlns:m="http://schemas.openxmlformats.org/officeDocument/2006/math">
                    <m:r>
                      <a:rPr lang="id-ID" b="1" i="0" smtClean="0">
                        <a:latin typeface="Cambria Math" panose="02040503050406030204" pitchFamily="18" charset="0"/>
                      </a:rPr>
                      <m:t>𝐧𝐢𝐥𝐚𝐢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d-ID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b="1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E6514E3-34E3-4B1E-9515-628E913B23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983" y="6209007"/>
                <a:ext cx="3535017" cy="5565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953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C36566-92D0-448A-A30C-08D0DFEC3B64}"/>
              </a:ext>
            </a:extLst>
          </p:cNvPr>
          <p:cNvSpPr/>
          <p:nvPr/>
        </p:nvSpPr>
        <p:spPr>
          <a:xfrm>
            <a:off x="1060174" y="415283"/>
            <a:ext cx="2239617" cy="530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/>
              <a:t>Rumus 2.10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E755EF-CE5D-4881-9896-21580FC39CBA}"/>
              </a:ext>
            </a:extLst>
          </p:cNvPr>
          <p:cNvSpPr txBox="1"/>
          <p:nvPr/>
        </p:nvSpPr>
        <p:spPr>
          <a:xfrm>
            <a:off x="1060174" y="1289927"/>
            <a:ext cx="9674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400" dirty="0"/>
              <a:t>Persamaan garis-garis bergradien m yang menyinggung lingkaran berpusat (a,b) dan jari-jari R adalah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CE09F1D3-2805-406A-ACEE-537205CEDDB1}"/>
                  </a:ext>
                </a:extLst>
              </p:cNvPr>
              <p:cNvSpPr/>
              <p:nvPr/>
            </p:nvSpPr>
            <p:spPr>
              <a:xfrm>
                <a:off x="1921565" y="2209801"/>
                <a:ext cx="7951304" cy="1007165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32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id-ID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sz="32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d-ID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id-ID" sz="3200" b="0" i="1" smtClean="0">
                          <a:latin typeface="Cambria Math" panose="02040503050406030204" pitchFamily="18" charset="0"/>
                        </a:rPr>
                        <m:t>)±</m:t>
                      </m:r>
                      <m:r>
                        <a:rPr lang="id-ID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ad>
                        <m:radPr>
                          <m:degHide m:val="on"/>
                          <m:ctrlPr>
                            <a:rPr lang="id-ID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d-ID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id-ID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id-ID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id-ID" sz="3200" dirty="0"/>
              </a:p>
            </p:txBody>
          </p:sp>
        </mc:Choice>
        <mc:Fallback xmlns="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CE09F1D3-2805-406A-ACEE-537205CEDD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565" y="2209801"/>
                <a:ext cx="7951304" cy="1007165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Arrow: Pentagon 6">
                <a:extLst>
                  <a:ext uri="{FF2B5EF4-FFF2-40B4-BE49-F238E27FC236}">
                    <a16:creationId xmlns:a16="http://schemas.microsoft.com/office/drawing/2014/main" id="{B8683A77-DA09-42FD-83FA-26407E1A63B0}"/>
                  </a:ext>
                </a:extLst>
              </p:cNvPr>
              <p:cNvSpPr/>
              <p:nvPr/>
            </p:nvSpPr>
            <p:spPr>
              <a:xfrm>
                <a:off x="5685183" y="3972339"/>
                <a:ext cx="3776868" cy="1815962"/>
              </a:xfrm>
              <a:prstGeom prst="homePlate">
                <a:avLst>
                  <a:gd name="adj" fmla="val 21111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d-ID" dirty="0"/>
                  <a:t>Catatan :</a:t>
                </a:r>
              </a:p>
              <a:p>
                <a:r>
                  <a:rPr lang="id-ID" dirty="0"/>
                  <a:t>Jika diketahui persamaan garis : </a:t>
                </a:r>
              </a:p>
              <a:p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id-ID" dirty="0"/>
                  <a:t> maka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dirty="0"/>
                  <a:t>Sejajar		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id-ID" dirty="0"/>
              </a:p>
              <a:p>
                <a:r>
                  <a:rPr lang="id-ID" dirty="0"/>
                  <a:t>Tegak lurus	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7" name="Arrow: Pentagon 6">
                <a:extLst>
                  <a:ext uri="{FF2B5EF4-FFF2-40B4-BE49-F238E27FC236}">
                    <a16:creationId xmlns:a16="http://schemas.microsoft.com/office/drawing/2014/main" id="{B8683A77-DA09-42FD-83FA-26407E1A63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183" y="3972339"/>
                <a:ext cx="3776868" cy="1815962"/>
              </a:xfrm>
              <a:prstGeom prst="homePlate">
                <a:avLst>
                  <a:gd name="adj" fmla="val 21111"/>
                </a:avLst>
              </a:prstGeom>
              <a:blipFill>
                <a:blip r:embed="rId3"/>
                <a:stretch>
                  <a:fillRect l="-128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0237EA1E-0375-4C5B-BFF7-D5ED647D61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0039350" y="3972339"/>
            <a:ext cx="21526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04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7F4BEDA-A83D-43D3-B5E9-669C20925270}"/>
              </a:ext>
            </a:extLst>
          </p:cNvPr>
          <p:cNvSpPr/>
          <p:nvPr/>
        </p:nvSpPr>
        <p:spPr>
          <a:xfrm>
            <a:off x="7315200" y="556591"/>
            <a:ext cx="2411896" cy="834887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/>
              <a:t> Contoh No.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A128E-A7B9-4820-B6C5-13EEBD557E1D}"/>
                  </a:ext>
                </a:extLst>
              </p:cNvPr>
              <p:cNvSpPr txBox="1"/>
              <p:nvPr/>
            </p:nvSpPr>
            <p:spPr>
              <a:xfrm>
                <a:off x="1431235" y="2001078"/>
                <a:ext cx="9276522" cy="37046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garis bergradien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id-ID" dirty="0"/>
                  <a:t> yang menyinggung lingkaran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id-ID" dirty="0"/>
                  <a:t>.			</a:t>
                </a:r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Lingkaran</a:t>
                </a:r>
                <a14:m>
                  <m:oMath xmlns:m="http://schemas.openxmlformats.org/officeDocument/2006/math">
                    <m:r>
                      <a:rPr lang="id-ID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=25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 ,</m:t>
                    </m:r>
                  </m:oMath>
                </a14:m>
                <a:r>
                  <a:rPr lang="id-ID" dirty="0"/>
                  <a:t> pusat lingkaan P (1,2) dan R = 5.</a:t>
                </a:r>
              </a:p>
              <a:p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)±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id-ID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d-ID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d-ID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1800" b="0" i="1" smtClean="0">
                        <a:latin typeface="Cambria Math" panose="02040503050406030204" pitchFamily="18" charset="0"/>
                      </a:rPr>
                      <m:t>−1)±5</m:t>
                    </m:r>
                    <m:rad>
                      <m:radPr>
                        <m:degHide m:val="on"/>
                        <m:ctrlPr>
                          <a:rPr lang="id-ID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id-ID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id-ID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−2=−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id-ID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−1)±5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num>
                          <m:den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−2=−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id-ID" i="1">
                        <a:latin typeface="Cambria Math" panose="02040503050406030204" pitchFamily="18" charset="0"/>
                      </a:rPr>
                      <m:t>±5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id-ID" i="1" dirty="0">
                  <a:latin typeface="Cambria Math" panose="02040503050406030204" pitchFamily="18" charset="0"/>
                </a:endParaRPr>
              </a:p>
              <a:p>
                <a:r>
                  <a:rPr lang="id-ID" dirty="0"/>
                  <a:t>    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−6=−4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±</m:t>
                    </m:r>
                    <m:r>
                      <a:rPr lang="id-ID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A128E-A7B9-4820-B6C5-13EEBD557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235" y="2001078"/>
                <a:ext cx="9276522" cy="3704604"/>
              </a:xfrm>
              <a:prstGeom prst="rect">
                <a:avLst/>
              </a:prstGeom>
              <a:blipFill>
                <a:blip r:embed="rId2"/>
                <a:stretch>
                  <a:fillRect l="-59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D9E3AF3-8C89-42F0-85EF-4496BD18EBFC}"/>
                  </a:ext>
                </a:extLst>
              </p:cNvPr>
              <p:cNvSpPr txBox="1"/>
              <p:nvPr/>
            </p:nvSpPr>
            <p:spPr>
              <a:xfrm>
                <a:off x="7792279" y="4227624"/>
                <a:ext cx="2647122" cy="36933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m:rPr>
                          <m:sty m:val="p"/>
                        </m:rPr>
                        <a:rPr lang="id-ID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id-ID" b="0" i="0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−10±25=0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D9E3AF3-8C89-42F0-85EF-4496BD18E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279" y="4227624"/>
                <a:ext cx="2647122" cy="369332"/>
              </a:xfrm>
              <a:prstGeom prst="rect">
                <a:avLst/>
              </a:prstGeom>
              <a:blipFill>
                <a:blip r:embed="rId3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6D56933-94C4-4B18-AE05-ADBBB9C89A7A}"/>
                  </a:ext>
                </a:extLst>
              </p:cNvPr>
              <p:cNvSpPr txBox="1"/>
              <p:nvPr/>
            </p:nvSpPr>
            <p:spPr>
              <a:xfrm>
                <a:off x="6680749" y="5205801"/>
                <a:ext cx="2546078" cy="36933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m:rPr>
                          <m:sty m:val="p"/>
                        </m:rPr>
                        <a:rPr lang="id-ID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id-ID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−10+25=0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6D56933-94C4-4B18-AE05-ADBBB9C89A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749" y="5205801"/>
                <a:ext cx="2546078" cy="369332"/>
              </a:xfrm>
              <a:prstGeom prst="rect">
                <a:avLst/>
              </a:prstGeom>
              <a:blipFill>
                <a:blip r:embed="rId4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956AEF-8055-40D6-B4C1-7C43D128565A}"/>
                  </a:ext>
                </a:extLst>
              </p:cNvPr>
              <p:cNvSpPr txBox="1"/>
              <p:nvPr/>
            </p:nvSpPr>
            <p:spPr>
              <a:xfrm>
                <a:off x="9423954" y="5205801"/>
                <a:ext cx="2546078" cy="36933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m:rPr>
                          <m:sty m:val="p"/>
                        </m:rPr>
                        <a:rPr lang="id-ID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id-ID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−10−25=0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956AEF-8055-40D6-B4C1-7C43D12856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3954" y="5205801"/>
                <a:ext cx="2546078" cy="369332"/>
              </a:xfrm>
              <a:prstGeom prst="rect">
                <a:avLst/>
              </a:prstGeom>
              <a:blipFill>
                <a:blip r:embed="rId5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58A1829-AAF1-4F89-ABC9-640121EBD6A2}"/>
              </a:ext>
            </a:extLst>
          </p:cNvPr>
          <p:cNvCxnSpPr>
            <a:cxnSpLocks/>
          </p:cNvCxnSpPr>
          <p:nvPr/>
        </p:nvCxnSpPr>
        <p:spPr>
          <a:xfrm flipH="1">
            <a:off x="8420099" y="4699072"/>
            <a:ext cx="614568" cy="44067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79D43F3-1A4D-44AE-A9D9-69BD9A8063CF}"/>
              </a:ext>
            </a:extLst>
          </p:cNvPr>
          <p:cNvCxnSpPr>
            <a:cxnSpLocks/>
          </p:cNvCxnSpPr>
          <p:nvPr/>
        </p:nvCxnSpPr>
        <p:spPr>
          <a:xfrm>
            <a:off x="9071112" y="4717090"/>
            <a:ext cx="672548" cy="420497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E6514E3-34E3-4B1E-9515-628E913B2358}"/>
                  </a:ext>
                </a:extLst>
              </p:cNvPr>
              <p:cNvSpPr/>
              <p:nvPr/>
            </p:nvSpPr>
            <p:spPr>
              <a:xfrm>
                <a:off x="2438392" y="6214980"/>
                <a:ext cx="7239007" cy="55659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b="1" dirty="0"/>
                  <a:t>Jadi, persamaan garis singgungnya adalah </a:t>
                </a:r>
                <a14:m>
                  <m:oMath xmlns:m="http://schemas.openxmlformats.org/officeDocument/2006/math">
                    <m:r>
                      <a:rPr lang="id-ID" b="1" i="1">
                        <a:latin typeface="Cambria Math" panose="02040503050406030204" pitchFamily="18" charset="0"/>
                      </a:rPr>
                      <m:t>𝟒𝐱</m:t>
                    </m:r>
                    <m:r>
                      <a:rPr lang="id-ID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b="1" dirty="0"/>
              </a:p>
              <a:p>
                <a:pPr algn="ctr"/>
                <a:r>
                  <a:rPr lang="id-ID" b="1" dirty="0"/>
                  <a:t>dan</a:t>
                </a:r>
                <a14:m>
                  <m:oMath xmlns:m="http://schemas.openxmlformats.org/officeDocument/2006/math">
                    <m:r>
                      <a:rPr lang="id-ID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𝟒𝐱</m:t>
                    </m:r>
                    <m:r>
                      <a:rPr lang="id-ID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b="1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E6514E3-34E3-4B1E-9515-628E913B23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392" y="6214980"/>
                <a:ext cx="7239007" cy="556591"/>
              </a:xfrm>
              <a:prstGeom prst="rect">
                <a:avLst/>
              </a:prstGeom>
              <a:blipFill>
                <a:blip r:embed="rId6"/>
                <a:stretch>
                  <a:fillRect t="-12766" b="-2234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row: Notched Right 17">
            <a:extLst>
              <a:ext uri="{FF2B5EF4-FFF2-40B4-BE49-F238E27FC236}">
                <a16:creationId xmlns:a16="http://schemas.microsoft.com/office/drawing/2014/main" id="{3C38D224-8D43-4046-9B85-4F40F0F63631}"/>
              </a:ext>
            </a:extLst>
          </p:cNvPr>
          <p:cNvSpPr/>
          <p:nvPr/>
        </p:nvSpPr>
        <p:spPr>
          <a:xfrm>
            <a:off x="5857461" y="3783852"/>
            <a:ext cx="823287" cy="1791281"/>
          </a:xfrm>
          <a:prstGeom prst="notch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5637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5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7F4BEDA-A83D-43D3-B5E9-669C20925270}"/>
              </a:ext>
            </a:extLst>
          </p:cNvPr>
          <p:cNvSpPr/>
          <p:nvPr/>
        </p:nvSpPr>
        <p:spPr>
          <a:xfrm>
            <a:off x="7315200" y="556591"/>
            <a:ext cx="2411896" cy="834887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/>
              <a:t> Contoh No.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A128E-A7B9-4820-B6C5-13EEBD557E1D}"/>
                  </a:ext>
                </a:extLst>
              </p:cNvPr>
              <p:cNvSpPr txBox="1"/>
              <p:nvPr/>
            </p:nvSpPr>
            <p:spPr>
              <a:xfrm>
                <a:off x="675861" y="2001078"/>
                <a:ext cx="10999304" cy="3609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garis yang 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id-ID" dirty="0"/>
                  <a:t> dan tegak lurus dengan garis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+3=0</m:t>
                    </m:r>
                  </m:oMath>
                </a14:m>
                <a:r>
                  <a:rPr lang="id-ID" dirty="0"/>
                  <a:t>.			</a:t>
                </a:r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b="0" dirty="0"/>
                  <a:t>Persamaan garis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+3=0</m:t>
                    </m:r>
                  </m:oMath>
                </a14:m>
                <a:r>
                  <a:rPr lang="id-ID" b="1" dirty="0"/>
                  <a:t>, maka </a:t>
                </a:r>
                <a:r>
                  <a:rPr lang="id-ID" dirty="0"/>
                  <a:t>gradiennya adalah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Anggap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dirty="0"/>
                  <a:t>Karena saling tegak lurus maka:</a:t>
                </a:r>
              </a:p>
              <a:p>
                <a:r>
                  <a:rPr lang="id-ID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 </m:t>
                    </m:r>
                  </m:oMath>
                </a14:m>
                <a:r>
                  <a:rPr lang="id-ID" dirty="0"/>
                  <a:t>	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BA128E-A7B9-4820-B6C5-13EEBD557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861" y="2001078"/>
                <a:ext cx="10999304" cy="3609193"/>
              </a:xfrm>
              <a:prstGeom prst="rect">
                <a:avLst/>
              </a:prstGeom>
              <a:blipFill>
                <a:blip r:embed="rId2"/>
                <a:stretch>
                  <a:fillRect l="-499" t="-84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210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74A38E1-D74D-4624-B79D-BE2B18C21E8F}"/>
                  </a:ext>
                </a:extLst>
              </p:cNvPr>
              <p:cNvSpPr txBox="1"/>
              <p:nvPr/>
            </p:nvSpPr>
            <p:spPr>
              <a:xfrm>
                <a:off x="2652088" y="3402496"/>
                <a:ext cx="2546078" cy="407547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d-ID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id-ID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id-ID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id-ID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74A38E1-D74D-4624-B79D-BE2B18C21E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088" y="3402496"/>
                <a:ext cx="2546078" cy="407547"/>
              </a:xfrm>
              <a:prstGeom prst="rect">
                <a:avLst/>
              </a:prstGeom>
              <a:blipFill>
                <a:blip r:embed="rId2"/>
                <a:stretch>
                  <a:fillRect b="-579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54B4A01-B03B-434F-8799-16DD2C15DF55}"/>
                  </a:ext>
                </a:extLst>
              </p:cNvPr>
              <p:cNvSpPr txBox="1"/>
              <p:nvPr/>
            </p:nvSpPr>
            <p:spPr>
              <a:xfrm>
                <a:off x="2652088" y="2661096"/>
                <a:ext cx="2546078" cy="407547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d-ID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id-ID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id-ID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id-ID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54B4A01-B03B-434F-8799-16DD2C15D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088" y="2661096"/>
                <a:ext cx="2546078" cy="40754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CE2CE9C-47D4-4A49-9ADB-DA29D7624594}"/>
                  </a:ext>
                </a:extLst>
              </p:cNvPr>
              <p:cNvSpPr/>
              <p:nvPr/>
            </p:nvSpPr>
            <p:spPr>
              <a:xfrm>
                <a:off x="1623392" y="6175223"/>
                <a:ext cx="9024738" cy="55659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d-ID" b="1" dirty="0"/>
                  <a:t>Jadi, persamaan garis singgungnya adalah </a:t>
                </a:r>
                <a14:m>
                  <m:oMath xmlns:m="http://schemas.openxmlformats.org/officeDocument/2006/math">
                    <m:r>
                      <a:rPr lang="id-ID" b="1" i="1">
                        <a:latin typeface="Cambria Math" panose="02040503050406030204" pitchFamily="18" charset="0"/>
                      </a:rPr>
                      <m:t>𝟐𝐱</m:t>
                    </m:r>
                    <m:r>
                      <a:rPr lang="id-ID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ad>
                      <m:radPr>
                        <m:degHide m:val="on"/>
                        <m:ctrlPr>
                          <a:rPr lang="id-ID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e>
                    </m:rad>
                    <m:r>
                      <a:rPr lang="id-ID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id-ID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id-ID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d-ID" b="1" dirty="0"/>
                  <a:t>dan</a:t>
                </a:r>
                <a14:m>
                  <m:oMath xmlns:m="http://schemas.openxmlformats.org/officeDocument/2006/math">
                    <m:r>
                      <a:rPr lang="id-ID" b="1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𝟐𝐱</m:t>
                    </m:r>
                    <m:r>
                      <a:rPr lang="id-ID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ad>
                      <m:radPr>
                        <m:degHide m:val="on"/>
                        <m:ctrlPr>
                          <a:rPr lang="id-ID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e>
                    </m:rad>
                    <m:r>
                      <a:rPr lang="id-ID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id-ID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id-ID" b="1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CE2CE9C-47D4-4A49-9ADB-DA29D76245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392" y="6175223"/>
                <a:ext cx="9024738" cy="556591"/>
              </a:xfrm>
              <a:prstGeom prst="rect">
                <a:avLst/>
              </a:prstGeom>
              <a:blipFill>
                <a:blip r:embed="rId4"/>
                <a:stretch>
                  <a:fillRect l="-472" b="-106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79B47E1-BFB4-4B2A-8825-B3FE601A349E}"/>
                  </a:ext>
                </a:extLst>
              </p:cNvPr>
              <p:cNvSpPr txBox="1"/>
              <p:nvPr/>
            </p:nvSpPr>
            <p:spPr>
              <a:xfrm>
                <a:off x="1623392" y="503292"/>
                <a:ext cx="6102626" cy="22145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dirty="0"/>
                  <a:t>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d-ID" dirty="0"/>
                  <a:t>memiliki jari-jari 5.</a:t>
                </a:r>
              </a:p>
              <a:p>
                <a:r>
                  <a:rPr lang="id-ID" dirty="0"/>
                  <a:t>		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	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=−2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±5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id-ID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	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=−2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±5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rad>
                  </m:oMath>
                </a14:m>
                <a:endParaRPr lang="id-ID" dirty="0"/>
              </a:p>
              <a:p>
                <a:r>
                  <a:rPr lang="id-ID" dirty="0"/>
                  <a:t>		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=−2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±5</m:t>
                    </m:r>
                    <m:rad>
                      <m:radPr>
                        <m:degHide m:val="on"/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id-ID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id-ID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id-ID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±5</m:t>
                      </m:r>
                      <m:rad>
                        <m:radPr>
                          <m:degHide m:val="on"/>
                          <m:ctrlP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id-ID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79B47E1-BFB4-4B2A-8825-B3FE601A34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392" y="503292"/>
                <a:ext cx="6102626" cy="2214517"/>
              </a:xfrm>
              <a:prstGeom prst="rect">
                <a:avLst/>
              </a:prstGeom>
              <a:blipFill>
                <a:blip r:embed="rId5"/>
                <a:stretch>
                  <a:fillRect l="-799" t="-165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D671EF1D-B76A-4440-8191-4608330F1B1C}"/>
              </a:ext>
            </a:extLst>
          </p:cNvPr>
          <p:cNvGrpSpPr/>
          <p:nvPr/>
        </p:nvGrpSpPr>
        <p:grpSpPr>
          <a:xfrm>
            <a:off x="2199861" y="2425148"/>
            <a:ext cx="344556" cy="1207625"/>
            <a:chOff x="2199861" y="2425148"/>
            <a:chExt cx="344556" cy="1207625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CC92EB6-4036-43AD-AAEF-03478B5F213A}"/>
                </a:ext>
              </a:extLst>
            </p:cNvPr>
            <p:cNvCxnSpPr>
              <a:cxnSpLocks/>
            </p:cNvCxnSpPr>
            <p:nvPr/>
          </p:nvCxnSpPr>
          <p:spPr>
            <a:xfrm>
              <a:off x="2199862" y="2425148"/>
              <a:ext cx="0" cy="120762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BA482F1-C490-4A8F-BBDA-5DB4EC431370}"/>
                </a:ext>
              </a:extLst>
            </p:cNvPr>
            <p:cNvCxnSpPr/>
            <p:nvPr/>
          </p:nvCxnSpPr>
          <p:spPr>
            <a:xfrm>
              <a:off x="2213113" y="2864869"/>
              <a:ext cx="33130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A7069A6-5C7D-42B9-A088-B6F008A8E2E1}"/>
                </a:ext>
              </a:extLst>
            </p:cNvPr>
            <p:cNvCxnSpPr/>
            <p:nvPr/>
          </p:nvCxnSpPr>
          <p:spPr>
            <a:xfrm>
              <a:off x="2199861" y="3602042"/>
              <a:ext cx="33130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6596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B24A2FBC-BC95-44E6-9FAF-094FC3B5C089}"/>
              </a:ext>
            </a:extLst>
          </p:cNvPr>
          <p:cNvSpPr/>
          <p:nvPr/>
        </p:nvSpPr>
        <p:spPr>
          <a:xfrm>
            <a:off x="4797287" y="689111"/>
            <a:ext cx="3193774" cy="781878"/>
          </a:xfrm>
          <a:prstGeom prst="flowChart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400" b="1" dirty="0"/>
              <a:t>Latihan</a:t>
            </a:r>
          </a:p>
        </p:txBody>
      </p:sp>
      <p:sp>
        <p:nvSpPr>
          <p:cNvPr id="3" name="Star: 7 Points 2">
            <a:extLst>
              <a:ext uri="{FF2B5EF4-FFF2-40B4-BE49-F238E27FC236}">
                <a16:creationId xmlns:a16="http://schemas.microsoft.com/office/drawing/2014/main" id="{13AA8713-EDCB-4A8A-A0ED-A1879955F6BB}"/>
              </a:ext>
            </a:extLst>
          </p:cNvPr>
          <p:cNvSpPr/>
          <p:nvPr/>
        </p:nvSpPr>
        <p:spPr>
          <a:xfrm>
            <a:off x="1272209" y="1789042"/>
            <a:ext cx="609600" cy="477078"/>
          </a:xfrm>
          <a:prstGeom prst="star7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D9DF53E-4CB7-4168-AC89-E86EC17D324A}"/>
                  </a:ext>
                </a:extLst>
              </p:cNvPr>
              <p:cNvSpPr/>
              <p:nvPr/>
            </p:nvSpPr>
            <p:spPr>
              <a:xfrm>
                <a:off x="2120348" y="1736033"/>
                <a:ext cx="8613913" cy="583096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id-ID" dirty="0"/>
                  <a:t>Tentukan persamaan garis bergradien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id-ID" dirty="0"/>
                  <a:t> yang 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13</m:t>
                    </m:r>
                  </m:oMath>
                </a14:m>
                <a:r>
                  <a:rPr lang="id-ID" dirty="0"/>
                  <a:t>.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D9DF53E-4CB7-4168-AC89-E86EC17D32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348" y="1736033"/>
                <a:ext cx="8613913" cy="583096"/>
              </a:xfrm>
              <a:prstGeom prst="rect">
                <a:avLst/>
              </a:prstGeom>
              <a:blipFill>
                <a:blip r:embed="rId2"/>
                <a:stretch>
                  <a:fillRect l="-56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tar: 7 Points 4">
            <a:extLst>
              <a:ext uri="{FF2B5EF4-FFF2-40B4-BE49-F238E27FC236}">
                <a16:creationId xmlns:a16="http://schemas.microsoft.com/office/drawing/2014/main" id="{3A8A487E-D3E5-4B94-A805-2F92ADC25BDF}"/>
              </a:ext>
            </a:extLst>
          </p:cNvPr>
          <p:cNvSpPr/>
          <p:nvPr/>
        </p:nvSpPr>
        <p:spPr>
          <a:xfrm>
            <a:off x="1272209" y="2620615"/>
            <a:ext cx="609600" cy="477078"/>
          </a:xfrm>
          <a:prstGeom prst="star7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CF18441-1C69-4A89-BA3B-544F707D36A1}"/>
                  </a:ext>
                </a:extLst>
              </p:cNvPr>
              <p:cNvSpPr/>
              <p:nvPr/>
            </p:nvSpPr>
            <p:spPr>
              <a:xfrm>
                <a:off x="2120348" y="2498033"/>
                <a:ext cx="8613913" cy="72224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/>
                <a:r>
                  <a:rPr lang="id-ID" dirty="0"/>
                  <a:t>Tentukan persamaan garis yang 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d-ID" dirty="0"/>
                  <a:t>4 dan sejajar dengan garis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−5=0</m:t>
                    </m:r>
                  </m:oMath>
                </a14:m>
                <a:r>
                  <a:rPr lang="id-ID" dirty="0"/>
                  <a:t>.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CF18441-1C69-4A89-BA3B-544F707D36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348" y="2498033"/>
                <a:ext cx="8613913" cy="722243"/>
              </a:xfrm>
              <a:prstGeom prst="rect">
                <a:avLst/>
              </a:prstGeom>
              <a:blipFill>
                <a:blip r:embed="rId3"/>
                <a:stretch>
                  <a:fillRect l="-565" r="-495" b="-75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tar: 7 Points 6">
            <a:extLst>
              <a:ext uri="{FF2B5EF4-FFF2-40B4-BE49-F238E27FC236}">
                <a16:creationId xmlns:a16="http://schemas.microsoft.com/office/drawing/2014/main" id="{DD79ECBC-DE56-48AA-AC99-C48BB2E3368A}"/>
              </a:ext>
            </a:extLst>
          </p:cNvPr>
          <p:cNvSpPr/>
          <p:nvPr/>
        </p:nvSpPr>
        <p:spPr>
          <a:xfrm>
            <a:off x="1272209" y="3521762"/>
            <a:ext cx="609600" cy="477078"/>
          </a:xfrm>
          <a:prstGeom prst="star7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4D9549A-ED9F-45F6-A23C-76194E0F3DC4}"/>
                  </a:ext>
                </a:extLst>
              </p:cNvPr>
              <p:cNvSpPr/>
              <p:nvPr/>
            </p:nvSpPr>
            <p:spPr>
              <a:xfrm>
                <a:off x="2120348" y="3399180"/>
                <a:ext cx="8613913" cy="72224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/>
                <a:r>
                  <a:rPr lang="id-ID" dirty="0"/>
                  <a:t>Tentukan persamaan garis singgung yang menyinggung lingkaran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+4)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id-ID" dirty="0"/>
                  <a:t> dengan gradien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id-ID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4D9549A-ED9F-45F6-A23C-76194E0F3D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348" y="3399180"/>
                <a:ext cx="8613913" cy="722243"/>
              </a:xfrm>
              <a:prstGeom prst="rect">
                <a:avLst/>
              </a:prstGeom>
              <a:blipFill>
                <a:blip r:embed="rId4"/>
                <a:stretch>
                  <a:fillRect l="-565" t="-6667" b="-666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tar: 7 Points 8">
            <a:extLst>
              <a:ext uri="{FF2B5EF4-FFF2-40B4-BE49-F238E27FC236}">
                <a16:creationId xmlns:a16="http://schemas.microsoft.com/office/drawing/2014/main" id="{61ECC9F0-9261-40CB-9696-AA275F7FF719}"/>
              </a:ext>
            </a:extLst>
          </p:cNvPr>
          <p:cNvSpPr/>
          <p:nvPr/>
        </p:nvSpPr>
        <p:spPr>
          <a:xfrm>
            <a:off x="1272209" y="4353336"/>
            <a:ext cx="609600" cy="477078"/>
          </a:xfrm>
          <a:prstGeom prst="star7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C718461-3623-414A-B69C-E5E32ED59C67}"/>
                  </a:ext>
                </a:extLst>
              </p:cNvPr>
              <p:cNvSpPr/>
              <p:nvPr/>
            </p:nvSpPr>
            <p:spPr>
              <a:xfrm>
                <a:off x="2120348" y="4300327"/>
                <a:ext cx="8613913" cy="583096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/>
                <a:r>
                  <a:rPr lang="id-ID" dirty="0"/>
                  <a:t>Tentukan persamaan garis yang menyinggung lingkaran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0" smtClean="0">
                        <a:latin typeface="Cambria Math" panose="02040503050406030204" pitchFamily="18" charset="0"/>
                      </a:rPr>
                      <m:t>+10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+6=0</m:t>
                    </m:r>
                  </m:oMath>
                </a14:m>
                <a:r>
                  <a:rPr lang="id-ID" dirty="0"/>
                  <a:t> dan sejajar dengan garis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−7=0</m:t>
                    </m:r>
                  </m:oMath>
                </a14:m>
                <a:r>
                  <a:rPr lang="id-ID" dirty="0"/>
                  <a:t>.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C718461-3623-414A-B69C-E5E32ED59C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348" y="4300327"/>
                <a:ext cx="8613913" cy="583096"/>
              </a:xfrm>
              <a:prstGeom prst="rect">
                <a:avLst/>
              </a:prstGeom>
              <a:blipFill>
                <a:blip r:embed="rId5"/>
                <a:stretch>
                  <a:fillRect l="-565" t="-9184" r="-495" b="-2040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886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271</TotalTime>
  <Words>758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Gill Sans MT</vt:lpstr>
      <vt:lpstr>Gallery</vt:lpstr>
      <vt:lpstr>Persamaan garis singgung lingkaran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Persamaan garis singgung lingkaran</dc:title>
  <dc:creator>win8</dc:creator>
  <cp:lastModifiedBy>win8</cp:lastModifiedBy>
  <cp:revision>27</cp:revision>
  <dcterms:created xsi:type="dcterms:W3CDTF">2021-02-04T16:49:25Z</dcterms:created>
  <dcterms:modified xsi:type="dcterms:W3CDTF">2021-02-09T06:08:17Z</dcterms:modified>
</cp:coreProperties>
</file>