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A7130-0FDF-4237-B381-0C7E1C9007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sz="7200" b="1" dirty="0"/>
              <a:t>Irisan kerucut</a:t>
            </a:r>
            <a:br>
              <a:rPr lang="id-ID" dirty="0"/>
            </a:br>
            <a:r>
              <a:rPr lang="id-ID" b="1" dirty="0"/>
              <a:t>“parabola”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5B56B9-7E62-4773-80D5-BC10C6C79222}"/>
              </a:ext>
            </a:extLst>
          </p:cNvPr>
          <p:cNvSpPr txBox="1"/>
          <p:nvPr/>
        </p:nvSpPr>
        <p:spPr>
          <a:xfrm>
            <a:off x="4028661" y="4823787"/>
            <a:ext cx="551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By. SITI SYARAH MAULYDIA,M.Pd</a:t>
            </a:r>
          </a:p>
        </p:txBody>
      </p:sp>
    </p:spTree>
    <p:extLst>
      <p:ext uri="{BB962C8B-B14F-4D97-AF65-F5344CB8AC3E}">
        <p14:creationId xmlns:p14="http://schemas.microsoft.com/office/powerpoint/2010/main" val="380627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917FA3B-22BD-4266-B91A-2DBEA7044036}"/>
              </a:ext>
            </a:extLst>
          </p:cNvPr>
          <p:cNvSpPr/>
          <p:nvPr/>
        </p:nvSpPr>
        <p:spPr>
          <a:xfrm>
            <a:off x="3882887" y="556591"/>
            <a:ext cx="4465983" cy="79513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dirty="0"/>
              <a:t>PARABOLA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D0F22B-D21B-4B31-AB70-5C1A4F9B72D0}"/>
              </a:ext>
            </a:extLst>
          </p:cNvPr>
          <p:cNvSpPr/>
          <p:nvPr/>
        </p:nvSpPr>
        <p:spPr>
          <a:xfrm>
            <a:off x="1116495" y="1533938"/>
            <a:ext cx="5956852" cy="11164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Parabola adalah tempat kedudukan titik-titik yang jaraknya dari titik tertentu dan dari garis tertentu adalah sama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ED4592-C113-4033-97C2-3975759B7F4B}"/>
              </a:ext>
            </a:extLst>
          </p:cNvPr>
          <p:cNvSpPr/>
          <p:nvPr/>
        </p:nvSpPr>
        <p:spPr>
          <a:xfrm>
            <a:off x="1119808" y="2855844"/>
            <a:ext cx="5956852" cy="3120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d-ID" sz="2400" dirty="0"/>
              <a:t>Titik tertentu itu disebut </a:t>
            </a:r>
            <a:r>
              <a:rPr lang="id-ID" sz="2400" b="1" i="1" dirty="0"/>
              <a:t>fokus</a:t>
            </a:r>
            <a:r>
              <a:rPr lang="id-ID" sz="2400" dirty="0"/>
              <a:t> (F) dan garis tertentu tersebut itu disebut </a:t>
            </a:r>
            <a:r>
              <a:rPr lang="id-ID" sz="2400" b="1" i="1" dirty="0"/>
              <a:t>direktriks</a:t>
            </a:r>
            <a:r>
              <a:rPr lang="id-ID" sz="24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d-ID" sz="2400" dirty="0"/>
              <a:t>Garis yang membagi kurva menjadi dua bagian yang sama disebut </a:t>
            </a:r>
            <a:r>
              <a:rPr lang="id-ID" sz="2400" b="1" i="1" dirty="0"/>
              <a:t>sumbu simetris</a:t>
            </a:r>
            <a:r>
              <a:rPr lang="id-ID" sz="24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d-ID" sz="2400" dirty="0"/>
              <a:t>Perpotongan sumbu simetri dengan kurva disebut </a:t>
            </a:r>
            <a:r>
              <a:rPr lang="id-ID" sz="2400" b="1" i="1" dirty="0"/>
              <a:t>puncak</a:t>
            </a:r>
            <a:r>
              <a:rPr lang="id-ID" sz="2400" dirty="0"/>
              <a:t> (P).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59CE9A-0217-43FD-8CED-72645FDB0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3678" y="1951382"/>
            <a:ext cx="3916200" cy="320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0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D1DA78-2547-4D1C-A46C-D7EFFB4FCF4B}"/>
              </a:ext>
            </a:extLst>
          </p:cNvPr>
          <p:cNvSpPr/>
          <p:nvPr/>
        </p:nvSpPr>
        <p:spPr>
          <a:xfrm>
            <a:off x="3578087" y="318052"/>
            <a:ext cx="5035826" cy="5433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Parabola dengan Puncak O (0,0)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A14FB2-87B4-447A-8E25-FAB845BFA4D1}"/>
              </a:ext>
            </a:extLst>
          </p:cNvPr>
          <p:cNvSpPr txBox="1"/>
          <p:nvPr/>
        </p:nvSpPr>
        <p:spPr>
          <a:xfrm>
            <a:off x="768627" y="1338470"/>
            <a:ext cx="4412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/>
              <a:t>Jika dipilih fokus dan direktriks parabola berturut-turut adalah F(p,0), dan x = -p, maka diperoleh puncak O (0,0) seperti terlihat pada gambar di bawah ini.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27CEA8-4DFD-4E6A-8F01-0C86E5B5D6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53" b="11303"/>
          <a:stretch/>
        </p:blipFill>
        <p:spPr>
          <a:xfrm>
            <a:off x="1748213" y="2616297"/>
            <a:ext cx="2768289" cy="22661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202824-8783-43F2-90BE-5F5CED1470D5}"/>
                  </a:ext>
                </a:extLst>
              </p:cNvPr>
              <p:cNvSpPr/>
              <p:nvPr/>
            </p:nvSpPr>
            <p:spPr>
              <a:xfrm>
                <a:off x="1101176" y="5288621"/>
                <a:ext cx="3747875" cy="68911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1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id-ID" sz="1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sz="1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d-ID" sz="1800" b="1" i="1" smtClean="0">
                          <a:latin typeface="Cambria Math" panose="02040503050406030204" pitchFamily="18" charset="0"/>
                        </a:rPr>
                        <m:t>𝒑𝒙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202824-8783-43F2-90BE-5F5CED1470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176" y="5288621"/>
                <a:ext cx="3747875" cy="6891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914119-0267-49E5-91B3-9EEC9719225A}"/>
              </a:ext>
            </a:extLst>
          </p:cNvPr>
          <p:cNvSpPr/>
          <p:nvPr/>
        </p:nvSpPr>
        <p:spPr>
          <a:xfrm>
            <a:off x="1285461" y="5109716"/>
            <a:ext cx="1351721" cy="35780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Rumus 2.11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E97AC1-C71F-4262-9971-C28F745B6FE6}"/>
              </a:ext>
            </a:extLst>
          </p:cNvPr>
          <p:cNvSpPr txBox="1"/>
          <p:nvPr/>
        </p:nvSpPr>
        <p:spPr>
          <a:xfrm>
            <a:off x="6677850" y="1338470"/>
            <a:ext cx="4412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/>
              <a:t>Jika dipilih fokus dan direktriks parabola berturut-turut adalah F(0,p), dan y = -p, maka diperoleh puncak O (0,0) seperti terlihat pada gambar di bawah ini.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3DBDF97-4928-4211-8F92-5FC3F06B2E80}"/>
                  </a:ext>
                </a:extLst>
              </p:cNvPr>
              <p:cNvSpPr/>
              <p:nvPr/>
            </p:nvSpPr>
            <p:spPr>
              <a:xfrm>
                <a:off x="7010399" y="5288621"/>
                <a:ext cx="3747875" cy="68911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1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1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id-ID" sz="1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sz="1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d-ID" sz="1800" b="1" i="1" smtClean="0">
                          <a:latin typeface="Cambria Math" panose="02040503050406030204" pitchFamily="18" charset="0"/>
                        </a:rPr>
                        <m:t>𝒑𝒚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3DBDF97-4928-4211-8F92-5FC3F06B2E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399" y="5288621"/>
                <a:ext cx="3747875" cy="6891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42809DC-665B-4C34-8A14-C9619CD6BE61}"/>
              </a:ext>
            </a:extLst>
          </p:cNvPr>
          <p:cNvSpPr/>
          <p:nvPr/>
        </p:nvSpPr>
        <p:spPr>
          <a:xfrm>
            <a:off x="7194684" y="5109716"/>
            <a:ext cx="1351721" cy="35780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Rumus 2.12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1DCA59B-C8D8-4462-B930-ABA471D5F7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8740" y="2538799"/>
            <a:ext cx="3349534" cy="234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3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ABEA17-BCE2-47D9-9CE0-EB9DD0EB8428}"/>
              </a:ext>
            </a:extLst>
          </p:cNvPr>
          <p:cNvSpPr/>
          <p:nvPr/>
        </p:nvSpPr>
        <p:spPr>
          <a:xfrm>
            <a:off x="3670852" y="516835"/>
            <a:ext cx="4678018" cy="71561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/>
              <a:t>Jenis Parabola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A06C369-47CF-4767-A44F-C0131230B0D2}"/>
              </a:ext>
            </a:extLst>
          </p:cNvPr>
          <p:cNvGrpSpPr/>
          <p:nvPr/>
        </p:nvGrpSpPr>
        <p:grpSpPr>
          <a:xfrm>
            <a:off x="2968487" y="1232452"/>
            <a:ext cx="5791200" cy="702365"/>
            <a:chOff x="2968487" y="1232452"/>
            <a:chExt cx="5791200" cy="702365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2C1765A-765F-4893-A6C9-279C23BFE71C}"/>
                </a:ext>
              </a:extLst>
            </p:cNvPr>
            <p:cNvCxnSpPr>
              <a:stCxn id="2" idx="2"/>
            </p:cNvCxnSpPr>
            <p:nvPr/>
          </p:nvCxnSpPr>
          <p:spPr>
            <a:xfrm flipH="1">
              <a:off x="6003235" y="1232452"/>
              <a:ext cx="6626" cy="31805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C058213-8814-42BA-BDF7-3CA45012B682}"/>
                </a:ext>
              </a:extLst>
            </p:cNvPr>
            <p:cNvCxnSpPr/>
            <p:nvPr/>
          </p:nvCxnSpPr>
          <p:spPr>
            <a:xfrm>
              <a:off x="2968487" y="1550504"/>
              <a:ext cx="57912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BCEA681-F2FA-49C9-B5B3-8A21942E24B7}"/>
                </a:ext>
              </a:extLst>
            </p:cNvPr>
            <p:cNvCxnSpPr/>
            <p:nvPr/>
          </p:nvCxnSpPr>
          <p:spPr>
            <a:xfrm>
              <a:off x="2968487" y="1550504"/>
              <a:ext cx="0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9808B262-DBE0-41C8-BA38-EB098381D6C3}"/>
                </a:ext>
              </a:extLst>
            </p:cNvPr>
            <p:cNvCxnSpPr/>
            <p:nvPr/>
          </p:nvCxnSpPr>
          <p:spPr>
            <a:xfrm>
              <a:off x="8746435" y="1537252"/>
              <a:ext cx="0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E4705-DCC3-4AAC-9C25-148A42BC8A17}"/>
              </a:ext>
            </a:extLst>
          </p:cNvPr>
          <p:cNvSpPr/>
          <p:nvPr/>
        </p:nvSpPr>
        <p:spPr>
          <a:xfrm>
            <a:off x="1775791" y="1934817"/>
            <a:ext cx="2385391" cy="5830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/>
              <a:t>Hoizontal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01FFC6-E653-46EB-BB1D-2F736B8EF992}"/>
              </a:ext>
            </a:extLst>
          </p:cNvPr>
          <p:cNvSpPr/>
          <p:nvPr/>
        </p:nvSpPr>
        <p:spPr>
          <a:xfrm>
            <a:off x="7553739" y="1921565"/>
            <a:ext cx="2385391" cy="5830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/>
              <a:t>Vertikal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458F0C5-E5D7-422A-85AF-9E22A58843DD}"/>
              </a:ext>
            </a:extLst>
          </p:cNvPr>
          <p:cNvCxnSpPr>
            <a:stCxn id="11" idx="2"/>
          </p:cNvCxnSpPr>
          <p:nvPr/>
        </p:nvCxnSpPr>
        <p:spPr>
          <a:xfrm>
            <a:off x="2968487" y="2517913"/>
            <a:ext cx="0" cy="2782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54DEDDA-096D-4B28-95D7-5102D335A584}"/>
              </a:ext>
            </a:extLst>
          </p:cNvPr>
          <p:cNvCxnSpPr/>
          <p:nvPr/>
        </p:nvCxnSpPr>
        <p:spPr>
          <a:xfrm>
            <a:off x="8739808" y="2517913"/>
            <a:ext cx="0" cy="2782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10A8AD1-D798-446F-B130-2B043DDF7909}"/>
                  </a:ext>
                </a:extLst>
              </p:cNvPr>
              <p:cNvSpPr/>
              <p:nvPr/>
            </p:nvSpPr>
            <p:spPr>
              <a:xfrm>
                <a:off x="1775791" y="2796209"/>
                <a:ext cx="2385391" cy="58309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id-ID" sz="2000" b="1" dirty="0"/>
                  <a:t>Rumus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𝒑𝒙</m:t>
                    </m:r>
                  </m:oMath>
                </a14:m>
                <a:endParaRPr lang="id-ID" sz="2000" b="1" dirty="0"/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10A8AD1-D798-446F-B130-2B043DDF79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791" y="2796209"/>
                <a:ext cx="2385391" cy="583096"/>
              </a:xfrm>
              <a:prstGeom prst="rect">
                <a:avLst/>
              </a:prstGeom>
              <a:blipFill>
                <a:blip r:embed="rId2"/>
                <a:stretch>
                  <a:fillRect b="-20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2EA06A-9E96-4208-B175-529ECB827500}"/>
                  </a:ext>
                </a:extLst>
              </p:cNvPr>
              <p:cNvSpPr/>
              <p:nvPr/>
            </p:nvSpPr>
            <p:spPr>
              <a:xfrm>
                <a:off x="7566991" y="2796209"/>
                <a:ext cx="2385391" cy="58309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id-ID" sz="2000" b="1" dirty="0"/>
                  <a:t>Rumus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id-ID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2000" b="1" i="1" smtClean="0">
                        <a:latin typeface="Cambria Math" panose="02040503050406030204" pitchFamily="18" charset="0"/>
                      </a:rPr>
                      <m:t>𝒑𝒚</m:t>
                    </m:r>
                  </m:oMath>
                </a14:m>
                <a:endParaRPr lang="id-ID" sz="2000" b="1" dirty="0"/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2EA06A-9E96-4208-B175-529ECB8275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991" y="2796209"/>
                <a:ext cx="2385391" cy="583096"/>
              </a:xfrm>
              <a:prstGeom prst="rect">
                <a:avLst/>
              </a:prstGeom>
              <a:blipFill>
                <a:blip r:embed="rId3"/>
                <a:stretch>
                  <a:fillRect b="-20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DA018E8-0C15-44B7-B53B-F566EAD9088E}"/>
              </a:ext>
            </a:extLst>
          </p:cNvPr>
          <p:cNvSpPr/>
          <p:nvPr/>
        </p:nvSpPr>
        <p:spPr>
          <a:xfrm>
            <a:off x="1577009" y="4015409"/>
            <a:ext cx="8825917" cy="17227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/>
              <a:t>Jika kurva terbuka kearah positif (atas/kanan), maka p bertanda positif dan jika kurva terbuka ke arah negatif (bawah/kiri), maka p bertanda negatif. Sementara itu, angka p diperoleh dari jarak puncak ke fokus atau ke direktriks.</a:t>
            </a:r>
          </a:p>
        </p:txBody>
      </p:sp>
    </p:spTree>
    <p:extLst>
      <p:ext uri="{BB962C8B-B14F-4D97-AF65-F5344CB8AC3E}">
        <p14:creationId xmlns:p14="http://schemas.microsoft.com/office/powerpoint/2010/main" val="381012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33130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79443" y="1590261"/>
                <a:ext cx="9872870" cy="2375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parabola yang berpuncak di (0,0) dan direktriksnya y = -3.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Karena persamaan direktriksnya y = -3, maka kurva terbuka ke arah positif dan p = 3.</a:t>
                </a:r>
              </a:p>
              <a:p>
                <a:r>
                  <a:rPr lang="id-ID" dirty="0"/>
                  <a:t>Parabola vertikal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𝑝𝑦</m:t>
                    </m:r>
                  </m:oMath>
                </a14:m>
                <a:endParaRPr lang="id-ID" b="0" dirty="0"/>
              </a:p>
              <a:p>
                <a:r>
                  <a:rPr lang="id-ID" dirty="0"/>
                  <a:t>			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id-ID" b="0" dirty="0"/>
              </a:p>
              <a:p>
                <a:r>
                  <a:rPr lang="id-ID" dirty="0"/>
                  <a:t>Jadi persamaan parabolanya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443" y="1590261"/>
                <a:ext cx="9872870" cy="2375137"/>
              </a:xfrm>
              <a:prstGeom prst="rect">
                <a:avLst/>
              </a:prstGeom>
              <a:blipFill>
                <a:blip r:embed="rId2"/>
                <a:stretch>
                  <a:fillRect l="-494" t="-1542" b="-51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>
            <a:extLst>
              <a:ext uri="{FF2B5EF4-FFF2-40B4-BE49-F238E27FC236}">
                <a16:creationId xmlns:a16="http://schemas.microsoft.com/office/drawing/2014/main" id="{C392B1ED-C665-4ECD-95FE-22D6061B6234}"/>
              </a:ext>
            </a:extLst>
          </p:cNvPr>
          <p:cNvSpPr/>
          <p:nvPr/>
        </p:nvSpPr>
        <p:spPr>
          <a:xfrm rot="5400000">
            <a:off x="8362123" y="3018703"/>
            <a:ext cx="1431228" cy="1775783"/>
          </a:xfrm>
          <a:prstGeom prst="arc">
            <a:avLst>
              <a:gd name="adj1" fmla="val 16200000"/>
              <a:gd name="adj2" fmla="val 5349004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FBEC7E6-1A1D-4266-9B9B-E740FB12B599}"/>
              </a:ext>
            </a:extLst>
          </p:cNvPr>
          <p:cNvCxnSpPr/>
          <p:nvPr/>
        </p:nvCxnSpPr>
        <p:spPr>
          <a:xfrm>
            <a:off x="7494102" y="4929809"/>
            <a:ext cx="3107637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F7CF227-40F4-4C11-914B-94B5C7D1FB98}"/>
              </a:ext>
            </a:extLst>
          </p:cNvPr>
          <p:cNvGrpSpPr/>
          <p:nvPr/>
        </p:nvGrpSpPr>
        <p:grpSpPr>
          <a:xfrm>
            <a:off x="7255563" y="3299864"/>
            <a:ext cx="4088293" cy="2597353"/>
            <a:chOff x="7255563" y="3299864"/>
            <a:chExt cx="4088293" cy="2597353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D8B3265-4136-41BB-BE25-3F0403F6B0A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090990" y="3429000"/>
              <a:ext cx="0" cy="246821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7CDD4FD-3B6B-4D97-BFBE-A9DB8E31301A}"/>
                </a:ext>
              </a:extLst>
            </p:cNvPr>
            <p:cNvCxnSpPr/>
            <p:nvPr/>
          </p:nvCxnSpPr>
          <p:spPr>
            <a:xfrm>
              <a:off x="7255563" y="4636603"/>
              <a:ext cx="36708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20CAFFF-ED9A-4DF9-A397-518612D84BB9}"/>
                </a:ext>
              </a:extLst>
            </p:cNvPr>
            <p:cNvSpPr txBox="1"/>
            <p:nvPr/>
          </p:nvSpPr>
          <p:spPr>
            <a:xfrm>
              <a:off x="10946297" y="4426226"/>
              <a:ext cx="397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/>
                <a:t>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E32B78-22A0-4C7D-A412-E595ECCDD919}"/>
                </a:ext>
              </a:extLst>
            </p:cNvPr>
            <p:cNvSpPr txBox="1"/>
            <p:nvPr/>
          </p:nvSpPr>
          <p:spPr>
            <a:xfrm>
              <a:off x="9130750" y="3299864"/>
              <a:ext cx="397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/>
                <a:t>Y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0CCD2B5-9938-4485-B4D4-98A7A5125DC3}"/>
              </a:ext>
            </a:extLst>
          </p:cNvPr>
          <p:cNvSpPr txBox="1"/>
          <p:nvPr/>
        </p:nvSpPr>
        <p:spPr>
          <a:xfrm>
            <a:off x="9071112" y="4584388"/>
            <a:ext cx="39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DBC4C3-04C2-407E-BBD2-FB19F4C47575}"/>
              </a:ext>
            </a:extLst>
          </p:cNvPr>
          <p:cNvSpPr txBox="1"/>
          <p:nvPr/>
        </p:nvSpPr>
        <p:spPr>
          <a:xfrm>
            <a:off x="10631561" y="4745143"/>
            <a:ext cx="871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y = -3</a:t>
            </a:r>
          </a:p>
        </p:txBody>
      </p:sp>
    </p:spTree>
    <p:extLst>
      <p:ext uri="{BB962C8B-B14F-4D97-AF65-F5344CB8AC3E}">
        <p14:creationId xmlns:p14="http://schemas.microsoft.com/office/powerpoint/2010/main" val="15173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33130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79443" y="1590261"/>
                <a:ext cx="9872870" cy="235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parabola yang mempunyai fokus (-4 , 0) dan puncak (0,0).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Karena fokus (-4 , 0), maka kurva terbuka ke arah negatif dan p = -4.</a:t>
                </a:r>
              </a:p>
              <a:p>
                <a:r>
                  <a:rPr lang="id-ID" dirty="0"/>
                  <a:t>Parabola horizontal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𝑝𝑥</m:t>
                    </m:r>
                  </m:oMath>
                </a14:m>
                <a:endParaRPr lang="id-ID" b="0" dirty="0"/>
              </a:p>
              <a:p>
                <a:r>
                  <a:rPr lang="id-ID" dirty="0"/>
                  <a:t>			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=−16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id-ID" b="0" dirty="0"/>
              </a:p>
              <a:p>
                <a:r>
                  <a:rPr lang="id-ID" dirty="0"/>
                  <a:t>Jadi persamaan parabolanya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=−16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443" y="1590261"/>
                <a:ext cx="9872870" cy="2350643"/>
              </a:xfrm>
              <a:prstGeom prst="rect">
                <a:avLst/>
              </a:prstGeom>
              <a:blipFill>
                <a:blip r:embed="rId2"/>
                <a:stretch>
                  <a:fillRect l="-494" t="-1558" b="-15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>
            <a:extLst>
              <a:ext uri="{FF2B5EF4-FFF2-40B4-BE49-F238E27FC236}">
                <a16:creationId xmlns:a16="http://schemas.microsoft.com/office/drawing/2014/main" id="{C392B1ED-C665-4ECD-95FE-22D6061B6234}"/>
              </a:ext>
            </a:extLst>
          </p:cNvPr>
          <p:cNvSpPr/>
          <p:nvPr/>
        </p:nvSpPr>
        <p:spPr>
          <a:xfrm rot="10800000" flipH="1" flipV="1">
            <a:off x="7629946" y="3775216"/>
            <a:ext cx="1431228" cy="1775783"/>
          </a:xfrm>
          <a:prstGeom prst="arc">
            <a:avLst>
              <a:gd name="adj1" fmla="val 16200000"/>
              <a:gd name="adj2" fmla="val 5349004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F7CF227-40F4-4C11-914B-94B5C7D1FB98}"/>
              </a:ext>
            </a:extLst>
          </p:cNvPr>
          <p:cNvGrpSpPr/>
          <p:nvPr/>
        </p:nvGrpSpPr>
        <p:grpSpPr>
          <a:xfrm>
            <a:off x="7255563" y="3299864"/>
            <a:ext cx="4088293" cy="2597353"/>
            <a:chOff x="7255563" y="3299864"/>
            <a:chExt cx="4088293" cy="2597353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D8B3265-4136-41BB-BE25-3F0403F6B0A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090990" y="3429000"/>
              <a:ext cx="0" cy="246821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7CDD4FD-3B6B-4D97-BFBE-A9DB8E31301A}"/>
                </a:ext>
              </a:extLst>
            </p:cNvPr>
            <p:cNvCxnSpPr/>
            <p:nvPr/>
          </p:nvCxnSpPr>
          <p:spPr>
            <a:xfrm>
              <a:off x="7255563" y="4636603"/>
              <a:ext cx="36708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20CAFFF-ED9A-4DF9-A397-518612D84BB9}"/>
                </a:ext>
              </a:extLst>
            </p:cNvPr>
            <p:cNvSpPr txBox="1"/>
            <p:nvPr/>
          </p:nvSpPr>
          <p:spPr>
            <a:xfrm>
              <a:off x="10946297" y="4426226"/>
              <a:ext cx="397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/>
                <a:t>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E32B78-22A0-4C7D-A412-E595ECCDD919}"/>
                </a:ext>
              </a:extLst>
            </p:cNvPr>
            <p:cNvSpPr txBox="1"/>
            <p:nvPr/>
          </p:nvSpPr>
          <p:spPr>
            <a:xfrm>
              <a:off x="9130750" y="3299864"/>
              <a:ext cx="397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/>
                <a:t>Y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0CCD2B5-9938-4485-B4D4-98A7A5125DC3}"/>
              </a:ext>
            </a:extLst>
          </p:cNvPr>
          <p:cNvSpPr txBox="1"/>
          <p:nvPr/>
        </p:nvSpPr>
        <p:spPr>
          <a:xfrm>
            <a:off x="9071112" y="4584388"/>
            <a:ext cx="39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93A237F-1162-4C30-AFA9-13BEE6874883}"/>
              </a:ext>
            </a:extLst>
          </p:cNvPr>
          <p:cNvCxnSpPr>
            <a:cxnSpLocks/>
          </p:cNvCxnSpPr>
          <p:nvPr/>
        </p:nvCxnSpPr>
        <p:spPr>
          <a:xfrm>
            <a:off x="8627165" y="4584388"/>
            <a:ext cx="0" cy="1052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1BFD16E-73A9-4776-B99C-B0C5D91D5677}"/>
              </a:ext>
            </a:extLst>
          </p:cNvPr>
          <p:cNvSpPr txBox="1"/>
          <p:nvPr/>
        </p:nvSpPr>
        <p:spPr>
          <a:xfrm>
            <a:off x="8123584" y="4689611"/>
            <a:ext cx="907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F (-4,0)</a:t>
            </a:r>
          </a:p>
        </p:txBody>
      </p:sp>
    </p:spTree>
    <p:extLst>
      <p:ext uri="{BB962C8B-B14F-4D97-AF65-F5344CB8AC3E}">
        <p14:creationId xmlns:p14="http://schemas.microsoft.com/office/powerpoint/2010/main" val="27537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33130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79443" y="1590261"/>
                <a:ext cx="9872870" cy="4359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parabola dengan puncak (0,0), sumbu simetri berimpit dengan sumbu X, dan melalui titik (-2 , 2).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Parabola horizontal karena sumbu simetrinya berimpit dengan sumbu-X , maka gunakan rumus :</a:t>
                </a:r>
              </a:p>
              <a:p>
                <a:r>
                  <a:rPr lang="id-ID" dirty="0"/>
                  <a:t>			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𝑝𝑥</m:t>
                    </m:r>
                  </m:oMath>
                </a14:m>
                <a:endParaRPr lang="id-ID" b="0" dirty="0"/>
              </a:p>
              <a:p>
                <a:r>
                  <a:rPr lang="id-ID" b="0" dirty="0"/>
                  <a:t>Melalui (-2 , 2), maka :</a:t>
                </a:r>
              </a:p>
              <a:p>
                <a:r>
                  <a:rPr lang="id-ID" dirty="0"/>
                  <a:t>			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endParaRPr lang="id-ID" b="0" dirty="0"/>
              </a:p>
              <a:p>
                <a:r>
                  <a:rPr lang="id-ID" dirty="0"/>
                  <a:t>			   	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4=−8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id-ID" b="0" dirty="0"/>
              </a:p>
              <a:p>
                <a:r>
                  <a:rPr lang="id-ID" dirty="0"/>
                  <a:t>				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id-ID" b="0" dirty="0"/>
              </a:p>
              <a:p>
                <a:r>
                  <a:rPr lang="id-ID" dirty="0"/>
                  <a:t>Jadi persamaan parabola yang dimaksud adalah :</a:t>
                </a:r>
              </a:p>
              <a:p>
                <a:r>
                  <a:rPr lang="id-ID" dirty="0"/>
                  <a:t> 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=4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id-ID" b="0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id-ID" dirty="0"/>
                  <a:t>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443" y="1590261"/>
                <a:ext cx="9872870" cy="4359527"/>
              </a:xfrm>
              <a:prstGeom prst="rect">
                <a:avLst/>
              </a:prstGeom>
              <a:blipFill>
                <a:blip r:embed="rId2"/>
                <a:stretch>
                  <a:fillRect l="-494" t="-839" r="-61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528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DFBA4CE-4433-45AA-830E-47B6AAA0F2B9}"/>
              </a:ext>
            </a:extLst>
          </p:cNvPr>
          <p:cNvSpPr/>
          <p:nvPr/>
        </p:nvSpPr>
        <p:spPr>
          <a:xfrm>
            <a:off x="4439478" y="954157"/>
            <a:ext cx="2849218" cy="74212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/>
              <a:t>LATIHAN</a:t>
            </a:r>
          </a:p>
        </p:txBody>
      </p:sp>
      <p:sp>
        <p:nvSpPr>
          <p:cNvPr id="3" name="Star: 7 Points 2">
            <a:extLst>
              <a:ext uri="{FF2B5EF4-FFF2-40B4-BE49-F238E27FC236}">
                <a16:creationId xmlns:a16="http://schemas.microsoft.com/office/drawing/2014/main" id="{87189482-78E7-489B-9646-AE1931CE889B}"/>
              </a:ext>
            </a:extLst>
          </p:cNvPr>
          <p:cNvSpPr/>
          <p:nvPr/>
        </p:nvSpPr>
        <p:spPr>
          <a:xfrm>
            <a:off x="1258957" y="2551044"/>
            <a:ext cx="569843" cy="503582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06F0DF-02AB-4E3D-A6F8-ACCFFD290C03}"/>
              </a:ext>
            </a:extLst>
          </p:cNvPr>
          <p:cNvSpPr/>
          <p:nvPr/>
        </p:nvSpPr>
        <p:spPr>
          <a:xfrm>
            <a:off x="2027583" y="2199862"/>
            <a:ext cx="8905460" cy="12059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dirty="0"/>
              <a:t>Tentukan persamaan parabola yang mempunyai puncak di titik pangkal dan persamaan direktriksnya 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d-ID" dirty="0"/>
              <a:t>x – 2 = 0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d-ID" dirty="0"/>
              <a:t>y + 4 = 0</a:t>
            </a:r>
          </a:p>
        </p:txBody>
      </p:sp>
      <p:sp>
        <p:nvSpPr>
          <p:cNvPr id="5" name="Star: 7 Points 4">
            <a:extLst>
              <a:ext uri="{FF2B5EF4-FFF2-40B4-BE49-F238E27FC236}">
                <a16:creationId xmlns:a16="http://schemas.microsoft.com/office/drawing/2014/main" id="{375ADBD0-2424-4559-9CC2-ABC54B8E7F04}"/>
              </a:ext>
            </a:extLst>
          </p:cNvPr>
          <p:cNvSpPr/>
          <p:nvPr/>
        </p:nvSpPr>
        <p:spPr>
          <a:xfrm>
            <a:off x="1258957" y="3902768"/>
            <a:ext cx="569843" cy="503582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F358BF-919D-47F2-AD8D-438087F0D028}"/>
              </a:ext>
            </a:extLst>
          </p:cNvPr>
          <p:cNvSpPr/>
          <p:nvPr/>
        </p:nvSpPr>
        <p:spPr>
          <a:xfrm>
            <a:off x="2027583" y="3551586"/>
            <a:ext cx="8905460" cy="12059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dirty="0"/>
              <a:t>Tentukan persamaan parabola dengan syarat sebagai berikut 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d-ID" dirty="0"/>
              <a:t>Fokus (2 , 0) dan direktriksnya x = -2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id-ID" dirty="0"/>
              <a:t>Fokus (0 , -3) dan direktriksnya y = 3</a:t>
            </a:r>
          </a:p>
        </p:txBody>
      </p:sp>
    </p:spTree>
    <p:extLst>
      <p:ext uri="{BB962C8B-B14F-4D97-AF65-F5344CB8AC3E}">
        <p14:creationId xmlns:p14="http://schemas.microsoft.com/office/powerpoint/2010/main" val="171127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152</TotalTime>
  <Words>538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Gill Sans MT</vt:lpstr>
      <vt:lpstr>Wingdings</vt:lpstr>
      <vt:lpstr>Gallery</vt:lpstr>
      <vt:lpstr>Irisan kerucut “parabola”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 “parabola”</dc:title>
  <dc:creator>win8</dc:creator>
  <cp:lastModifiedBy>win8</cp:lastModifiedBy>
  <cp:revision>13</cp:revision>
  <dcterms:created xsi:type="dcterms:W3CDTF">2021-02-22T15:47:26Z</dcterms:created>
  <dcterms:modified xsi:type="dcterms:W3CDTF">2021-02-23T12:33:14Z</dcterms:modified>
</cp:coreProperties>
</file>