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1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594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410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825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3573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915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34928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093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339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758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534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483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5F680-F25C-4BF4-8C7D-A7B7B7C99F4B}" type="datetimeFigureOut">
              <a:rPr lang="id-ID" smtClean="0"/>
              <a:t>10/01/2021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CADCF59-D5AE-4F9F-AE67-E557E0E2B8AC}" type="slidenum">
              <a:rPr lang="id-ID" smtClean="0"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7865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B7416F-6F37-4FF2-847A-A87D24DCA4B1}"/>
              </a:ext>
            </a:extLst>
          </p:cNvPr>
          <p:cNvSpPr txBox="1"/>
          <p:nvPr/>
        </p:nvSpPr>
        <p:spPr>
          <a:xfrm>
            <a:off x="2001079" y="940904"/>
            <a:ext cx="8388626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11500" b="1" dirty="0">
                <a:latin typeface="Algerian" panose="04020705040A02060702" pitchFamily="82" charset="0"/>
              </a:rPr>
              <a:t>IRISAN KERUCUT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1A4723-C41F-44B6-88B4-27BC5F184947}"/>
              </a:ext>
            </a:extLst>
          </p:cNvPr>
          <p:cNvSpPr/>
          <p:nvPr/>
        </p:nvSpPr>
        <p:spPr>
          <a:xfrm>
            <a:off x="6745357" y="5234609"/>
            <a:ext cx="5022573" cy="6824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000" dirty="0">
                <a:latin typeface="Cooper Black" panose="0208090404030B020404" pitchFamily="18" charset="0"/>
              </a:rPr>
              <a:t>By. SITI SYARAH MAULYDIA, M.Pd</a:t>
            </a:r>
          </a:p>
        </p:txBody>
      </p:sp>
    </p:spTree>
    <p:extLst>
      <p:ext uri="{BB962C8B-B14F-4D97-AF65-F5344CB8AC3E}">
        <p14:creationId xmlns:p14="http://schemas.microsoft.com/office/powerpoint/2010/main" val="171117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D8EF9C6-B3D1-42CC-868D-6200B9D4C82F}"/>
              </a:ext>
            </a:extLst>
          </p:cNvPr>
          <p:cNvSpPr/>
          <p:nvPr/>
        </p:nvSpPr>
        <p:spPr>
          <a:xfrm>
            <a:off x="1484243" y="1656522"/>
            <a:ext cx="3273287" cy="7951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Rumus 2.2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3AD2-3DA4-4185-8FB7-0E506D9A4C68}"/>
              </a:ext>
            </a:extLst>
          </p:cNvPr>
          <p:cNvSpPr txBox="1"/>
          <p:nvPr/>
        </p:nvSpPr>
        <p:spPr>
          <a:xfrm>
            <a:off x="1603513" y="2796209"/>
            <a:ext cx="9011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Persamaan lingkaran dengan titik pusat P (a,b) dan jari-jari R adalah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880D292-48CE-4616-9018-61EB22D095C5}"/>
                  </a:ext>
                </a:extLst>
              </p:cNvPr>
              <p:cNvSpPr/>
              <p:nvPr/>
            </p:nvSpPr>
            <p:spPr>
              <a:xfrm>
                <a:off x="3657600" y="3538330"/>
                <a:ext cx="4982817" cy="86139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id-ID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sz="3600" b="1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880D292-48CE-4616-9018-61EB22D09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38330"/>
                <a:ext cx="4982817" cy="8613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BBF8B844-B434-4C2A-A44A-FF5FBA2E8F3B}"/>
              </a:ext>
            </a:extLst>
          </p:cNvPr>
          <p:cNvSpPr/>
          <p:nvPr/>
        </p:nvSpPr>
        <p:spPr>
          <a:xfrm>
            <a:off x="848140" y="675861"/>
            <a:ext cx="6838121" cy="596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Persamaan Lingkaran dengan Pusat P (a,b)</a:t>
            </a:r>
          </a:p>
        </p:txBody>
      </p:sp>
    </p:spTree>
    <p:extLst>
      <p:ext uri="{BB962C8B-B14F-4D97-AF65-F5344CB8AC3E}">
        <p14:creationId xmlns:p14="http://schemas.microsoft.com/office/powerpoint/2010/main" val="187443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3E25D4A-881E-4997-B605-BC8B58DBA188}"/>
              </a:ext>
            </a:extLst>
          </p:cNvPr>
          <p:cNvSpPr/>
          <p:nvPr/>
        </p:nvSpPr>
        <p:spPr>
          <a:xfrm>
            <a:off x="4505739" y="410817"/>
            <a:ext cx="2928731" cy="954156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CONTOH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/>
              <p:nvPr/>
            </p:nvSpPr>
            <p:spPr>
              <a:xfrm>
                <a:off x="921026" y="1736036"/>
                <a:ext cx="10402956" cy="3882887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id-ID" sz="2400" dirty="0"/>
                  <a:t>Tentukan persamaan lingkaran dengan titik pusat (3,4) dan jari-jari 5.</a:t>
                </a:r>
              </a:p>
              <a:p>
                <a:endParaRPr lang="id-ID" sz="2400" dirty="0"/>
              </a:p>
              <a:p>
                <a:r>
                  <a:rPr lang="id-ID" sz="2400" b="1" dirty="0"/>
                  <a:t>PENYELESAIAN :</a:t>
                </a:r>
              </a:p>
              <a:p>
                <a:endParaRPr lang="id-ID" sz="2400" dirty="0"/>
              </a:p>
              <a:p>
                <a:r>
                  <a:rPr lang="id-ID" sz="2400" dirty="0"/>
                  <a:t>Diketahui : a = 3, b = 4 dan R = 5</a:t>
                </a:r>
              </a:p>
              <a:p>
                <a:r>
                  <a:rPr lang="id-ID" sz="2400" dirty="0"/>
                  <a:t>Sehingga,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id-ID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id-ID" sz="24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sz="2400" b="1" i="1" smtClean="0"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id-ID" sz="2400" dirty="0"/>
              </a:p>
              <a:p>
                <a:r>
                  <a:rPr lang="id-ID" sz="2400" dirty="0"/>
                  <a:t>Jadi, persamaan lingkarannya adalah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2400" b="1" i="1">
                        <a:latin typeface="Cambria Math" panose="02040503050406030204" pitchFamily="18" charset="0"/>
                      </a:rPr>
                      <m:t>+(</m:t>
                    </m:r>
                    <m:sSup>
                      <m:sSupPr>
                        <m:ctrlPr>
                          <a:rPr lang="id-ID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d-ID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400" b="1" i="1"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id-ID" sz="2400" b="1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sz="2400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026" y="1736036"/>
                <a:ext cx="10402956" cy="3882887"/>
              </a:xfrm>
              <a:prstGeom prst="rect">
                <a:avLst/>
              </a:prstGeom>
              <a:blipFill>
                <a:blip r:embed="rId2"/>
                <a:stretch>
                  <a:fillRect l="-819" b="-203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247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3E25D4A-881E-4997-B605-BC8B58DBA188}"/>
              </a:ext>
            </a:extLst>
          </p:cNvPr>
          <p:cNvSpPr/>
          <p:nvPr/>
        </p:nvSpPr>
        <p:spPr>
          <a:xfrm>
            <a:off x="4505739" y="410817"/>
            <a:ext cx="2928731" cy="821635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CONTOH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/>
              <p:nvPr/>
            </p:nvSpPr>
            <p:spPr>
              <a:xfrm>
                <a:off x="894522" y="1510749"/>
                <a:ext cx="10402956" cy="351182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:r>
                  <a:rPr lang="id-ID" dirty="0"/>
                  <a:t>Tentukan pusat dan jari-jari lingkaran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𝟔𝟒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𝟔𝟒</m:t>
                      </m:r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−(−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>
                          <a:latin typeface="Cambria Math" panose="02040503050406030204" pitchFamily="18" charset="0"/>
                        </a:rPr>
                        <m:t>𝟔𝟒</m:t>
                      </m:r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Sehingga,</a:t>
                </a:r>
              </a:p>
              <a:p>
                <a:r>
                  <a:rPr lang="id-ID" dirty="0"/>
                  <a:t>Pusat = (-4,0)</a:t>
                </a:r>
              </a:p>
              <a:p>
                <a:r>
                  <a:rPr lang="id-ID" dirty="0"/>
                  <a:t>Jari-jari (R)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</m:rad>
                    <m:r>
                      <a:rPr lang="id-ID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522" y="1510749"/>
                <a:ext cx="10402956" cy="3511825"/>
              </a:xfrm>
              <a:prstGeom prst="rect">
                <a:avLst/>
              </a:prstGeom>
              <a:blipFill>
                <a:blip r:embed="rId2"/>
                <a:stretch>
                  <a:fillRect l="-46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27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7D5164-6210-4DA9-A3ED-DCD7801C1F1E}"/>
              </a:ext>
            </a:extLst>
          </p:cNvPr>
          <p:cNvSpPr txBox="1"/>
          <p:nvPr/>
        </p:nvSpPr>
        <p:spPr>
          <a:xfrm>
            <a:off x="662609" y="596348"/>
            <a:ext cx="10654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/>
              <a:t>Ada beberapa cara untuk menentukan jari-jari suatu lingkaran, yaitu 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F6AF318-22F6-495F-AB78-767E86E7C55E}"/>
                  </a:ext>
                </a:extLst>
              </p:cNvPr>
              <p:cNvSpPr/>
              <p:nvPr/>
            </p:nvSpPr>
            <p:spPr>
              <a:xfrm>
                <a:off x="1325217" y="1311965"/>
                <a:ext cx="9992140" cy="117944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id-ID" dirty="0"/>
                  <a:t>Jika diketahui lingkaran dengan titik pusat P (a,b) dan melalui titik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/>
                  <a:t>), maka 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d-ID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id-ID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  =</m:t>
                      </m:r>
                      <m:rad>
                        <m:radPr>
                          <m:degHide m:val="on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id-ID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b>
                                  <m:r>
                                    <a:rPr lang="id-ID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id-ID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F6AF318-22F6-495F-AB78-767E86E7C55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217" y="1311965"/>
                <a:ext cx="9992140" cy="1179444"/>
              </a:xfrm>
              <a:prstGeom prst="rect">
                <a:avLst/>
              </a:prstGeom>
              <a:blipFill>
                <a:blip r:embed="rId2"/>
                <a:stretch>
                  <a:fillRect l="-42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tar: 6 Points 3">
            <a:extLst>
              <a:ext uri="{FF2B5EF4-FFF2-40B4-BE49-F238E27FC236}">
                <a16:creationId xmlns:a16="http://schemas.microsoft.com/office/drawing/2014/main" id="{024492F5-75A5-4FA2-8DD1-03BE3E9B9B75}"/>
              </a:ext>
            </a:extLst>
          </p:cNvPr>
          <p:cNvSpPr/>
          <p:nvPr/>
        </p:nvSpPr>
        <p:spPr>
          <a:xfrm>
            <a:off x="437322" y="1484243"/>
            <a:ext cx="636104" cy="768627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2F6788-0445-45C4-9073-943E481E7602}"/>
              </a:ext>
            </a:extLst>
          </p:cNvPr>
          <p:cNvSpPr/>
          <p:nvPr/>
        </p:nvSpPr>
        <p:spPr>
          <a:xfrm>
            <a:off x="1331845" y="2696817"/>
            <a:ext cx="9992140" cy="2723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Jika diketahui lingkaran dengan titik pusat P (a,b) dan menyinggung sumbu-X, maka R = |b|: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74B7B995-26BA-4DFA-8AAD-4C9EC20B83F6}"/>
              </a:ext>
            </a:extLst>
          </p:cNvPr>
          <p:cNvSpPr/>
          <p:nvPr/>
        </p:nvSpPr>
        <p:spPr>
          <a:xfrm>
            <a:off x="437322" y="3614529"/>
            <a:ext cx="636104" cy="768627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1003B24-D41F-4520-9061-9843636B5E9D}"/>
              </a:ext>
            </a:extLst>
          </p:cNvPr>
          <p:cNvSpPr/>
          <p:nvPr/>
        </p:nvSpPr>
        <p:spPr>
          <a:xfrm>
            <a:off x="4041913" y="4399721"/>
            <a:ext cx="66261" cy="530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C6DF846-A96C-42DC-AFCD-8BF3CE1238B2}"/>
              </a:ext>
            </a:extLst>
          </p:cNvPr>
          <p:cNvGrpSpPr/>
          <p:nvPr/>
        </p:nvGrpSpPr>
        <p:grpSpPr>
          <a:xfrm>
            <a:off x="2805909" y="3416732"/>
            <a:ext cx="3184074" cy="1965977"/>
            <a:chOff x="2769703" y="3370502"/>
            <a:chExt cx="3184074" cy="1965977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E28EABC-CB47-4C0E-84DD-0482CC1FD59B}"/>
                </a:ext>
              </a:extLst>
            </p:cNvPr>
            <p:cNvCxnSpPr/>
            <p:nvPr/>
          </p:nvCxnSpPr>
          <p:spPr>
            <a:xfrm flipV="1">
              <a:off x="3087757" y="3538330"/>
              <a:ext cx="0" cy="169627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A1C9AC2-731F-478D-BE01-F2F3B8CD9620}"/>
                </a:ext>
              </a:extLst>
            </p:cNvPr>
            <p:cNvCxnSpPr/>
            <p:nvPr/>
          </p:nvCxnSpPr>
          <p:spPr>
            <a:xfrm>
              <a:off x="2835965" y="4969565"/>
              <a:ext cx="263718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4998CFB-0BB5-4118-AB41-8E0ACAC32856}"/>
                </a:ext>
              </a:extLst>
            </p:cNvPr>
            <p:cNvSpPr/>
            <p:nvPr/>
          </p:nvSpPr>
          <p:spPr>
            <a:xfrm>
              <a:off x="3498577" y="3876261"/>
              <a:ext cx="1126434" cy="1093298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9602B68-45BF-4DCD-A3BF-9EC6FA777D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78053" y="4420736"/>
              <a:ext cx="1020417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BF8C10B-6871-4ECE-A432-F03D798AB0C2}"/>
                </a:ext>
              </a:extLst>
            </p:cNvPr>
            <p:cNvCxnSpPr>
              <a:cxnSpLocks/>
              <a:stCxn id="17" idx="5"/>
            </p:cNvCxnSpPr>
            <p:nvPr/>
          </p:nvCxnSpPr>
          <p:spPr>
            <a:xfrm>
              <a:off x="4098470" y="4444967"/>
              <a:ext cx="0" cy="531223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FDA1A75-C738-4A21-AC35-FBCC76F01E59}"/>
                </a:ext>
              </a:extLst>
            </p:cNvPr>
            <p:cNvSpPr txBox="1"/>
            <p:nvPr/>
          </p:nvSpPr>
          <p:spPr>
            <a:xfrm>
              <a:off x="2769704" y="4911659"/>
              <a:ext cx="4373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>
                  <a:solidFill>
                    <a:sysClr val="windowText" lastClr="000000"/>
                  </a:solidFill>
                </a:rPr>
                <a:t>O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F07F4DE-C72F-4AD2-8D9F-C3E2C8CEFC6F}"/>
                </a:ext>
              </a:extLst>
            </p:cNvPr>
            <p:cNvSpPr txBox="1"/>
            <p:nvPr/>
          </p:nvSpPr>
          <p:spPr>
            <a:xfrm>
              <a:off x="5516458" y="4726993"/>
              <a:ext cx="4373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>
                  <a:solidFill>
                    <a:sysClr val="windowText" lastClr="000000"/>
                  </a:solidFill>
                </a:rPr>
                <a:t>X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27D0201-0531-4EE8-9CA7-86D0FD77F83C}"/>
                </a:ext>
              </a:extLst>
            </p:cNvPr>
            <p:cNvSpPr txBox="1"/>
            <p:nvPr/>
          </p:nvSpPr>
          <p:spPr>
            <a:xfrm>
              <a:off x="2769703" y="3370502"/>
              <a:ext cx="4373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>
                  <a:solidFill>
                    <a:sysClr val="windowText" lastClr="000000"/>
                  </a:solidFill>
                </a:rPr>
                <a:t>Y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5CE79EA-1F7B-44CD-A869-F73ACF9B81DD}"/>
                </a:ext>
              </a:extLst>
            </p:cNvPr>
            <p:cNvSpPr txBox="1"/>
            <p:nvPr/>
          </p:nvSpPr>
          <p:spPr>
            <a:xfrm>
              <a:off x="2789590" y="4259630"/>
              <a:ext cx="4373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400" dirty="0">
                  <a:solidFill>
                    <a:sysClr val="windowText" lastClr="000000"/>
                  </a:solidFill>
                </a:rPr>
                <a:t>b</a:t>
              </a:r>
              <a:endParaRPr lang="id-ID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BBB81C0-06D3-4CD3-A450-33BD549481A8}"/>
                </a:ext>
              </a:extLst>
            </p:cNvPr>
            <p:cNvSpPr txBox="1"/>
            <p:nvPr/>
          </p:nvSpPr>
          <p:spPr>
            <a:xfrm>
              <a:off x="3972586" y="4967147"/>
              <a:ext cx="4373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dirty="0">
                  <a:solidFill>
                    <a:sysClr val="windowText" lastClr="000000"/>
                  </a:solidFill>
                </a:rPr>
                <a:t>a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3432D872-D808-48AB-B0CD-D57D6ED40F41}"/>
                </a:ext>
              </a:extLst>
            </p:cNvPr>
            <p:cNvSpPr txBox="1"/>
            <p:nvPr/>
          </p:nvSpPr>
          <p:spPr>
            <a:xfrm>
              <a:off x="3760559" y="4091938"/>
              <a:ext cx="7487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400" dirty="0">
                  <a:solidFill>
                    <a:sysClr val="windowText" lastClr="000000"/>
                  </a:solidFill>
                </a:rPr>
                <a:t>P(a,b)</a:t>
              </a:r>
              <a:endParaRPr lang="id-ID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AE4F3E2-E7C1-456E-8AB6-83EE20C44D0E}"/>
                </a:ext>
              </a:extLst>
            </p:cNvPr>
            <p:cNvSpPr txBox="1"/>
            <p:nvPr/>
          </p:nvSpPr>
          <p:spPr>
            <a:xfrm>
              <a:off x="3555150" y="4413518"/>
              <a:ext cx="7487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d-ID" sz="1400" dirty="0">
                  <a:solidFill>
                    <a:sysClr val="windowText" lastClr="000000"/>
                  </a:solidFill>
                </a:rPr>
                <a:t>R=b</a:t>
              </a:r>
              <a:endParaRPr lang="id-ID" dirty="0">
                <a:solidFill>
                  <a:sysClr val="windowText" lastClr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57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8DA149-2435-4EBF-8619-910266F096CE}"/>
              </a:ext>
            </a:extLst>
          </p:cNvPr>
          <p:cNvSpPr/>
          <p:nvPr/>
        </p:nvSpPr>
        <p:spPr>
          <a:xfrm>
            <a:off x="1358349" y="417443"/>
            <a:ext cx="9992140" cy="2723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Jika diketahui lingkaran dengan titik pusat P (a,b) dan menyinggung sumbu-Y, maka R = |a|: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3" name="Star: 6 Points 2">
            <a:extLst>
              <a:ext uri="{FF2B5EF4-FFF2-40B4-BE49-F238E27FC236}">
                <a16:creationId xmlns:a16="http://schemas.microsoft.com/office/drawing/2014/main" id="{14C2FF0E-4C85-4E7F-8EF3-7D0A0F11948B}"/>
              </a:ext>
            </a:extLst>
          </p:cNvPr>
          <p:cNvSpPr/>
          <p:nvPr/>
        </p:nvSpPr>
        <p:spPr>
          <a:xfrm>
            <a:off x="511761" y="1382773"/>
            <a:ext cx="636104" cy="768627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3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C17633E-4DC7-448D-8231-1ED2B9618131}"/>
              </a:ext>
            </a:extLst>
          </p:cNvPr>
          <p:cNvGrpSpPr/>
          <p:nvPr/>
        </p:nvGrpSpPr>
        <p:grpSpPr>
          <a:xfrm>
            <a:off x="2609366" y="1132358"/>
            <a:ext cx="3184074" cy="1910489"/>
            <a:chOff x="2570920" y="1159390"/>
            <a:chExt cx="3184074" cy="1910489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FC63DEFE-CD3D-4FE9-8C1C-EC098B2DF2EE}"/>
                </a:ext>
              </a:extLst>
            </p:cNvPr>
            <p:cNvGrpSpPr/>
            <p:nvPr/>
          </p:nvGrpSpPr>
          <p:grpSpPr>
            <a:xfrm>
              <a:off x="2570920" y="1159390"/>
              <a:ext cx="3184074" cy="1910489"/>
              <a:chOff x="2570920" y="1078710"/>
              <a:chExt cx="3184074" cy="1910489"/>
            </a:xfrm>
          </p:grpSpPr>
          <p:cxnSp>
            <p:nvCxnSpPr>
              <p:cNvPr id="4" name="Straight Arrow Connector 3">
                <a:extLst>
                  <a:ext uri="{FF2B5EF4-FFF2-40B4-BE49-F238E27FC236}">
                    <a16:creationId xmlns:a16="http://schemas.microsoft.com/office/drawing/2014/main" id="{7E9B5C9E-8610-4267-83F9-BB36604EFFA7}"/>
                  </a:ext>
                </a:extLst>
              </p:cNvPr>
              <p:cNvCxnSpPr/>
              <p:nvPr/>
            </p:nvCxnSpPr>
            <p:spPr>
              <a:xfrm flipV="1">
                <a:off x="2888974" y="1246538"/>
                <a:ext cx="0" cy="169627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27290396-3DEB-4CAE-AB0B-A8DA414CD382}"/>
                  </a:ext>
                </a:extLst>
              </p:cNvPr>
              <p:cNvCxnSpPr/>
              <p:nvPr/>
            </p:nvCxnSpPr>
            <p:spPr>
              <a:xfrm>
                <a:off x="2637182" y="2677773"/>
                <a:ext cx="263718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99325E6C-5C88-48CD-9F6F-CF91D4A4FCF1}"/>
                  </a:ext>
                </a:extLst>
              </p:cNvPr>
              <p:cNvSpPr/>
              <p:nvPr/>
            </p:nvSpPr>
            <p:spPr>
              <a:xfrm>
                <a:off x="2899140" y="1357905"/>
                <a:ext cx="1126434" cy="109329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19EC9A35-C8A8-458B-A2A3-57F3538717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62357" y="1929265"/>
                <a:ext cx="0" cy="746090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3C8220A-9355-4CD0-B412-93508E777D8D}"/>
                  </a:ext>
                </a:extLst>
              </p:cNvPr>
              <p:cNvSpPr txBox="1"/>
              <p:nvPr/>
            </p:nvSpPr>
            <p:spPr>
              <a:xfrm>
                <a:off x="2570921" y="2619867"/>
                <a:ext cx="4373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O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CB69E62-350A-4CEF-A316-6AA9D01F1424}"/>
                  </a:ext>
                </a:extLst>
              </p:cNvPr>
              <p:cNvSpPr txBox="1"/>
              <p:nvPr/>
            </p:nvSpPr>
            <p:spPr>
              <a:xfrm>
                <a:off x="5317675" y="2435201"/>
                <a:ext cx="4373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X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0634A9-2C1A-4ED1-805A-2551B2631D16}"/>
                  </a:ext>
                </a:extLst>
              </p:cNvPr>
              <p:cNvSpPr txBox="1"/>
              <p:nvPr/>
            </p:nvSpPr>
            <p:spPr>
              <a:xfrm>
                <a:off x="2570920" y="1078710"/>
                <a:ext cx="4373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Y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01A34B-7998-472F-9210-442C3A8E8A29}"/>
                  </a:ext>
                </a:extLst>
              </p:cNvPr>
              <p:cNvSpPr txBox="1"/>
              <p:nvPr/>
            </p:nvSpPr>
            <p:spPr>
              <a:xfrm>
                <a:off x="3326293" y="2598613"/>
                <a:ext cx="4373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a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CECA7C2-B93F-40B7-AEE1-9DC514F0DDE4}"/>
                  </a:ext>
                </a:extLst>
              </p:cNvPr>
              <p:cNvSpPr txBox="1"/>
              <p:nvPr/>
            </p:nvSpPr>
            <p:spPr>
              <a:xfrm>
                <a:off x="3168583" y="1633542"/>
                <a:ext cx="7487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400" dirty="0">
                    <a:solidFill>
                      <a:sysClr val="windowText" lastClr="000000"/>
                    </a:solidFill>
                  </a:rPr>
                  <a:t>P(a,b)</a:t>
                </a:r>
                <a:endParaRPr lang="id-ID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893D17A-78BA-4FAD-9D28-4CD851EC81E3}"/>
                  </a:ext>
                </a:extLst>
              </p:cNvPr>
              <p:cNvSpPr txBox="1"/>
              <p:nvPr/>
            </p:nvSpPr>
            <p:spPr>
              <a:xfrm>
                <a:off x="2924111" y="1912551"/>
                <a:ext cx="7487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400" dirty="0">
                    <a:solidFill>
                      <a:sysClr val="windowText" lastClr="000000"/>
                    </a:solidFill>
                  </a:rPr>
                  <a:t>R=a</a:t>
                </a:r>
                <a:endParaRPr lang="id-ID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5D92AB0-043A-4DCC-BCFB-138B97AA178B}"/>
                  </a:ext>
                </a:extLst>
              </p:cNvPr>
              <p:cNvSpPr txBox="1"/>
              <p:nvPr/>
            </p:nvSpPr>
            <p:spPr>
              <a:xfrm>
                <a:off x="2609366" y="1757144"/>
                <a:ext cx="4373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400" dirty="0">
                    <a:solidFill>
                      <a:sysClr val="windowText" lastClr="000000"/>
                    </a:solidFill>
                  </a:rPr>
                  <a:t>b</a:t>
                </a:r>
                <a:endParaRPr lang="id-ID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903B3F6-EE1D-43D5-A919-A2C03B0B71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88974" y="2026032"/>
              <a:ext cx="583086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744FA28D-9955-44AB-84C2-CD681E6CF4E6}"/>
              </a:ext>
            </a:extLst>
          </p:cNvPr>
          <p:cNvSpPr/>
          <p:nvPr/>
        </p:nvSpPr>
        <p:spPr>
          <a:xfrm>
            <a:off x="1358349" y="3288175"/>
            <a:ext cx="9992140" cy="2723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d-ID" dirty="0"/>
              <a:t>Jika diketahui lingkaran dengan titik pusat P (a,b) dan menyinggung sumbu-X dan sumbu-Y, maka R = |a| = |b|.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29" name="Star: 6 Points 28">
            <a:extLst>
              <a:ext uri="{FF2B5EF4-FFF2-40B4-BE49-F238E27FC236}">
                <a16:creationId xmlns:a16="http://schemas.microsoft.com/office/drawing/2014/main" id="{EEBBA828-82C3-4815-BAAE-923FD079B0FC}"/>
              </a:ext>
            </a:extLst>
          </p:cNvPr>
          <p:cNvSpPr/>
          <p:nvPr/>
        </p:nvSpPr>
        <p:spPr>
          <a:xfrm>
            <a:off x="508224" y="4400041"/>
            <a:ext cx="636104" cy="768627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4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F727C66-0451-409F-9C54-CC81E562B2E8}"/>
              </a:ext>
            </a:extLst>
          </p:cNvPr>
          <p:cNvGrpSpPr/>
          <p:nvPr/>
        </p:nvGrpSpPr>
        <p:grpSpPr>
          <a:xfrm>
            <a:off x="2569610" y="3929882"/>
            <a:ext cx="3184074" cy="1910489"/>
            <a:chOff x="2569610" y="3929882"/>
            <a:chExt cx="3184074" cy="1910489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147E1D8-92B1-409B-8429-3BD22799806B}"/>
                </a:ext>
              </a:extLst>
            </p:cNvPr>
            <p:cNvGrpSpPr/>
            <p:nvPr/>
          </p:nvGrpSpPr>
          <p:grpSpPr>
            <a:xfrm>
              <a:off x="2569610" y="3929882"/>
              <a:ext cx="3184074" cy="1910489"/>
              <a:chOff x="2570920" y="3949442"/>
              <a:chExt cx="3184074" cy="1910489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06C0D5BB-BC7B-42AD-B96C-26E82D6F185C}"/>
                  </a:ext>
                </a:extLst>
              </p:cNvPr>
              <p:cNvCxnSpPr/>
              <p:nvPr/>
            </p:nvCxnSpPr>
            <p:spPr>
              <a:xfrm flipV="1">
                <a:off x="2888974" y="4117270"/>
                <a:ext cx="0" cy="169627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BF704166-26DE-4602-B430-D2255CB7C1AA}"/>
                  </a:ext>
                </a:extLst>
              </p:cNvPr>
              <p:cNvCxnSpPr/>
              <p:nvPr/>
            </p:nvCxnSpPr>
            <p:spPr>
              <a:xfrm>
                <a:off x="2637182" y="5548505"/>
                <a:ext cx="2637183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46001C95-7123-4597-9F50-A037544E25C5}"/>
                  </a:ext>
                </a:extLst>
              </p:cNvPr>
              <p:cNvSpPr/>
              <p:nvPr/>
            </p:nvSpPr>
            <p:spPr>
              <a:xfrm>
                <a:off x="2899139" y="4228637"/>
                <a:ext cx="1321645" cy="131986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2CC4456-1E99-40CA-8AB9-AA7280131FC3}"/>
                  </a:ext>
                </a:extLst>
              </p:cNvPr>
              <p:cNvSpPr txBox="1"/>
              <p:nvPr/>
            </p:nvSpPr>
            <p:spPr>
              <a:xfrm>
                <a:off x="2570921" y="5490599"/>
                <a:ext cx="4373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O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0D91BF3-B884-4660-84B2-38FD1080E358}"/>
                  </a:ext>
                </a:extLst>
              </p:cNvPr>
              <p:cNvSpPr txBox="1"/>
              <p:nvPr/>
            </p:nvSpPr>
            <p:spPr>
              <a:xfrm>
                <a:off x="5317675" y="5305933"/>
                <a:ext cx="4373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X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1CB6A9A-57F0-499C-90B7-60AEC26F579E}"/>
                  </a:ext>
                </a:extLst>
              </p:cNvPr>
              <p:cNvSpPr txBox="1"/>
              <p:nvPr/>
            </p:nvSpPr>
            <p:spPr>
              <a:xfrm>
                <a:off x="2570920" y="3949442"/>
                <a:ext cx="4373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Y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76547D0-E638-44BD-9451-361B95C8F05D}"/>
                  </a:ext>
                </a:extLst>
              </p:cNvPr>
              <p:cNvSpPr txBox="1"/>
              <p:nvPr/>
            </p:nvSpPr>
            <p:spPr>
              <a:xfrm>
                <a:off x="3419057" y="5469345"/>
                <a:ext cx="4373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a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AE3446A-CF9B-4EE1-82BF-61C3C13C0604}"/>
                  </a:ext>
                </a:extLst>
              </p:cNvPr>
              <p:cNvSpPr txBox="1"/>
              <p:nvPr/>
            </p:nvSpPr>
            <p:spPr>
              <a:xfrm>
                <a:off x="3181835" y="4544030"/>
                <a:ext cx="7487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400" dirty="0">
                    <a:solidFill>
                      <a:sysClr val="windowText" lastClr="000000"/>
                    </a:solidFill>
                  </a:rPr>
                  <a:t>P(a,b)</a:t>
                </a:r>
                <a:endParaRPr lang="id-ID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82AE104-68CF-4489-AF87-66FBE1599047}"/>
                  </a:ext>
                </a:extLst>
              </p:cNvPr>
              <p:cNvSpPr txBox="1"/>
              <p:nvPr/>
            </p:nvSpPr>
            <p:spPr>
              <a:xfrm>
                <a:off x="3008239" y="4860891"/>
                <a:ext cx="7487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400" dirty="0">
                    <a:solidFill>
                      <a:sysClr val="windowText" lastClr="000000"/>
                    </a:solidFill>
                  </a:rPr>
                  <a:t>R=a</a:t>
                </a:r>
                <a:endParaRPr lang="id-ID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F76FB9F-714C-4D3B-99E2-EE51F2BCA945}"/>
                  </a:ext>
                </a:extLst>
              </p:cNvPr>
              <p:cNvSpPr txBox="1"/>
              <p:nvPr/>
            </p:nvSpPr>
            <p:spPr>
              <a:xfrm>
                <a:off x="2609366" y="4707388"/>
                <a:ext cx="4373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400" dirty="0">
                    <a:solidFill>
                      <a:sysClr val="windowText" lastClr="000000"/>
                    </a:solidFill>
                  </a:rPr>
                  <a:t>b</a:t>
                </a:r>
                <a:endParaRPr lang="id-ID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E44E3DB-4F66-41F5-8275-8E83F1BEC8A2}"/>
                  </a:ext>
                </a:extLst>
              </p:cNvPr>
              <p:cNvSpPr txBox="1"/>
              <p:nvPr/>
            </p:nvSpPr>
            <p:spPr>
              <a:xfrm>
                <a:off x="3568373" y="4986809"/>
                <a:ext cx="74873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1400" dirty="0">
                    <a:solidFill>
                      <a:sysClr val="windowText" lastClr="000000"/>
                    </a:solidFill>
                  </a:rPr>
                  <a:t>R=b</a:t>
                </a:r>
                <a:endParaRPr lang="id-ID" dirty="0">
                  <a:solidFill>
                    <a:sysClr val="windowText" lastClr="000000"/>
                  </a:solidFill>
                </a:endParaRPr>
              </a:p>
            </p:txBody>
          </p:sp>
        </p:grp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0FA9726-D1DC-41F1-B0CE-83607C340AFD}"/>
                </a:ext>
              </a:extLst>
            </p:cNvPr>
            <p:cNvCxnSpPr>
              <a:cxnSpLocks/>
            </p:cNvCxnSpPr>
            <p:nvPr/>
          </p:nvCxnSpPr>
          <p:spPr>
            <a:xfrm>
              <a:off x="3568373" y="4935653"/>
              <a:ext cx="0" cy="587358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F33DD77-4342-4086-836C-1FBE6CC5908E}"/>
                </a:ext>
              </a:extLst>
            </p:cNvPr>
            <p:cNvCxnSpPr>
              <a:cxnSpLocks/>
            </p:cNvCxnSpPr>
            <p:nvPr/>
          </p:nvCxnSpPr>
          <p:spPr>
            <a:xfrm>
              <a:off x="2900235" y="4921649"/>
              <a:ext cx="642713" cy="0"/>
            </a:xfrm>
            <a:prstGeom prst="line">
              <a:avLst/>
            </a:prstGeom>
            <a:ln w="9525" cap="flat" cmpd="sng" algn="ctr">
              <a:solidFill>
                <a:schemeClr val="dk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380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93B8A8A-289A-434F-BE8F-A894A7819388}"/>
                  </a:ext>
                </a:extLst>
              </p:cNvPr>
              <p:cNvSpPr/>
              <p:nvPr/>
            </p:nvSpPr>
            <p:spPr>
              <a:xfrm>
                <a:off x="1345097" y="1578645"/>
                <a:ext cx="9992140" cy="2723322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id-ID" dirty="0"/>
                  <a:t>Jika diketahui lingkaran dengan titik pusat P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id-ID" dirty="0"/>
                  <a:t>) dan menyinggung garis lurus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𝐴𝑥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𝐵𝑦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id-ID" dirty="0"/>
                  <a:t> maka jari-jari lingkarannya adalah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sSub>
                                <m:sSubPr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id-ID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d-ID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id-ID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id-ID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id-ID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d-ID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p>
                                      <m:r>
                                        <a:rPr lang="id-ID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993B8A8A-289A-434F-BE8F-A894A78193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097" y="1578645"/>
                <a:ext cx="9992140" cy="2723322"/>
              </a:xfrm>
              <a:prstGeom prst="rect">
                <a:avLst/>
              </a:prstGeom>
              <a:blipFill>
                <a:blip r:embed="rId2"/>
                <a:stretch>
                  <a:fillRect l="-48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tar: 6 Points 2">
            <a:extLst>
              <a:ext uri="{FF2B5EF4-FFF2-40B4-BE49-F238E27FC236}">
                <a16:creationId xmlns:a16="http://schemas.microsoft.com/office/drawing/2014/main" id="{B8F264F9-2AF8-4494-8099-C71C0972178B}"/>
              </a:ext>
            </a:extLst>
          </p:cNvPr>
          <p:cNvSpPr/>
          <p:nvPr/>
        </p:nvSpPr>
        <p:spPr>
          <a:xfrm>
            <a:off x="494972" y="2690511"/>
            <a:ext cx="636104" cy="768627"/>
          </a:xfrm>
          <a:prstGeom prst="star6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5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C0D1084-B1D3-48EC-A791-5798E98B8CBC}"/>
              </a:ext>
            </a:extLst>
          </p:cNvPr>
          <p:cNvGrpSpPr/>
          <p:nvPr/>
        </p:nvGrpSpPr>
        <p:grpSpPr>
          <a:xfrm>
            <a:off x="4956313" y="2274707"/>
            <a:ext cx="3880199" cy="1921563"/>
            <a:chOff x="4956313" y="2274707"/>
            <a:chExt cx="3880199" cy="1921563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7ED2AA99-7CCF-403D-A0F9-F563CFD11BCA}"/>
                </a:ext>
              </a:extLst>
            </p:cNvPr>
            <p:cNvGrpSpPr/>
            <p:nvPr/>
          </p:nvGrpSpPr>
          <p:grpSpPr>
            <a:xfrm>
              <a:off x="4956313" y="2274707"/>
              <a:ext cx="3880199" cy="1921563"/>
              <a:chOff x="4956313" y="2279374"/>
              <a:chExt cx="3880199" cy="1921563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F27ADDBA-2ED5-483E-95C8-F9DB86EF9BCE}"/>
                  </a:ext>
                </a:extLst>
              </p:cNvPr>
              <p:cNvSpPr/>
              <p:nvPr/>
            </p:nvSpPr>
            <p:spPr>
              <a:xfrm>
                <a:off x="4956313" y="2690189"/>
                <a:ext cx="1736035" cy="1510748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50E278CE-EBEA-4FA2-8F55-5524EA96EC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03235" y="2279374"/>
                <a:ext cx="1152939" cy="151074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BAA6F6B-3BF1-494B-A333-3CC03F30333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70089" y="2994991"/>
                <a:ext cx="649981" cy="427452"/>
              </a:xfrm>
              <a:prstGeom prst="line">
                <a:avLst/>
              </a:prstGeom>
              <a:ln w="9525" cap="flat" cmpd="sng" algn="ctr">
                <a:solidFill>
                  <a:schemeClr val="dk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9A48DDF5-05F6-4AB4-B6B6-E1B62548CE64}"/>
                      </a:ext>
                    </a:extLst>
                  </p:cNvPr>
                  <p:cNvSpPr txBox="1"/>
                  <p:nvPr/>
                </p:nvSpPr>
                <p:spPr>
                  <a:xfrm>
                    <a:off x="5406886" y="3419964"/>
                    <a:ext cx="954157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id-ID" dirty="0">
                        <a:solidFill>
                          <a:sysClr val="windowText" lastClr="000000"/>
                        </a:solidFill>
                      </a:rPr>
                      <a:t>(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id-ID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id-ID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id-ID" b="0" i="1" smtClean="0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id-ID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d-ID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id-ID" b="0" i="1" smtClean="0">
                                <a:solidFill>
                                  <a:sysClr val="windowText" lastClr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a14:m>
                    <a:r>
                      <a:rPr lang="id-ID" dirty="0">
                        <a:solidFill>
                          <a:sysClr val="windowText" lastClr="000000"/>
                        </a:solidFill>
                      </a:rPr>
                      <a:t>) </a:t>
                    </a:r>
                  </a:p>
                </p:txBody>
              </p:sp>
            </mc:Choice>
            <mc:Fallback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9A48DDF5-05F6-4AB4-B6B6-E1B62548CE6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06886" y="3419964"/>
                    <a:ext cx="95415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5769" t="-8197" r="-3846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id-ID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99A4605-CF04-43CF-B925-8056094883BE}"/>
                  </a:ext>
                </a:extLst>
              </p:cNvPr>
              <p:cNvSpPr txBox="1"/>
              <p:nvPr/>
            </p:nvSpPr>
            <p:spPr>
              <a:xfrm>
                <a:off x="5883964" y="2936266"/>
                <a:ext cx="24485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R</a:t>
                </a: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DDBA9B7E-1EBF-4AFA-BD97-B072F3E6DA91}"/>
                      </a:ext>
                    </a:extLst>
                  </p:cNvPr>
                  <p:cNvSpPr txBox="1"/>
                  <p:nvPr/>
                </p:nvSpPr>
                <p:spPr>
                  <a:xfrm>
                    <a:off x="6957392" y="3244334"/>
                    <a:ext cx="1879120" cy="369332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id-ID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𝐴𝑥</m:t>
                          </m:r>
                          <m:r>
                            <a:rPr lang="id-ID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𝐵𝑦</m:t>
                          </m:r>
                          <m:r>
                            <a:rPr lang="id-ID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id-ID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id-ID" b="0" i="1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id-ID" dirty="0">
                      <a:solidFill>
                        <a:sysClr val="windowText" lastClr="000000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DDBA9B7E-1EBF-4AFA-BD97-B072F3E6DA9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57392" y="3244334"/>
                    <a:ext cx="1879120" cy="369332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id-ID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1AB55909-ED23-44D4-8782-A5908BFEC600}"/>
                </a:ext>
              </a:extLst>
            </p:cNvPr>
            <p:cNvSpPr/>
            <p:nvPr/>
          </p:nvSpPr>
          <p:spPr>
            <a:xfrm>
              <a:off x="5789214" y="3429000"/>
              <a:ext cx="94751" cy="4571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54991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3E25D4A-881E-4997-B605-BC8B58DBA188}"/>
              </a:ext>
            </a:extLst>
          </p:cNvPr>
          <p:cNvSpPr/>
          <p:nvPr/>
        </p:nvSpPr>
        <p:spPr>
          <a:xfrm>
            <a:off x="4505739" y="410817"/>
            <a:ext cx="2928731" cy="649357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CONTOH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/>
              <p:nvPr/>
            </p:nvSpPr>
            <p:spPr>
              <a:xfrm>
                <a:off x="894522" y="1232452"/>
                <a:ext cx="10402956" cy="508883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:r>
                  <a:rPr lang="id-ID" dirty="0"/>
                  <a:t>Tentukan persamaan lingkaran yang berpusat di (3,2) dan menyinggung garis 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x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+4</m:t>
                    </m:r>
                    <m:r>
                      <m:rPr>
                        <m:sty m:val="p"/>
                      </m:rPr>
                      <a:rPr lang="id-ID" b="0" i="0" smtClean="0">
                        <a:latin typeface="Cambria Math" panose="02040503050406030204" pitchFamily="18" charset="0"/>
                      </a:rPr>
                      <m:t>y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−2=0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dirty="0"/>
              </a:p>
              <a:p>
                <a:endParaRPr lang="id-ID" dirty="0"/>
              </a:p>
              <a:p>
                <a:r>
                  <a:rPr lang="id-ID" b="1" dirty="0"/>
                  <a:t>PENYELESAIAN :</a:t>
                </a:r>
              </a:p>
              <a:p>
                <a:pPr/>
                <a:r>
                  <a:rPr lang="id-ID" dirty="0"/>
                  <a:t>Diketahui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id-ID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id-ID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id-ID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id-ID" dirty="0"/>
              </a:p>
              <a:p>
                <a:pPr/>
                <a:r>
                  <a:rPr lang="id-ID" dirty="0"/>
                  <a:t>		      A = 3, B = 4 dan C = -2</a:t>
                </a:r>
              </a:p>
              <a:p>
                <a:pPr/>
                <a:r>
                  <a:rPr lang="id-ID" dirty="0"/>
                  <a:t>Ditanya	  : Pers. Lingkaran</a:t>
                </a:r>
              </a:p>
              <a:p>
                <a:pPr/>
                <a:r>
                  <a:rPr lang="id-ID" dirty="0"/>
                  <a:t>Jawab	  :</a:t>
                </a:r>
              </a:p>
              <a:p>
                <a:pPr/>
                <a:r>
                  <a:rPr lang="id-ID" dirty="0"/>
                  <a:t>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sSub>
                              <m:sSub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sSub>
                              <m:sSubPr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p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p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id-ID" dirty="0"/>
              </a:p>
              <a:p>
                <a:pPr/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id-ID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3(3)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4(2)</m:t>
                            </m:r>
                            <m:r>
                              <a:rPr lang="id-ID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(−2)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id-ID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  <m:sup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id-ID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id-ID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e>
                                  <m:sup>
                                    <m:r>
                                      <a:rPr lang="id-ID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d>
                  </m:oMath>
                </a14:m>
                <a:endParaRPr lang="id-ID" dirty="0"/>
              </a:p>
              <a:p>
                <a:pPr/>
                <a:r>
                  <a:rPr lang="id-ID" dirty="0"/>
                  <a:t>     </a:t>
                </a:r>
                <a14:m>
                  <m:oMath xmlns:m="http://schemas.openxmlformats.org/officeDocument/2006/math"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id-ID" b="0" i="1" smtClean="0">
                                    <a:latin typeface="Cambria Math" panose="02040503050406030204" pitchFamily="18" charset="0"/>
                                  </a:rPr>
                                  <m:t>25</m:t>
                                </m:r>
                              </m:e>
                            </m:rad>
                          </m:den>
                        </m:f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id-ID" b="0" dirty="0"/>
              </a:p>
              <a:p>
                <a:pPr/>
                <a:endParaRPr lang="id-ID" dirty="0"/>
              </a:p>
              <a:p>
                <a:pPr/>
                <a:r>
                  <a:rPr lang="id-ID" dirty="0"/>
                  <a:t>Pers. Lingkaran nya adalah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b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d-ID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  <m:sub>
                              <m:r>
                                <a:rPr lang="id-ID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Jadi, persamaan lingkarannya adalah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+(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522" y="1232452"/>
                <a:ext cx="10402956" cy="5088835"/>
              </a:xfrm>
              <a:prstGeom prst="rect">
                <a:avLst/>
              </a:prstGeom>
              <a:blipFill>
                <a:blip r:embed="rId2"/>
                <a:stretch>
                  <a:fillRect l="-468" b="-23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93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13E25D4A-881E-4997-B605-BC8B58DBA188}"/>
              </a:ext>
            </a:extLst>
          </p:cNvPr>
          <p:cNvSpPr/>
          <p:nvPr/>
        </p:nvSpPr>
        <p:spPr>
          <a:xfrm>
            <a:off x="4505739" y="291549"/>
            <a:ext cx="2928731" cy="649357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/>
              <a:t>CONTOH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/>
              <p:nvPr/>
            </p:nvSpPr>
            <p:spPr>
              <a:xfrm>
                <a:off x="894522" y="1060174"/>
                <a:ext cx="10402956" cy="538700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/>
                <a:r>
                  <a:rPr lang="id-ID" dirty="0"/>
                  <a:t>Tentukan persamaan lingkaran yang titik-titik ujung diameternya A(1,1) dan B(3,7).</a:t>
                </a:r>
              </a:p>
              <a:p>
                <a:r>
                  <a:rPr lang="id-ID" b="1" dirty="0"/>
                  <a:t>PENYELESAIAN :</a:t>
                </a:r>
              </a:p>
              <a:p>
                <a:pPr algn="just"/>
                <a:r>
                  <a:rPr lang="id-ID" dirty="0"/>
                  <a:t>Untuk memperoleh titik pusat dan jari-jari lingkaran, ingatlah kembali cara menentukan koordinat titik tengah.</a:t>
                </a:r>
              </a:p>
              <a:p>
                <a:pPr algn="just"/>
                <a:r>
                  <a:rPr lang="id-ID" dirty="0"/>
                  <a:t>Perhatikan gambar berikut ini.</a:t>
                </a:r>
              </a:p>
              <a:p>
                <a:pPr algn="just"/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endParaRPr lang="id-ID" dirty="0"/>
              </a:p>
              <a:p>
                <a:pPr algn="just"/>
                <a:r>
                  <a:rPr lang="id-ID" dirty="0"/>
                  <a:t>Pusat = titik tengah AB</a:t>
                </a:r>
              </a:p>
              <a:p>
                <a:pPr algn="just"/>
                <a:r>
                  <a:rPr lang="id-ID" dirty="0"/>
                  <a:t>	</a:t>
                </a:r>
                <a14:m>
                  <m:oMath xmlns:m="http://schemas.openxmlformats.org/officeDocument/2006/math">
                    <m:r>
                      <a:rPr lang="id-ID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1+3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1+7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id-ID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id-ID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id-ID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id-ID" b="0" i="1" smtClean="0">
                        <a:latin typeface="Cambria Math" panose="02040503050406030204" pitchFamily="18" charset="0"/>
                      </a:rPr>
                      <m:t>=(2,4)</m:t>
                    </m:r>
                  </m:oMath>
                </a14:m>
                <a:endParaRPr lang="id-ID" dirty="0"/>
              </a:p>
              <a:p>
                <a:pPr algn="just"/>
                <a:r>
                  <a:rPr lang="id-ID" dirty="0"/>
                  <a:t>Sehingga,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𝑃𝐵</m:t>
                      </m:r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(3−2)</m:t>
                              </m:r>
                            </m:e>
                            <m:sup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(7−4)</m:t>
                              </m:r>
                            </m:e>
                            <m:sup>
                              <m:r>
                                <a:rPr lang="id-ID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1+9</m:t>
                          </m:r>
                        </m:e>
                      </m:rad>
                      <m:r>
                        <a:rPr lang="id-ID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d-ID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d-ID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rad>
                    </m:oMath>
                  </m:oMathPara>
                </a14:m>
                <a:endParaRPr lang="id-ID" dirty="0"/>
              </a:p>
              <a:p>
                <a:pPr algn="just"/>
                <a:r>
                  <a:rPr lang="id-ID" dirty="0"/>
                  <a:t>Persamaan lingkaran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d-ID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</m:rad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id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lang="id-ID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d-ID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id-ID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id-ID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d-ID" b="1" i="1" smtClean="0">
                          <a:latin typeface="Cambria Math" panose="02040503050406030204" pitchFamily="18" charset="0"/>
                        </a:rPr>
                        <m:t>𝟏𝟎</m:t>
                      </m:r>
                    </m:oMath>
                  </m:oMathPara>
                </a14:m>
                <a:endParaRPr lang="id-ID" dirty="0"/>
              </a:p>
              <a:p>
                <a:r>
                  <a:rPr lang="id-ID" dirty="0"/>
                  <a:t>Jadi, persamaan lingkarannya adalah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+(</m:t>
                    </m:r>
                    <m:sSup>
                      <m:sSupPr>
                        <m:ctrlPr>
                          <a:rPr lang="id-ID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𝒚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id-ID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id-ID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id-ID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id-ID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b="1" i="1" smtClean="0"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id-ID" b="1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id-ID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24E44A1-5C0B-4718-92AE-D6AABBC672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522" y="1060174"/>
                <a:ext cx="10402956" cy="5387009"/>
              </a:xfrm>
              <a:prstGeom prst="rect">
                <a:avLst/>
              </a:prstGeom>
              <a:blipFill>
                <a:blip r:embed="rId2"/>
                <a:stretch>
                  <a:fillRect l="-468" r="-410" b="-56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0CB0B0E8-451E-4039-B8A5-136BC93D54AD}"/>
              </a:ext>
            </a:extLst>
          </p:cNvPr>
          <p:cNvGrpSpPr/>
          <p:nvPr/>
        </p:nvGrpSpPr>
        <p:grpSpPr>
          <a:xfrm>
            <a:off x="2688861" y="2635526"/>
            <a:ext cx="2983069" cy="1275522"/>
            <a:chOff x="2662357" y="3417404"/>
            <a:chExt cx="2983069" cy="1275522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B1E5719-1380-4EBC-8997-A1585CDE316F}"/>
                </a:ext>
              </a:extLst>
            </p:cNvPr>
            <p:cNvGrpSpPr/>
            <p:nvPr/>
          </p:nvGrpSpPr>
          <p:grpSpPr>
            <a:xfrm>
              <a:off x="2662357" y="3417404"/>
              <a:ext cx="2983069" cy="1275522"/>
              <a:chOff x="2662357" y="3429000"/>
              <a:chExt cx="2983069" cy="1275522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83D11EFF-14F7-4DE2-8DEE-8C61BA527921}"/>
                  </a:ext>
                </a:extLst>
              </p:cNvPr>
              <p:cNvSpPr/>
              <p:nvPr/>
            </p:nvSpPr>
            <p:spPr>
              <a:xfrm>
                <a:off x="3392556" y="3429000"/>
                <a:ext cx="1378226" cy="1275522"/>
              </a:xfrm>
              <a:prstGeom prst="ellipse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d-ID"/>
              </a:p>
            </p:txBody>
          </p: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97013F62-062C-4B91-9C21-50667DB75C7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405808" y="3856383"/>
                <a:ext cx="1351722" cy="43732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4EEC894-5748-4ECD-A04B-4B592D537939}"/>
                  </a:ext>
                </a:extLst>
              </p:cNvPr>
              <p:cNvSpPr txBox="1"/>
              <p:nvPr/>
            </p:nvSpPr>
            <p:spPr>
              <a:xfrm>
                <a:off x="3935231" y="4070146"/>
                <a:ext cx="4108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P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EBC3589-85D7-4276-9D74-F8EF8AA2107E}"/>
                  </a:ext>
                </a:extLst>
              </p:cNvPr>
              <p:cNvSpPr txBox="1"/>
              <p:nvPr/>
            </p:nvSpPr>
            <p:spPr>
              <a:xfrm>
                <a:off x="4127387" y="3665953"/>
                <a:ext cx="4108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R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26D5A19-8748-47CF-8D60-ECDA85CA0DC9}"/>
                  </a:ext>
                </a:extLst>
              </p:cNvPr>
              <p:cNvSpPr txBox="1"/>
              <p:nvPr/>
            </p:nvSpPr>
            <p:spPr>
              <a:xfrm>
                <a:off x="4784034" y="3659325"/>
                <a:ext cx="8613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B(3,7)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EBC0FF3-6118-4B94-9BAA-9E179397F6AE}"/>
                  </a:ext>
                </a:extLst>
              </p:cNvPr>
              <p:cNvSpPr txBox="1"/>
              <p:nvPr/>
            </p:nvSpPr>
            <p:spPr>
              <a:xfrm>
                <a:off x="2662357" y="4129781"/>
                <a:ext cx="8613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dirty="0">
                    <a:solidFill>
                      <a:sysClr val="windowText" lastClr="000000"/>
                    </a:solidFill>
                  </a:rPr>
                  <a:t>A(1,1)</a:t>
                </a:r>
              </a:p>
            </p:txBody>
          </p: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AF18067-7398-449D-9953-B59C0A010F01}"/>
                </a:ext>
              </a:extLst>
            </p:cNvPr>
            <p:cNvSpPr/>
            <p:nvPr/>
          </p:nvSpPr>
          <p:spPr>
            <a:xfrm>
              <a:off x="4055165" y="4028661"/>
              <a:ext cx="45719" cy="7951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96343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825</TotalTime>
  <Words>549</Words>
  <Application>Microsoft Office PowerPoint</Application>
  <PresentationFormat>Widescreen</PresentationFormat>
  <Paragraphs>120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Algerian</vt:lpstr>
      <vt:lpstr>Arial</vt:lpstr>
      <vt:lpstr>Cambria Math</vt:lpstr>
      <vt:lpstr>Cooper Black</vt:lpstr>
      <vt:lpstr>Rockwell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win8</dc:creator>
  <cp:lastModifiedBy>win8</cp:lastModifiedBy>
  <cp:revision>20</cp:revision>
  <dcterms:created xsi:type="dcterms:W3CDTF">2021-01-06T04:46:17Z</dcterms:created>
  <dcterms:modified xsi:type="dcterms:W3CDTF">2021-01-10T17:05:54Z</dcterms:modified>
</cp:coreProperties>
</file>