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59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41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825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357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915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49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093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3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758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534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48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5F680-F25C-4BF4-8C7D-A7B7B7C99F4B}" type="datetimeFigureOut">
              <a:rPr lang="id-ID" smtClean="0"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786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B7416F-6F37-4FF2-847A-A87D24DCA4B1}"/>
              </a:ext>
            </a:extLst>
          </p:cNvPr>
          <p:cNvSpPr txBox="1"/>
          <p:nvPr/>
        </p:nvSpPr>
        <p:spPr>
          <a:xfrm>
            <a:off x="2001079" y="940904"/>
            <a:ext cx="838862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1500" b="1" dirty="0">
                <a:latin typeface="Algerian" panose="04020705040A02060702" pitchFamily="82" charset="0"/>
              </a:rPr>
              <a:t>IRISAN KERUCUT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1A4723-C41F-44B6-88B4-27BC5F184947}"/>
              </a:ext>
            </a:extLst>
          </p:cNvPr>
          <p:cNvSpPr/>
          <p:nvPr/>
        </p:nvSpPr>
        <p:spPr>
          <a:xfrm>
            <a:off x="6745357" y="5234609"/>
            <a:ext cx="5022573" cy="6824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>
                <a:latin typeface="Cooper Black" panose="0208090404030B020404" pitchFamily="18" charset="0"/>
              </a:rPr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171117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410817"/>
            <a:ext cx="2928731" cy="9541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921026" y="1842052"/>
                <a:ext cx="10402956" cy="355158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sz="2400" dirty="0"/>
                  <a:t>Tentukan persamaan lingkaran dengan titik pusat O (0,0) dan jari-jari 5.</a:t>
                </a:r>
              </a:p>
              <a:p>
                <a:endParaRPr lang="id-ID" sz="2400" dirty="0"/>
              </a:p>
              <a:p>
                <a:r>
                  <a:rPr lang="id-ID" sz="2400" b="1" dirty="0"/>
                  <a:t>PENYELESAIAN :</a:t>
                </a:r>
              </a:p>
              <a:p>
                <a:endParaRPr lang="id-ID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id-ID" sz="2400" b="1" dirty="0"/>
              </a:p>
              <a:p>
                <a:pPr/>
                <a:endParaRPr lang="id-ID" sz="2400" dirty="0"/>
              </a:p>
              <a:p>
                <a:pPr/>
                <a:r>
                  <a:rPr lang="id-ID" sz="2400" dirty="0"/>
                  <a:t>Jadi, persamaan lingkarannya adalah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4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4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id-ID" sz="2400" b="1" dirty="0"/>
                  <a:t>.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26" y="1842052"/>
                <a:ext cx="10402956" cy="3551583"/>
              </a:xfrm>
              <a:prstGeom prst="rect">
                <a:avLst/>
              </a:prstGeom>
              <a:blipFill>
                <a:blip r:embed="rId2"/>
                <a:stretch>
                  <a:fillRect l="-819" b="-170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4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410817"/>
            <a:ext cx="2928731" cy="82163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894522" y="1510748"/>
                <a:ext cx="10402956" cy="446598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dirty="0"/>
                  <a:t>Tentukan diameter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id-ID" b="1" dirty="0"/>
              </a:p>
              <a:p>
                <a:pPr/>
                <a:r>
                  <a:rPr lang="id-ID" b="1" dirty="0"/>
                  <a:t>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id-ID" b="1" dirty="0"/>
              </a:p>
              <a:p>
                <a:pPr/>
                <a:r>
                  <a:rPr lang="id-ID" b="1" dirty="0"/>
                  <a:t>	     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b="1" i="0" smtClean="0">
                        <a:latin typeface="Cambria Math" panose="02040503050406030204" pitchFamily="18" charset="0"/>
                      </a:rPr>
                      <m:t>𝐑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id-ID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id-ID" b="1" dirty="0"/>
              </a:p>
              <a:p>
                <a:pPr/>
                <a:r>
                  <a:rPr lang="id-ID" b="1" dirty="0"/>
                  <a:t>		  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endParaRPr lang="id-ID" b="1" dirty="0"/>
              </a:p>
              <a:p>
                <a:pPr/>
                <a:r>
                  <a:rPr lang="id-ID" dirty="0"/>
                  <a:t>Diameter (d) = 2R =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id-ID" dirty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endParaRPr lang="id-ID" dirty="0"/>
              </a:p>
              <a:p>
                <a:pPr/>
                <a:endParaRPr lang="id-ID" dirty="0"/>
              </a:p>
              <a:p>
                <a:pPr/>
                <a:r>
                  <a:rPr lang="id-ID" dirty="0"/>
                  <a:t>Jadi, diameter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id-ID" dirty="0"/>
                  <a:t> adalah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id-ID" b="1" dirty="0"/>
                  <a:t>.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22" y="1510748"/>
                <a:ext cx="10402956" cy="4465983"/>
              </a:xfrm>
              <a:prstGeom prst="rect">
                <a:avLst/>
              </a:prstGeom>
              <a:blipFill>
                <a:blip r:embed="rId2"/>
                <a:stretch>
                  <a:fillRect l="-468" b="-40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27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00552C-F03C-47D7-A329-934E74FFD6CE}"/>
              </a:ext>
            </a:extLst>
          </p:cNvPr>
          <p:cNvSpPr/>
          <p:nvPr/>
        </p:nvSpPr>
        <p:spPr>
          <a:xfrm>
            <a:off x="1656525" y="954155"/>
            <a:ext cx="3167269" cy="768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IRISAN KERUCUT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EE49CED-EC6D-465D-90E2-8ADB8951F252}"/>
              </a:ext>
            </a:extLst>
          </p:cNvPr>
          <p:cNvSpPr/>
          <p:nvPr/>
        </p:nvSpPr>
        <p:spPr>
          <a:xfrm>
            <a:off x="2835968" y="2001077"/>
            <a:ext cx="7474226" cy="63610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Hasil perpotongan kerucut tegak dengan bidang datar.</a:t>
            </a:r>
          </a:p>
        </p:txBody>
      </p:sp>
      <p:sp>
        <p:nvSpPr>
          <p:cNvPr id="4" name="Arrow: Chevron 3">
            <a:extLst>
              <a:ext uri="{FF2B5EF4-FFF2-40B4-BE49-F238E27FC236}">
                <a16:creationId xmlns:a16="http://schemas.microsoft.com/office/drawing/2014/main" id="{14D7346E-3E6F-4C56-B0FF-63A905C10047}"/>
              </a:ext>
            </a:extLst>
          </p:cNvPr>
          <p:cNvSpPr/>
          <p:nvPr/>
        </p:nvSpPr>
        <p:spPr>
          <a:xfrm>
            <a:off x="2014333" y="2040834"/>
            <a:ext cx="463826" cy="56984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D15A5ED-6F3F-4814-99B8-90CC46F4B5F5}"/>
              </a:ext>
            </a:extLst>
          </p:cNvPr>
          <p:cNvSpPr/>
          <p:nvPr/>
        </p:nvSpPr>
        <p:spPr>
          <a:xfrm>
            <a:off x="2869100" y="2763074"/>
            <a:ext cx="7474226" cy="19546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/>
              <a:t>Garis potong tersebut mempunyai beberapa kemungkinan, yaitu:</a:t>
            </a:r>
          </a:p>
          <a:p>
            <a:pPr marL="457200" indent="-457200">
              <a:buAutoNum type="arabicPeriod"/>
            </a:pPr>
            <a:r>
              <a:rPr lang="id-ID" sz="2000" dirty="0"/>
              <a:t>Lingkaran</a:t>
            </a:r>
          </a:p>
          <a:p>
            <a:pPr marL="457200" indent="-457200">
              <a:buAutoNum type="arabicPeriod"/>
            </a:pPr>
            <a:r>
              <a:rPr lang="id-ID" sz="2000" dirty="0"/>
              <a:t>Parabola</a:t>
            </a:r>
          </a:p>
          <a:p>
            <a:pPr marL="457200" indent="-457200">
              <a:buAutoNum type="arabicPeriod"/>
            </a:pPr>
            <a:r>
              <a:rPr lang="id-ID" sz="2000" dirty="0"/>
              <a:t>Elips</a:t>
            </a:r>
          </a:p>
          <a:p>
            <a:pPr marL="457200" indent="-457200">
              <a:buAutoNum type="arabicPeriod"/>
            </a:pPr>
            <a:r>
              <a:rPr lang="id-ID" sz="2000" dirty="0"/>
              <a:t>Hiperbola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5174EC8B-4E53-4E04-840A-AB8214E3C9C1}"/>
              </a:ext>
            </a:extLst>
          </p:cNvPr>
          <p:cNvSpPr/>
          <p:nvPr/>
        </p:nvSpPr>
        <p:spPr>
          <a:xfrm>
            <a:off x="2073966" y="3322982"/>
            <a:ext cx="463826" cy="56984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77356-6103-4FF2-99C2-2ED9F7861E99}"/>
              </a:ext>
            </a:extLst>
          </p:cNvPr>
          <p:cNvSpPr/>
          <p:nvPr/>
        </p:nvSpPr>
        <p:spPr>
          <a:xfrm>
            <a:off x="1219200" y="622852"/>
            <a:ext cx="3564835" cy="715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1. Lingkaran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1E66E-3514-409D-8D04-11D85201F3E1}"/>
              </a:ext>
            </a:extLst>
          </p:cNvPr>
          <p:cNvSpPr txBox="1"/>
          <p:nvPr/>
        </p:nvSpPr>
        <p:spPr>
          <a:xfrm>
            <a:off x="1749288" y="4850294"/>
            <a:ext cx="840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/>
              <a:t>Jika bidang datar tegak lurus sumbu kerucut dan </a:t>
            </a:r>
          </a:p>
          <a:p>
            <a:pPr algn="ctr"/>
            <a:r>
              <a:rPr lang="id-ID" sz="2400" dirty="0"/>
              <a:t>tidak melalui puncak kerucut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0B5FEF-F4AB-479C-9AE6-82E8938D8CE7}"/>
              </a:ext>
            </a:extLst>
          </p:cNvPr>
          <p:cNvGrpSpPr/>
          <p:nvPr/>
        </p:nvGrpSpPr>
        <p:grpSpPr>
          <a:xfrm>
            <a:off x="2305875" y="1722781"/>
            <a:ext cx="1351726" cy="2637186"/>
            <a:chOff x="2305875" y="1722781"/>
            <a:chExt cx="1351726" cy="263718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239F885-283A-44E7-B843-B042394E05E3}"/>
                </a:ext>
              </a:extLst>
            </p:cNvPr>
            <p:cNvCxnSpPr>
              <a:cxnSpLocks/>
              <a:endCxn id="10" idx="6"/>
            </p:cNvCxnSpPr>
            <p:nvPr/>
          </p:nvCxnSpPr>
          <p:spPr>
            <a:xfrm>
              <a:off x="2305875" y="1881806"/>
              <a:ext cx="1351722" cy="23058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07D9281-FAB4-4C23-A2E1-C4738D156A53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>
              <a:off x="2305875" y="1901687"/>
              <a:ext cx="1351724" cy="2286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1F9B60B-D7CC-47EA-9B05-D6AF8215ED79}"/>
                </a:ext>
              </a:extLst>
            </p:cNvPr>
            <p:cNvSpPr/>
            <p:nvPr/>
          </p:nvSpPr>
          <p:spPr>
            <a:xfrm>
              <a:off x="2305879" y="1722781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78F22BD-27A9-4B6F-9214-B79BF1B80D57}"/>
                </a:ext>
              </a:extLst>
            </p:cNvPr>
            <p:cNvSpPr/>
            <p:nvPr/>
          </p:nvSpPr>
          <p:spPr>
            <a:xfrm>
              <a:off x="2305875" y="4015410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6F9787AD-7B88-4F2C-B279-DC688E6F136E}"/>
              </a:ext>
            </a:extLst>
          </p:cNvPr>
          <p:cNvSpPr/>
          <p:nvPr/>
        </p:nvSpPr>
        <p:spPr>
          <a:xfrm>
            <a:off x="5565913" y="2570922"/>
            <a:ext cx="980661" cy="1444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CCDA9C9-2E86-40B0-AE7F-6412AC442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420" y="1691146"/>
            <a:ext cx="1660142" cy="272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0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77356-6103-4FF2-99C2-2ED9F7861E99}"/>
              </a:ext>
            </a:extLst>
          </p:cNvPr>
          <p:cNvSpPr/>
          <p:nvPr/>
        </p:nvSpPr>
        <p:spPr>
          <a:xfrm>
            <a:off x="1219200" y="622852"/>
            <a:ext cx="3564835" cy="715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2. Parabola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1E66E-3514-409D-8D04-11D85201F3E1}"/>
              </a:ext>
            </a:extLst>
          </p:cNvPr>
          <p:cNvSpPr txBox="1"/>
          <p:nvPr/>
        </p:nvSpPr>
        <p:spPr>
          <a:xfrm>
            <a:off x="1749288" y="4850294"/>
            <a:ext cx="840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/>
              <a:t>Jika bidang datar sejajar garis pelukis kerucut dan tidak melalui puncak kerucut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ACFF8DE-1413-428E-8334-B3B133AE4016}"/>
              </a:ext>
            </a:extLst>
          </p:cNvPr>
          <p:cNvGrpSpPr/>
          <p:nvPr/>
        </p:nvGrpSpPr>
        <p:grpSpPr>
          <a:xfrm>
            <a:off x="2305875" y="1722781"/>
            <a:ext cx="1351726" cy="2637186"/>
            <a:chOff x="2305875" y="1722781"/>
            <a:chExt cx="1351726" cy="263718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239F885-283A-44E7-B843-B042394E05E3}"/>
                </a:ext>
              </a:extLst>
            </p:cNvPr>
            <p:cNvCxnSpPr>
              <a:cxnSpLocks/>
              <a:endCxn id="10" idx="6"/>
            </p:cNvCxnSpPr>
            <p:nvPr/>
          </p:nvCxnSpPr>
          <p:spPr>
            <a:xfrm>
              <a:off x="2305875" y="1881806"/>
              <a:ext cx="1351722" cy="23058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07D9281-FAB4-4C23-A2E1-C4738D156A53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>
              <a:off x="2305875" y="1901687"/>
              <a:ext cx="1351724" cy="2286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1F9B60B-D7CC-47EA-9B05-D6AF8215ED79}"/>
                </a:ext>
              </a:extLst>
            </p:cNvPr>
            <p:cNvSpPr/>
            <p:nvPr/>
          </p:nvSpPr>
          <p:spPr>
            <a:xfrm>
              <a:off x="2305879" y="1722781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78F22BD-27A9-4B6F-9214-B79BF1B80D57}"/>
                </a:ext>
              </a:extLst>
            </p:cNvPr>
            <p:cNvSpPr/>
            <p:nvPr/>
          </p:nvSpPr>
          <p:spPr>
            <a:xfrm>
              <a:off x="2305875" y="4015410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6F9787AD-7B88-4F2C-B279-DC688E6F136E}"/>
              </a:ext>
            </a:extLst>
          </p:cNvPr>
          <p:cNvSpPr/>
          <p:nvPr/>
        </p:nvSpPr>
        <p:spPr>
          <a:xfrm>
            <a:off x="5565913" y="2570922"/>
            <a:ext cx="980661" cy="1444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767758-8202-409B-B8B3-E3D9E104E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888" y="1644317"/>
            <a:ext cx="1409897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77356-6103-4FF2-99C2-2ED9F7861E99}"/>
              </a:ext>
            </a:extLst>
          </p:cNvPr>
          <p:cNvSpPr/>
          <p:nvPr/>
        </p:nvSpPr>
        <p:spPr>
          <a:xfrm>
            <a:off x="1219200" y="622852"/>
            <a:ext cx="3564835" cy="715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3. Elips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1E66E-3514-409D-8D04-11D85201F3E1}"/>
              </a:ext>
            </a:extLst>
          </p:cNvPr>
          <p:cNvSpPr txBox="1"/>
          <p:nvPr/>
        </p:nvSpPr>
        <p:spPr>
          <a:xfrm>
            <a:off x="1749288" y="4850294"/>
            <a:ext cx="840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/>
              <a:t>Jika bidang datar membentuk sudut lancip terhadap sumbu dan tidak melalui puncak kerucut.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21191F2-D4F2-4828-8BD5-98400BCEF8AC}"/>
              </a:ext>
            </a:extLst>
          </p:cNvPr>
          <p:cNvGrpSpPr/>
          <p:nvPr/>
        </p:nvGrpSpPr>
        <p:grpSpPr>
          <a:xfrm>
            <a:off x="2305875" y="1722781"/>
            <a:ext cx="1351726" cy="2637186"/>
            <a:chOff x="2305875" y="1722781"/>
            <a:chExt cx="1351726" cy="263718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239F885-283A-44E7-B843-B042394E05E3}"/>
                </a:ext>
              </a:extLst>
            </p:cNvPr>
            <p:cNvCxnSpPr>
              <a:cxnSpLocks/>
              <a:endCxn id="10" idx="6"/>
            </p:cNvCxnSpPr>
            <p:nvPr/>
          </p:nvCxnSpPr>
          <p:spPr>
            <a:xfrm>
              <a:off x="2305875" y="1881806"/>
              <a:ext cx="1351722" cy="23058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07D9281-FAB4-4C23-A2E1-C4738D156A53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>
              <a:off x="2305875" y="1901687"/>
              <a:ext cx="1351724" cy="2286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1F9B60B-D7CC-47EA-9B05-D6AF8215ED79}"/>
                </a:ext>
              </a:extLst>
            </p:cNvPr>
            <p:cNvSpPr/>
            <p:nvPr/>
          </p:nvSpPr>
          <p:spPr>
            <a:xfrm>
              <a:off x="2305879" y="1722781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78F22BD-27A9-4B6F-9214-B79BF1B80D57}"/>
                </a:ext>
              </a:extLst>
            </p:cNvPr>
            <p:cNvSpPr/>
            <p:nvPr/>
          </p:nvSpPr>
          <p:spPr>
            <a:xfrm>
              <a:off x="2305875" y="4015410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6F9787AD-7B88-4F2C-B279-DC688E6F136E}"/>
              </a:ext>
            </a:extLst>
          </p:cNvPr>
          <p:cNvSpPr/>
          <p:nvPr/>
        </p:nvSpPr>
        <p:spPr>
          <a:xfrm>
            <a:off x="5565913" y="2570922"/>
            <a:ext cx="980661" cy="1444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AECA48-54F7-48E3-9B21-A6FDCAA0D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016" y="1671933"/>
            <a:ext cx="1659105" cy="27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77356-6103-4FF2-99C2-2ED9F7861E99}"/>
              </a:ext>
            </a:extLst>
          </p:cNvPr>
          <p:cNvSpPr/>
          <p:nvPr/>
        </p:nvSpPr>
        <p:spPr>
          <a:xfrm>
            <a:off x="1219200" y="622852"/>
            <a:ext cx="3564835" cy="715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4. Hiperbola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1E66E-3514-409D-8D04-11D85201F3E1}"/>
              </a:ext>
            </a:extLst>
          </p:cNvPr>
          <p:cNvSpPr txBox="1"/>
          <p:nvPr/>
        </p:nvSpPr>
        <p:spPr>
          <a:xfrm>
            <a:off x="1749288" y="4850294"/>
            <a:ext cx="840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/>
              <a:t>Jika bidang datar sejajar sumbu kerucut dan tidak melalui titik nol.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21191F2-D4F2-4828-8BD5-98400BCEF8AC}"/>
              </a:ext>
            </a:extLst>
          </p:cNvPr>
          <p:cNvGrpSpPr/>
          <p:nvPr/>
        </p:nvGrpSpPr>
        <p:grpSpPr>
          <a:xfrm>
            <a:off x="2305875" y="1722781"/>
            <a:ext cx="1351726" cy="2637186"/>
            <a:chOff x="2305875" y="1722781"/>
            <a:chExt cx="1351726" cy="263718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239F885-283A-44E7-B843-B042394E05E3}"/>
                </a:ext>
              </a:extLst>
            </p:cNvPr>
            <p:cNvCxnSpPr>
              <a:cxnSpLocks/>
              <a:endCxn id="10" idx="6"/>
            </p:cNvCxnSpPr>
            <p:nvPr/>
          </p:nvCxnSpPr>
          <p:spPr>
            <a:xfrm>
              <a:off x="2305875" y="1881806"/>
              <a:ext cx="1351722" cy="23058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07D9281-FAB4-4C23-A2E1-C4738D156A53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flipH="1">
              <a:off x="2305875" y="1901687"/>
              <a:ext cx="1351724" cy="22860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1F9B60B-D7CC-47EA-9B05-D6AF8215ED79}"/>
                </a:ext>
              </a:extLst>
            </p:cNvPr>
            <p:cNvSpPr/>
            <p:nvPr/>
          </p:nvSpPr>
          <p:spPr>
            <a:xfrm>
              <a:off x="2305879" y="1722781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78F22BD-27A9-4B6F-9214-B79BF1B80D57}"/>
                </a:ext>
              </a:extLst>
            </p:cNvPr>
            <p:cNvSpPr/>
            <p:nvPr/>
          </p:nvSpPr>
          <p:spPr>
            <a:xfrm>
              <a:off x="2305875" y="4015410"/>
              <a:ext cx="1351722" cy="3445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6F9787AD-7B88-4F2C-B279-DC688E6F136E}"/>
              </a:ext>
            </a:extLst>
          </p:cNvPr>
          <p:cNvSpPr/>
          <p:nvPr/>
        </p:nvSpPr>
        <p:spPr>
          <a:xfrm>
            <a:off x="5565913" y="2570922"/>
            <a:ext cx="980661" cy="14444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D7281-D1A2-4D12-9658-B429C5E97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230" y="1503485"/>
            <a:ext cx="1228896" cy="31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F2A539D5-8682-4F6B-AE93-677AAB051FF2}"/>
              </a:ext>
            </a:extLst>
          </p:cNvPr>
          <p:cNvSpPr/>
          <p:nvPr/>
        </p:nvSpPr>
        <p:spPr>
          <a:xfrm>
            <a:off x="3498574" y="477078"/>
            <a:ext cx="5261113" cy="131196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/>
              <a:t>LINGKARAN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D8B21B-484C-4BEF-95D1-B4BC9A8F4F9C}"/>
              </a:ext>
            </a:extLst>
          </p:cNvPr>
          <p:cNvSpPr txBox="1"/>
          <p:nvPr/>
        </p:nvSpPr>
        <p:spPr>
          <a:xfrm>
            <a:off x="1683026" y="2199861"/>
            <a:ext cx="90512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3200" dirty="0"/>
              <a:t>Lingkaran adalah tempat kedudukan titik-titik yang berjarak sama terhadap titik tetap. </a:t>
            </a:r>
          </a:p>
          <a:p>
            <a:pPr algn="just"/>
            <a:endParaRPr lang="id-ID" sz="3200" dirty="0"/>
          </a:p>
          <a:p>
            <a:pPr algn="just"/>
            <a:r>
              <a:rPr lang="id-ID" sz="3200" dirty="0"/>
              <a:t>Titik tetap tersebut sebagai pusat lingkaran, dan jarak yang sama sebagai jari-jari lingkaran.</a:t>
            </a:r>
          </a:p>
        </p:txBody>
      </p:sp>
    </p:spTree>
    <p:extLst>
      <p:ext uri="{BB962C8B-B14F-4D97-AF65-F5344CB8AC3E}">
        <p14:creationId xmlns:p14="http://schemas.microsoft.com/office/powerpoint/2010/main" val="359527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B25106-587C-4014-B83E-A9EBEEB520EB}"/>
              </a:ext>
            </a:extLst>
          </p:cNvPr>
          <p:cNvSpPr/>
          <p:nvPr/>
        </p:nvSpPr>
        <p:spPr>
          <a:xfrm>
            <a:off x="848140" y="675861"/>
            <a:ext cx="6838121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Persamaan Lingkaran dengan Pusat O (0,0)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016E89-0A18-4771-B4B7-6E028A658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67770" y="-1173700"/>
            <a:ext cx="3656459" cy="939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4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A9CDCA-74F4-4980-A683-C472C1EDD1DF}"/>
              </a:ext>
            </a:extLst>
          </p:cNvPr>
          <p:cNvSpPr txBox="1"/>
          <p:nvPr/>
        </p:nvSpPr>
        <p:spPr>
          <a:xfrm>
            <a:off x="1285461" y="609600"/>
            <a:ext cx="9541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Dari kegiatan Siswa sebelumnya, dapat diperoleh rumus umum lingkaran sebagai berikut :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8EF9C6-B3D1-42CC-868D-6200B9D4C82F}"/>
              </a:ext>
            </a:extLst>
          </p:cNvPr>
          <p:cNvSpPr/>
          <p:nvPr/>
        </p:nvSpPr>
        <p:spPr>
          <a:xfrm>
            <a:off x="1484243" y="1656522"/>
            <a:ext cx="3273287" cy="795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3AD2-3DA4-4185-8FB7-0E506D9A4C68}"/>
              </a:ext>
            </a:extLst>
          </p:cNvPr>
          <p:cNvSpPr txBox="1"/>
          <p:nvPr/>
        </p:nvSpPr>
        <p:spPr>
          <a:xfrm>
            <a:off x="1603513" y="2796209"/>
            <a:ext cx="901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Persamaan lingkaran dengan titik pusat O (0,0) dan jari-jari R adalah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880D292-48CE-4616-9018-61EB22D095C5}"/>
                  </a:ext>
                </a:extLst>
              </p:cNvPr>
              <p:cNvSpPr/>
              <p:nvPr/>
            </p:nvSpPr>
            <p:spPr>
              <a:xfrm>
                <a:off x="3657600" y="3538330"/>
                <a:ext cx="4982817" cy="86139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3600" b="1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880D292-48CE-4616-9018-61EB22D09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38330"/>
                <a:ext cx="4982817" cy="8613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44312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731</TotalTime>
  <Words>273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Algerian</vt:lpstr>
      <vt:lpstr>Arial</vt:lpstr>
      <vt:lpstr>Cambria Math</vt:lpstr>
      <vt:lpstr>Cooper Black</vt:lpstr>
      <vt:lpstr>Rockwell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win8</dc:creator>
  <cp:lastModifiedBy>win8</cp:lastModifiedBy>
  <cp:revision>9</cp:revision>
  <dcterms:created xsi:type="dcterms:W3CDTF">2021-01-06T04:46:17Z</dcterms:created>
  <dcterms:modified xsi:type="dcterms:W3CDTF">2021-01-06T16:58:07Z</dcterms:modified>
</cp:coreProperties>
</file>