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0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2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2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7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0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5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7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8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8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7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7E0D-7550-4732-92C8-CB3D24B5A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25359"/>
            <a:ext cx="6815669" cy="1515533"/>
          </a:xfrm>
        </p:spPr>
        <p:txBody>
          <a:bodyPr>
            <a:noAutofit/>
          </a:bodyPr>
          <a:lstStyle/>
          <a:p>
            <a:r>
              <a:rPr lang="id-ID" sz="4000" b="1" dirty="0"/>
              <a:t>KEDUDUKAN TITIK TERHADAP LINGKARAN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91A59-EA69-4610-91E5-9D62A28A3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598504"/>
            <a:ext cx="8689976" cy="659295"/>
          </a:xfrm>
        </p:spPr>
        <p:txBody>
          <a:bodyPr>
            <a:normAutofit/>
          </a:bodyPr>
          <a:lstStyle/>
          <a:p>
            <a:r>
              <a:rPr lang="id-ID" sz="2800" dirty="0"/>
              <a:t>By. SITI SYARAH MAULYDIA, M.Pd</a:t>
            </a:r>
          </a:p>
        </p:txBody>
      </p:sp>
    </p:spTree>
    <p:extLst>
      <p:ext uri="{BB962C8B-B14F-4D97-AF65-F5344CB8AC3E}">
        <p14:creationId xmlns:p14="http://schemas.microsoft.com/office/powerpoint/2010/main" val="27199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0F0C398-1D93-49AB-B623-DB1A2C576921}"/>
              </a:ext>
            </a:extLst>
          </p:cNvPr>
          <p:cNvSpPr/>
          <p:nvPr/>
        </p:nvSpPr>
        <p:spPr>
          <a:xfrm>
            <a:off x="1709528" y="755372"/>
            <a:ext cx="8839200" cy="1404730"/>
          </a:xfrm>
          <a:prstGeom prst="horizontalScroll">
            <a:avLst>
              <a:gd name="adj" fmla="val 17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KEDUDUKAN TITIK TERHADAP LINGKARAN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03C45-669A-4FCA-9417-393C0E9CC6E2}"/>
              </a:ext>
            </a:extLst>
          </p:cNvPr>
          <p:cNvSpPr txBox="1"/>
          <p:nvPr/>
        </p:nvSpPr>
        <p:spPr>
          <a:xfrm>
            <a:off x="834887" y="2478155"/>
            <a:ext cx="1072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/>
              <a:t>	Terdapat beberapa kemungkinan kedudukan titik terhadap lingkaran, yaitu terletak di luar, pada atau di dalam lingkaran. Perhatikan gambar di bawah ini.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B242A2-47F5-4D3A-87F9-240E10DDFB99}"/>
              </a:ext>
            </a:extLst>
          </p:cNvPr>
          <p:cNvSpPr/>
          <p:nvPr/>
        </p:nvSpPr>
        <p:spPr>
          <a:xfrm>
            <a:off x="4876797" y="3482008"/>
            <a:ext cx="2345635" cy="222967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A09DC3-F05B-4424-8CBF-0C337EEDF03B}"/>
              </a:ext>
            </a:extLst>
          </p:cNvPr>
          <p:cNvSpPr/>
          <p:nvPr/>
        </p:nvSpPr>
        <p:spPr>
          <a:xfrm>
            <a:off x="7142920" y="4615649"/>
            <a:ext cx="145776" cy="1418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DD6C20-D7F9-42FB-8984-205788068282}"/>
              </a:ext>
            </a:extLst>
          </p:cNvPr>
          <p:cNvSpPr/>
          <p:nvPr/>
        </p:nvSpPr>
        <p:spPr>
          <a:xfrm>
            <a:off x="7573616" y="3919907"/>
            <a:ext cx="145776" cy="1418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A19449-5877-4039-85DC-2EC36E4E4E39}"/>
              </a:ext>
            </a:extLst>
          </p:cNvPr>
          <p:cNvSpPr/>
          <p:nvPr/>
        </p:nvSpPr>
        <p:spPr>
          <a:xfrm>
            <a:off x="6414050" y="5092725"/>
            <a:ext cx="145776" cy="1418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F4EDC-7A1B-41D6-8152-E887F6A3745F}"/>
              </a:ext>
            </a:extLst>
          </p:cNvPr>
          <p:cNvSpPr txBox="1"/>
          <p:nvPr/>
        </p:nvSpPr>
        <p:spPr>
          <a:xfrm>
            <a:off x="7779030" y="3777734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1422D-99E1-4046-99FA-D4526E3D54BE}"/>
              </a:ext>
            </a:extLst>
          </p:cNvPr>
          <p:cNvSpPr txBox="1"/>
          <p:nvPr/>
        </p:nvSpPr>
        <p:spPr>
          <a:xfrm>
            <a:off x="7315207" y="4501924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85624-2DAB-4608-92EB-F04D83D28AD4}"/>
              </a:ext>
            </a:extLst>
          </p:cNvPr>
          <p:cNvSpPr txBox="1"/>
          <p:nvPr/>
        </p:nvSpPr>
        <p:spPr>
          <a:xfrm>
            <a:off x="6195391" y="5153515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19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/>
              <p:nvPr/>
            </p:nvSpPr>
            <p:spPr>
              <a:xfrm>
                <a:off x="1285460" y="927652"/>
                <a:ext cx="9674087" cy="231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b="1" dirty="0"/>
                  <a:t>Kedudukan titik-titik tersebut ditentukan berdasarkan rumus berikut ini.</a:t>
                </a:r>
              </a:p>
              <a:p>
                <a:endParaRPr lang="id-ID" sz="2400" b="1" dirty="0"/>
              </a:p>
              <a:p>
                <a:endParaRPr lang="id-ID" sz="2400" b="1" dirty="0"/>
              </a:p>
              <a:p>
                <a:endParaRPr lang="id-ID" sz="2400" b="1" dirty="0"/>
              </a:p>
              <a:p>
                <a:r>
                  <a:rPr lang="id-ID" sz="2400" b="1" dirty="0"/>
                  <a:t>	</a:t>
                </a:r>
              </a:p>
              <a:p>
                <a:r>
                  <a:rPr lang="id-ID" sz="2400" b="1" dirty="0"/>
                  <a:t>Kedudukan titik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d-ID" sz="2400" b="1" dirty="0"/>
                  <a:t>) terhadap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sz="2400" b="1" dirty="0"/>
                  <a:t> terletak 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0" y="927652"/>
                <a:ext cx="9674087" cy="2316660"/>
              </a:xfrm>
              <a:prstGeom prst="rect">
                <a:avLst/>
              </a:prstGeom>
              <a:blipFill>
                <a:blip r:embed="rId2"/>
                <a:stretch>
                  <a:fillRect l="-1008" t="-2105" b="-5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4A5B12-CE8C-470C-9E6C-6F21AB73F4A8}"/>
              </a:ext>
            </a:extLst>
          </p:cNvPr>
          <p:cNvSpPr/>
          <p:nvPr/>
        </p:nvSpPr>
        <p:spPr>
          <a:xfrm>
            <a:off x="1285460" y="1895060"/>
            <a:ext cx="2597426" cy="6493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Rumus 2.4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/>
              <p:nvPr/>
            </p:nvSpPr>
            <p:spPr>
              <a:xfrm>
                <a:off x="3485322" y="3379303"/>
                <a:ext cx="5088835" cy="17625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Luar Lingkaran		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Pada Lingkaran		      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Dalam Lingkaran		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22" y="3379303"/>
                <a:ext cx="5088835" cy="1762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8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8AFA92EC-BFD6-4579-89FA-330A61563DFD}"/>
              </a:ext>
            </a:extLst>
          </p:cNvPr>
          <p:cNvSpPr/>
          <p:nvPr/>
        </p:nvSpPr>
        <p:spPr>
          <a:xfrm>
            <a:off x="6268278" y="742122"/>
            <a:ext cx="2557670" cy="8348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Contoh No.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/>
              <p:nvPr/>
            </p:nvSpPr>
            <p:spPr>
              <a:xfrm>
                <a:off x="914400" y="1855305"/>
                <a:ext cx="10628243" cy="439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Tentukan kedudukan titik (2,3) terhadap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id-ID" sz="2400" b="0" dirty="0"/>
              </a:p>
              <a:p>
                <a:endParaRPr lang="id-ID" sz="2400" dirty="0"/>
              </a:p>
              <a:p>
                <a:r>
                  <a:rPr lang="id-ID" sz="2400" b="1" dirty="0"/>
                  <a:t>PENYELESAIAN :</a:t>
                </a:r>
              </a:p>
              <a:p>
                <a:endParaRPr lang="id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400" dirty="0"/>
              </a:p>
              <a:p>
                <a:r>
                  <a:rPr lang="id-ID" sz="2400" dirty="0"/>
                  <a:t>	 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4+9</m:t>
                    </m:r>
                  </m:oMath>
                </a14:m>
                <a:endParaRPr lang="id-ID" sz="2400" b="0" dirty="0"/>
              </a:p>
              <a:p>
                <a:r>
                  <a:rPr lang="id-ID" sz="2400" dirty="0"/>
                  <a:t>	            = 13</a:t>
                </a:r>
              </a:p>
              <a:p>
                <a:endParaRPr lang="id-ID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id-ID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             13&lt;25</m:t>
                      </m:r>
                    </m:oMath>
                  </m:oMathPara>
                </a14:m>
                <a:endParaRPr lang="id-ID" sz="2400" dirty="0"/>
              </a:p>
              <a:p>
                <a:endParaRPr lang="id-ID" sz="2400" dirty="0"/>
              </a:p>
              <a:p>
                <a:r>
                  <a:rPr lang="id-ID" sz="2400" b="1" dirty="0"/>
                  <a:t>Maka titik (2,3) terletak di dalam lingkaran.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55305"/>
                <a:ext cx="10628243" cy="4398063"/>
              </a:xfrm>
              <a:prstGeom prst="rect">
                <a:avLst/>
              </a:prstGeom>
              <a:blipFill>
                <a:blip r:embed="rId2"/>
                <a:stretch>
                  <a:fillRect l="-861" t="-970" b="-1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/>
              <p:nvPr/>
            </p:nvSpPr>
            <p:spPr>
              <a:xfrm>
                <a:off x="1285460" y="927652"/>
                <a:ext cx="9674087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sz="2400" b="1" dirty="0"/>
              </a:p>
              <a:p>
                <a:endParaRPr lang="id-ID" sz="2400" b="1" dirty="0"/>
              </a:p>
              <a:p>
                <a:r>
                  <a:rPr lang="id-ID" sz="2400" b="1" dirty="0"/>
                  <a:t>	</a:t>
                </a:r>
              </a:p>
              <a:p>
                <a:pPr algn="just"/>
                <a:r>
                  <a:rPr lang="id-ID" sz="2400" b="1" dirty="0"/>
                  <a:t>Kedudukan titik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d-ID" sz="2400" b="1" dirty="0"/>
                  <a:t>) terhadap lingkaran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sz="2400" b="1" dirty="0"/>
                  <a:t> terletak 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0" y="927652"/>
                <a:ext cx="9674087" cy="1947328"/>
              </a:xfrm>
              <a:prstGeom prst="rect">
                <a:avLst/>
              </a:prstGeom>
              <a:blipFill>
                <a:blip r:embed="rId2"/>
                <a:stretch>
                  <a:fillRect l="-1008" b="-593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4A5B12-CE8C-470C-9E6C-6F21AB73F4A8}"/>
              </a:ext>
            </a:extLst>
          </p:cNvPr>
          <p:cNvSpPr/>
          <p:nvPr/>
        </p:nvSpPr>
        <p:spPr>
          <a:xfrm>
            <a:off x="1285460" y="1179443"/>
            <a:ext cx="2597426" cy="6493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Rumus 2.5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/>
              <p:nvPr/>
            </p:nvSpPr>
            <p:spPr>
              <a:xfrm>
                <a:off x="2981740" y="3101751"/>
                <a:ext cx="6480313" cy="17625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Luar Lingkaran		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Pada Lingkaran		       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Dalam Lingkaran		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d-ID" sz="20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0" y="3101751"/>
                <a:ext cx="6480313" cy="1762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4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8AFA92EC-BFD6-4579-89FA-330A61563DFD}"/>
              </a:ext>
            </a:extLst>
          </p:cNvPr>
          <p:cNvSpPr/>
          <p:nvPr/>
        </p:nvSpPr>
        <p:spPr>
          <a:xfrm>
            <a:off x="6268277" y="742122"/>
            <a:ext cx="2809461" cy="8348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Contoh No.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/>
              <p:nvPr/>
            </p:nvSpPr>
            <p:spPr>
              <a:xfrm>
                <a:off x="914400" y="1855305"/>
                <a:ext cx="10628243" cy="439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Tentukan kedudukan titik (0,2) terhadap lingkaran(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id-ID" sz="2400" b="0" dirty="0"/>
              </a:p>
              <a:p>
                <a:endParaRPr lang="id-ID" sz="2400" dirty="0"/>
              </a:p>
              <a:p>
                <a:r>
                  <a:rPr lang="id-ID" sz="2400" b="1" dirty="0"/>
                  <a:t>PENYELESAIAN :</a:t>
                </a:r>
              </a:p>
              <a:p>
                <a:endParaRPr lang="id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(0−2)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(2+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3)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d-ID" sz="2400" dirty="0"/>
              </a:p>
              <a:p>
                <a:r>
                  <a:rPr lang="id-ID" sz="2400" dirty="0"/>
                  <a:t>	 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id-ID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4+25</m:t>
                    </m:r>
                  </m:oMath>
                </a14:m>
                <a:endParaRPr lang="id-ID" sz="2400" b="0" dirty="0"/>
              </a:p>
              <a:p>
                <a:r>
                  <a:rPr lang="id-ID" sz="2400" dirty="0"/>
                  <a:t>	                             = 29</a:t>
                </a:r>
              </a:p>
              <a:p>
                <a:endParaRPr lang="id-ID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d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id-ID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29&gt;25</m:t>
                      </m:r>
                    </m:oMath>
                  </m:oMathPara>
                </a14:m>
                <a:endParaRPr lang="id-ID" sz="2400" dirty="0"/>
              </a:p>
              <a:p>
                <a:endParaRPr lang="id-ID" sz="2400" dirty="0"/>
              </a:p>
              <a:p>
                <a:r>
                  <a:rPr lang="id-ID" sz="2400" b="1" dirty="0"/>
                  <a:t>Maka titik (0,2) terletak di luar lingkaran.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55305"/>
                <a:ext cx="10628243" cy="4398063"/>
              </a:xfrm>
              <a:prstGeom prst="rect">
                <a:avLst/>
              </a:prstGeom>
              <a:blipFill>
                <a:blip r:embed="rId2"/>
                <a:stretch>
                  <a:fillRect l="-861" t="-970" b="-1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/>
              <p:nvPr/>
            </p:nvSpPr>
            <p:spPr>
              <a:xfrm>
                <a:off x="1285460" y="927652"/>
                <a:ext cx="9674087" cy="197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sz="2400" b="1" dirty="0"/>
              </a:p>
              <a:p>
                <a:endParaRPr lang="id-ID" sz="2400" b="1" dirty="0"/>
              </a:p>
              <a:p>
                <a:r>
                  <a:rPr lang="id-ID" sz="2400" b="1" dirty="0"/>
                  <a:t>	</a:t>
                </a:r>
              </a:p>
              <a:p>
                <a:pPr algn="just"/>
                <a:r>
                  <a:rPr lang="id-ID" sz="2400" b="1" dirty="0"/>
                  <a:t>Kedudukan titik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d-ID" sz="2400" b="1" dirty="0"/>
                  <a:t>) terhadap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𝑩𝒚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d-ID" sz="2400" b="1" dirty="0"/>
                  <a:t> terletak 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AF5185-BE77-4683-880C-0AD8A1A7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0" y="927652"/>
                <a:ext cx="9674087" cy="1978940"/>
              </a:xfrm>
              <a:prstGeom prst="rect">
                <a:avLst/>
              </a:prstGeom>
              <a:blipFill>
                <a:blip r:embed="rId2"/>
                <a:stretch>
                  <a:fillRect l="-1008" r="-126" b="-43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4A5B12-CE8C-470C-9E6C-6F21AB73F4A8}"/>
              </a:ext>
            </a:extLst>
          </p:cNvPr>
          <p:cNvSpPr/>
          <p:nvPr/>
        </p:nvSpPr>
        <p:spPr>
          <a:xfrm>
            <a:off x="1285460" y="1179443"/>
            <a:ext cx="2597426" cy="6493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Rumus 2.6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/>
              <p:nvPr/>
            </p:nvSpPr>
            <p:spPr>
              <a:xfrm>
                <a:off x="2584173" y="3158383"/>
                <a:ext cx="7156173" cy="17625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Luar Lingkaran		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𝑩𝒚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Pada Lingkaran		      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𝑩𝒚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d-ID" sz="2000" b="1" dirty="0"/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id-ID" sz="2000" b="1" dirty="0"/>
                  <a:t>Di Dalam Lingkaran		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𝑩𝒚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d-ID" sz="20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2ECE68-90DB-478F-BFD8-B42D22B64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73" y="3158383"/>
                <a:ext cx="7156173" cy="1762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8AFA92EC-BFD6-4579-89FA-330A61563DFD}"/>
              </a:ext>
            </a:extLst>
          </p:cNvPr>
          <p:cNvSpPr/>
          <p:nvPr/>
        </p:nvSpPr>
        <p:spPr>
          <a:xfrm>
            <a:off x="6268277" y="742122"/>
            <a:ext cx="2809461" cy="8348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Contoh No.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/>
              <p:nvPr/>
            </p:nvSpPr>
            <p:spPr>
              <a:xfrm>
                <a:off x="914400" y="1855305"/>
                <a:ext cx="1062824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Tentukan nilai p jika titik (8,p) terletak pada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+16=</m:t>
                    </m:r>
                  </m:oMath>
                </a14:m>
                <a:r>
                  <a:rPr lang="id-ID" sz="2400" b="0" dirty="0"/>
                  <a:t>0.</a:t>
                </a:r>
              </a:p>
              <a:p>
                <a:endParaRPr lang="id-ID" sz="2400" dirty="0"/>
              </a:p>
              <a:p>
                <a:r>
                  <a:rPr lang="id-ID" sz="2400" b="1" dirty="0"/>
                  <a:t>PENYELESAIAN :</a:t>
                </a:r>
              </a:p>
              <a:p>
                <a:endParaRPr lang="id-ID" sz="24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d-ID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id-ID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−10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−7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+16=</m:t>
                    </m:r>
                  </m:oMath>
                </a14:m>
                <a:r>
                  <a:rPr lang="id-ID" sz="2400" b="0" dirty="0"/>
                  <a:t> 0</a:t>
                </a:r>
                <a:endParaRPr lang="id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(8)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)+16=</m:t>
                      </m:r>
                      <m:r>
                        <m:rPr>
                          <m:nor/>
                        </m:rPr>
                        <a:rPr lang="id-ID" sz="2400" dirty="0"/>
                        <m:t>0</m:t>
                      </m:r>
                    </m:oMath>
                  </m:oMathPara>
                </a14:m>
                <a:endParaRPr lang="id-ID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id-ID" sz="2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id-ID" sz="2400" i="1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400" b="0" i="1" smtClean="0">
                          <a:latin typeface="Cambria Math" panose="02040503050406030204" pitchFamily="18" charset="0"/>
                        </a:rPr>
                        <m:t>+16=</m:t>
                      </m:r>
                      <m:r>
                        <m:rPr>
                          <m:nor/>
                        </m:rPr>
                        <a:rPr lang="id-ID" sz="2400" dirty="0"/>
                        <m:t>0</m:t>
                      </m:r>
                    </m:oMath>
                  </m:oMathPara>
                </a14:m>
                <a:endParaRPr lang="id-ID" sz="2400" b="1" dirty="0"/>
              </a:p>
              <a:p>
                <a:r>
                  <a:rPr lang="id-ID" sz="2400" dirty="0"/>
                  <a:t>				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d-ID" sz="1000" dirty="0"/>
              </a:p>
              <a:p>
                <a:r>
                  <a:rPr lang="id-ID" sz="2400" dirty="0"/>
                  <a:t>					    </a:t>
                </a:r>
                <a14:m>
                  <m:oMath xmlns:m="http://schemas.openxmlformats.org/officeDocument/2006/math">
                    <m:r>
                      <a:rPr lang="id-ID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id-ID" sz="2400" dirty="0"/>
              </a:p>
              <a:p>
                <a:r>
                  <a:rPr lang="id-ID" sz="2400" dirty="0"/>
                  <a:t>			   	</a:t>
                </a:r>
                <a14:m>
                  <m:oMath xmlns:m="http://schemas.openxmlformats.org/officeDocument/2006/math">
                    <m:r>
                      <a:rPr lang="id-ID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𝑎𝑡𝑎𝑢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id-ID" sz="2400" dirty="0"/>
              </a:p>
              <a:p>
                <a:endParaRPr lang="id-ID" sz="1600" dirty="0"/>
              </a:p>
              <a:p>
                <a:r>
                  <a:rPr lang="id-ID" sz="2400" b="1" dirty="0"/>
                  <a:t>Maka nilai p yang memenuhi adalah 0 atau 7.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16EE2F-4DE8-495C-B502-8B0A07A9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55305"/>
                <a:ext cx="10628243" cy="4524315"/>
              </a:xfrm>
              <a:prstGeom prst="rect">
                <a:avLst/>
              </a:prstGeom>
              <a:blipFill>
                <a:blip r:embed="rId2"/>
                <a:stretch>
                  <a:fillRect l="-861" t="-94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E9484A4B-3C2C-484A-BB18-48F1224D017A}"/>
              </a:ext>
            </a:extLst>
          </p:cNvPr>
          <p:cNvSpPr/>
          <p:nvPr/>
        </p:nvSpPr>
        <p:spPr>
          <a:xfrm>
            <a:off x="4591878" y="940904"/>
            <a:ext cx="3008243" cy="715618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/>
              <a:t>Latihan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8E0F9-9D9B-4223-9B19-21D5170954BB}"/>
              </a:ext>
            </a:extLst>
          </p:cNvPr>
          <p:cNvSpPr/>
          <p:nvPr/>
        </p:nvSpPr>
        <p:spPr>
          <a:xfrm>
            <a:off x="1934817" y="1921565"/>
            <a:ext cx="8666922" cy="1914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000" b="1" dirty="0"/>
              <a:t>Diketahui lingkaran dengan pusat O (0,0) melalui titik K (10,0). Selidiki apakah titik-titik berikut terletak pada lingkaran, di dalam lingkaran atau di luar lingkaran.</a:t>
            </a:r>
          </a:p>
          <a:p>
            <a:pPr marL="342900" indent="-342900">
              <a:buAutoNum type="alphaLcPeriod"/>
            </a:pPr>
            <a:r>
              <a:rPr lang="id-ID" sz="2000" b="1" dirty="0"/>
              <a:t>Titik (-6, 8)</a:t>
            </a:r>
          </a:p>
          <a:p>
            <a:pPr marL="342900" indent="-342900">
              <a:buAutoNum type="alphaLcPeriod"/>
            </a:pPr>
            <a:r>
              <a:rPr lang="id-ID" sz="2000" b="1" dirty="0"/>
              <a:t>Titik (5, 9)</a:t>
            </a:r>
          </a:p>
          <a:p>
            <a:pPr marL="342900" indent="-342900">
              <a:buAutoNum type="alphaLcPeriod"/>
            </a:pPr>
            <a:r>
              <a:rPr lang="id-ID" sz="2000" b="1" dirty="0"/>
              <a:t>Titik (8, -6)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972052-244D-43D6-AD50-FE729024C708}"/>
                  </a:ext>
                </a:extLst>
              </p:cNvPr>
              <p:cNvSpPr/>
              <p:nvPr/>
            </p:nvSpPr>
            <p:spPr>
              <a:xfrm>
                <a:off x="1934817" y="4081666"/>
                <a:ext cx="8666922" cy="196794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id-ID" sz="2000" b="1" dirty="0"/>
                  <a:t>Tanpa menggambar lingkaran, tentukan apakah titik-titik berikut terletak di dalam, di luar atau pada lingkaran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id-ID" sz="2000" b="1" dirty="0"/>
              </a:p>
              <a:p>
                <a:pPr marL="342900" indent="-342900">
                  <a:buAutoNum type="alphaLcPeriod"/>
                </a:pPr>
                <a:r>
                  <a:rPr lang="id-ID" sz="2000" b="1" dirty="0"/>
                  <a:t>Titik (1, 2)</a:t>
                </a:r>
              </a:p>
              <a:p>
                <a:pPr marL="342900" indent="-342900">
                  <a:buAutoNum type="alphaLcPeriod"/>
                </a:pPr>
                <a:r>
                  <a:rPr lang="id-ID" sz="2000" b="1" dirty="0"/>
                  <a:t>Titik (-3, -3)</a:t>
                </a:r>
              </a:p>
              <a:p>
                <a:pPr marL="342900" indent="-342900">
                  <a:buAutoNum type="alphaLcPeriod"/>
                </a:pPr>
                <a:r>
                  <a:rPr lang="id-ID" sz="2000" b="1" dirty="0"/>
                  <a:t>Titik (5, -2)</a:t>
                </a:r>
              </a:p>
              <a:p>
                <a:pPr marL="342900" indent="-342900">
                  <a:buAutoNum type="alphaLcPeriod"/>
                </a:pPr>
                <a:r>
                  <a:rPr lang="id-ID" sz="2000" b="1" dirty="0"/>
                  <a:t>Titik (3, 1)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972052-244D-43D6-AD50-FE729024C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17" y="4081666"/>
                <a:ext cx="8666922" cy="1967949"/>
              </a:xfrm>
              <a:prstGeom prst="rect">
                <a:avLst/>
              </a:prstGeom>
              <a:blipFill>
                <a:blip r:embed="rId2"/>
                <a:stretch>
                  <a:fillRect l="-632" t="-617" r="-702" b="-43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6 Points 4">
            <a:extLst>
              <a:ext uri="{FF2B5EF4-FFF2-40B4-BE49-F238E27FC236}">
                <a16:creationId xmlns:a16="http://schemas.microsoft.com/office/drawing/2014/main" id="{48619982-021C-44D6-876F-3B3AE8DF3955}"/>
              </a:ext>
            </a:extLst>
          </p:cNvPr>
          <p:cNvSpPr/>
          <p:nvPr/>
        </p:nvSpPr>
        <p:spPr>
          <a:xfrm>
            <a:off x="1086678" y="2425148"/>
            <a:ext cx="689113" cy="8746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1.</a:t>
            </a:r>
            <a:endParaRPr lang="id-ID" b="1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3422012-0F8B-4BED-8A02-DC5143E6341D}"/>
              </a:ext>
            </a:extLst>
          </p:cNvPr>
          <p:cNvSpPr/>
          <p:nvPr/>
        </p:nvSpPr>
        <p:spPr>
          <a:xfrm>
            <a:off x="1099930" y="4628318"/>
            <a:ext cx="689113" cy="87464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2.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5443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562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Garamond</vt:lpstr>
      <vt:lpstr>Wingdings</vt:lpstr>
      <vt:lpstr>Organic</vt:lpstr>
      <vt:lpstr>KEDUDUKAN TITIK TERHADAP LINGKARAN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KedUDUKAN TITIK TERHADAP LINGKARAN</dc:title>
  <dc:creator>win8</dc:creator>
  <cp:lastModifiedBy>win8</cp:lastModifiedBy>
  <cp:revision>4</cp:revision>
  <dcterms:created xsi:type="dcterms:W3CDTF">2021-01-26T05:13:23Z</dcterms:created>
  <dcterms:modified xsi:type="dcterms:W3CDTF">2022-02-19T04:50:36Z</dcterms:modified>
</cp:coreProperties>
</file>