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EEFA-C5C8-486A-92D3-525981F930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sz="7200" dirty="0"/>
              <a:t>Kedudukan Garis Terhadap Lingkaran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F31FC-1D0C-4910-A78E-8CA8DE7019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By. SITI SYARAH MAULYDIA, M.Pd</a:t>
            </a:r>
          </a:p>
        </p:txBody>
      </p:sp>
    </p:spTree>
    <p:extLst>
      <p:ext uri="{BB962C8B-B14F-4D97-AF65-F5344CB8AC3E}">
        <p14:creationId xmlns:p14="http://schemas.microsoft.com/office/powerpoint/2010/main" val="270748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48E7-8138-4E24-A1A8-59490A2C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4400" dirty="0"/>
              <a:t>Kedudukan Garis Terhadap Lingkaran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0741948-683B-49F4-A7F8-061A3AF116D5}"/>
              </a:ext>
            </a:extLst>
          </p:cNvPr>
          <p:cNvSpPr/>
          <p:nvPr/>
        </p:nvSpPr>
        <p:spPr>
          <a:xfrm>
            <a:off x="1722781" y="2782956"/>
            <a:ext cx="2014331" cy="1855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9456100-FD8E-4593-99DA-4C54F66D4F29}"/>
              </a:ext>
            </a:extLst>
          </p:cNvPr>
          <p:cNvSpPr/>
          <p:nvPr/>
        </p:nvSpPr>
        <p:spPr>
          <a:xfrm>
            <a:off x="4989442" y="2782956"/>
            <a:ext cx="2014331" cy="1855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C242F6-688F-4BE1-817C-E321CA28E05C}"/>
              </a:ext>
            </a:extLst>
          </p:cNvPr>
          <p:cNvSpPr/>
          <p:nvPr/>
        </p:nvSpPr>
        <p:spPr>
          <a:xfrm>
            <a:off x="8256103" y="2782955"/>
            <a:ext cx="2014331" cy="1855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005E22-52BB-4F39-B850-C17DD5FA67DA}"/>
              </a:ext>
            </a:extLst>
          </p:cNvPr>
          <p:cNvCxnSpPr/>
          <p:nvPr/>
        </p:nvCxnSpPr>
        <p:spPr>
          <a:xfrm flipV="1">
            <a:off x="1762539" y="3273287"/>
            <a:ext cx="2411896" cy="1669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8F773AD-4C93-4928-B383-D365B6BAFC03}"/>
              </a:ext>
            </a:extLst>
          </p:cNvPr>
          <p:cNvCxnSpPr/>
          <p:nvPr/>
        </p:nvCxnSpPr>
        <p:spPr>
          <a:xfrm flipV="1">
            <a:off x="5403574" y="3637721"/>
            <a:ext cx="2411896" cy="1669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6DF12F-9AF7-457A-A838-19DB00EBAA11}"/>
              </a:ext>
            </a:extLst>
          </p:cNvPr>
          <p:cNvCxnSpPr/>
          <p:nvPr/>
        </p:nvCxnSpPr>
        <p:spPr>
          <a:xfrm flipV="1">
            <a:off x="9064486" y="3637721"/>
            <a:ext cx="2411896" cy="1669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22850D6-6EFD-4D2A-ACE0-E1F63799BCE2}"/>
              </a:ext>
            </a:extLst>
          </p:cNvPr>
          <p:cNvSpPr txBox="1"/>
          <p:nvPr/>
        </p:nvSpPr>
        <p:spPr>
          <a:xfrm>
            <a:off x="1126433" y="5466522"/>
            <a:ext cx="320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Garis memotong lingkaran di dua titik yang berbeda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28DA72-4D26-43E9-A27B-3F29152A44D0}"/>
              </a:ext>
            </a:extLst>
          </p:cNvPr>
          <p:cNvSpPr txBox="1"/>
          <p:nvPr/>
        </p:nvSpPr>
        <p:spPr>
          <a:xfrm>
            <a:off x="4393094" y="5493026"/>
            <a:ext cx="320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/>
              <a:t>Garis menyinggung lingkaran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294AA1-E8B4-4ABE-AD90-CF641CC5E866}"/>
              </a:ext>
            </a:extLst>
          </p:cNvPr>
          <p:cNvSpPr txBox="1"/>
          <p:nvPr/>
        </p:nvSpPr>
        <p:spPr>
          <a:xfrm>
            <a:off x="7659754" y="5515929"/>
            <a:ext cx="3722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/>
              <a:t>Garis tidak memotong / tidak menyinggung lingkaran</a:t>
            </a:r>
          </a:p>
        </p:txBody>
      </p:sp>
    </p:spTree>
    <p:extLst>
      <p:ext uri="{BB962C8B-B14F-4D97-AF65-F5344CB8AC3E}">
        <p14:creationId xmlns:p14="http://schemas.microsoft.com/office/powerpoint/2010/main" val="365993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B052CB-2BF1-4CAF-9053-5AECAF3E7D7D}"/>
              </a:ext>
            </a:extLst>
          </p:cNvPr>
          <p:cNvSpPr txBox="1"/>
          <p:nvPr/>
        </p:nvSpPr>
        <p:spPr>
          <a:xfrm>
            <a:off x="523461" y="450573"/>
            <a:ext cx="11171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b="1" dirty="0"/>
              <a:t>		Secara aljabar, untuk menentukan apakah suatu garis memotong di dua titik yang sama (menyinggung), atau tidak memotong lingkaran ditentukan dengan langkah-langkah sebagai berikut.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8E9312-6392-43FB-BA8D-0E0AA18510FB}"/>
                  </a:ext>
                </a:extLst>
              </p:cNvPr>
              <p:cNvSpPr txBox="1"/>
              <p:nvPr/>
            </p:nvSpPr>
            <p:spPr>
              <a:xfrm>
                <a:off x="649356" y="2743200"/>
                <a:ext cx="11171582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b="1" dirty="0"/>
                  <a:t>Langkah 1	: Menyubstitusikan persamaan garis ke persamaan lingkaran </a:t>
                </a:r>
              </a:p>
              <a:p>
                <a:r>
                  <a:rPr lang="id-ID" sz="2400" b="1" dirty="0"/>
                  <a:t>				  hingga diperoleh suatu persamaan kuadrat.</a:t>
                </a:r>
              </a:p>
              <a:p>
                <a:endParaRPr lang="id-ID" sz="2400" b="1" dirty="0"/>
              </a:p>
              <a:p>
                <a:r>
                  <a:rPr lang="id-ID" sz="2400" b="1" dirty="0"/>
                  <a:t>Langkah 2	: Menentukan nilai Diskriminannya (D)</a:t>
                </a:r>
              </a:p>
              <a:p>
                <a:r>
                  <a:rPr lang="id-ID" sz="2400" b="1" dirty="0"/>
                  <a:t>					D &gt; 0 </a:t>
                </a:r>
                <a14:m>
                  <m:oMath xmlns:m="http://schemas.openxmlformats.org/officeDocument/2006/math">
                    <m:r>
                      <a:rPr lang="id-ID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id-ID" sz="2400" b="1" dirty="0"/>
                  <a:t> Berpotongan di dua titik</a:t>
                </a:r>
              </a:p>
              <a:p>
                <a:r>
                  <a:rPr lang="id-ID" sz="2400" b="1" dirty="0"/>
                  <a:t>					D = 0 </a:t>
                </a:r>
                <a14:m>
                  <m:oMath xmlns:m="http://schemas.openxmlformats.org/officeDocument/2006/math">
                    <m:r>
                      <a:rPr lang="id-ID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id-ID" sz="2400" b="1" dirty="0"/>
                  <a:t> Bersinggung</a:t>
                </a:r>
              </a:p>
              <a:p>
                <a:r>
                  <a:rPr lang="id-ID" sz="2400" b="1" dirty="0"/>
                  <a:t>					D &lt; 0 </a:t>
                </a:r>
                <a14:m>
                  <m:oMath xmlns:m="http://schemas.openxmlformats.org/officeDocument/2006/math">
                    <m:r>
                      <a:rPr lang="id-ID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id-ID" sz="2400" b="1" dirty="0"/>
                  <a:t> Tidak berpotongan dan tidak menyinggung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58E9312-6392-43FB-BA8D-0E0AA1851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56" y="2743200"/>
                <a:ext cx="11171582" cy="2677656"/>
              </a:xfrm>
              <a:prstGeom prst="rect">
                <a:avLst/>
              </a:prstGeom>
              <a:blipFill>
                <a:blip r:embed="rId2"/>
                <a:stretch>
                  <a:fillRect l="-873" t="-1822" r="-382" b="-432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5167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FD98-BCBE-40FC-A505-93FF476E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No.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725FB5-CBFC-407A-B690-BF494278ED3A}"/>
                  </a:ext>
                </a:extLst>
              </p:cNvPr>
              <p:cNvSpPr txBox="1"/>
              <p:nvPr/>
            </p:nvSpPr>
            <p:spPr>
              <a:xfrm>
                <a:off x="758611" y="2355945"/>
                <a:ext cx="10455966" cy="4121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/>
                  <a:t>Tentukan nilai c agar garis y = 2x + c 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id-ID" b="1" dirty="0"/>
                  <a:t>.</a:t>
                </a:r>
              </a:p>
              <a:p>
                <a:endParaRPr lang="id-ID" b="1" dirty="0"/>
              </a:p>
              <a:p>
                <a:r>
                  <a:rPr lang="id-ID" b="1" dirty="0"/>
                  <a:t>PENYELESAIAN :</a:t>
                </a:r>
              </a:p>
              <a:p>
                <a:endParaRPr lang="id-ID" b="1" dirty="0"/>
              </a:p>
              <a:p>
                <a:r>
                  <a:rPr lang="id-ID" b="1" dirty="0"/>
                  <a:t>Substitusikan garis y = 2x + c 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id-ID" b="1" i="1" dirty="0">
                  <a:latin typeface="Cambria Math" panose="02040503050406030204" pitchFamily="18" charset="0"/>
                </a:endParaRPr>
              </a:p>
              <a:p>
                <a:r>
                  <a:rPr lang="id-ID" b="1" dirty="0"/>
                  <a:t>			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id-ID" b="1" dirty="0"/>
              </a:p>
              <a:p>
                <a:r>
                  <a:rPr lang="id-ID" b="1" dirty="0"/>
                  <a:t>	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       </m:t>
                    </m:r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id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+(</m:t>
                      </m:r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m:rPr>
                              <m:nor/>
                            </m:rPr>
                            <a:rPr lang="id-ID" b="1" dirty="0"/>
                            <m:t>Karena</m:t>
                          </m:r>
                          <m:r>
                            <m:rPr>
                              <m:nor/>
                            </m:rPr>
                            <a:rPr lang="id-ID" b="1" dirty="0"/>
                            <m:t> </m:t>
                          </m:r>
                          <m:r>
                            <m:rPr>
                              <m:nor/>
                            </m:rPr>
                            <a:rPr lang="id-ID" b="1" dirty="0"/>
                            <m:t>garis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𝒄𝒙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d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    </m:t>
                      </m:r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𝒄𝒙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id-ID" b="1" dirty="0"/>
              </a:p>
              <a:p>
                <a:r>
                  <a:rPr lang="id-ID" b="1" dirty="0"/>
                  <a:t>menyinggung lingkaran, maka berlaku :</a:t>
                </a:r>
              </a:p>
              <a:p>
                <a:r>
                  <a:rPr lang="id-ID" b="1" dirty="0"/>
                  <a:t>				 D = 0</a:t>
                </a:r>
              </a:p>
              <a:p>
                <a:r>
                  <a:rPr lang="id-ID" b="1" dirty="0"/>
                  <a:t>	   	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𝒂𝒄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d>
                        <m:dPr>
                          <m:ctrlPr>
                            <a:rPr lang="id-ID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id-ID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id-ID" b="1" dirty="0"/>
              </a:p>
              <a:p>
                <a:r>
                  <a:rPr lang="id-ID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id-ID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𝟐𝟎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725FB5-CBFC-407A-B690-BF494278E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11" y="2355945"/>
                <a:ext cx="10455966" cy="4121128"/>
              </a:xfrm>
              <a:prstGeom prst="rect">
                <a:avLst/>
              </a:prstGeom>
              <a:blipFill>
                <a:blip r:embed="rId2"/>
                <a:stretch>
                  <a:fillRect l="-466" t="-5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073F47-DF4A-490E-85D8-5ACE71ACC221}"/>
                  </a:ext>
                </a:extLst>
              </p:cNvPr>
              <p:cNvSpPr txBox="1"/>
              <p:nvPr/>
            </p:nvSpPr>
            <p:spPr>
              <a:xfrm>
                <a:off x="4926420" y="5463430"/>
                <a:ext cx="21203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id-ID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id-ID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id-ID" b="0" dirty="0"/>
              </a:p>
              <a:p>
                <a:r>
                  <a:rPr lang="id-ID" b="0" dirty="0"/>
                  <a:t>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=±5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6073F47-DF4A-490E-85D8-5ACE71ACC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420" y="5463430"/>
                <a:ext cx="2120348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Chevron 4">
            <a:extLst>
              <a:ext uri="{FF2B5EF4-FFF2-40B4-BE49-F238E27FC236}">
                <a16:creationId xmlns:a16="http://schemas.microsoft.com/office/drawing/2014/main" id="{6056A61D-207D-44BB-8968-194011224C23}"/>
              </a:ext>
            </a:extLst>
          </p:cNvPr>
          <p:cNvSpPr/>
          <p:nvPr/>
        </p:nvSpPr>
        <p:spPr>
          <a:xfrm>
            <a:off x="4015409" y="5473148"/>
            <a:ext cx="609600" cy="80838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1B0ABED-50F0-4048-BDA4-2F5A66208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d-ID" dirty="0"/>
              <a:t>Contoh No.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D4CD1F-EF4C-4119-9B96-D22D14A895C2}"/>
                  </a:ext>
                </a:extLst>
              </p:cNvPr>
              <p:cNvSpPr txBox="1"/>
              <p:nvPr/>
            </p:nvSpPr>
            <p:spPr>
              <a:xfrm>
                <a:off x="556591" y="2517913"/>
                <a:ext cx="7699513" cy="3625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000" b="1" dirty="0"/>
                  <a:t>Tentukan posisi garis berikut terhadap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sz="2000" b="1" dirty="0"/>
              </a:p>
              <a:p>
                <a:pPr marL="342900" indent="-342900">
                  <a:buAutoNum type="alphaLcPeriod"/>
                </a:pP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2000" b="1" dirty="0"/>
              </a:p>
              <a:p>
                <a:pPr marL="342900" indent="-342900">
                  <a:buAutoNum type="alphaLcPeriod"/>
                </a:pP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2000" b="1" dirty="0"/>
              </a:p>
              <a:p>
                <a:pPr marL="342900" indent="-342900">
                  <a:buAutoNum type="alphaLcPeriod"/>
                </a:pP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2000" b="1" dirty="0"/>
              </a:p>
              <a:p>
                <a:endParaRPr lang="id-ID" sz="2000" b="1" dirty="0"/>
              </a:p>
              <a:p>
                <a:r>
                  <a:rPr lang="id-ID" sz="2000" b="1" dirty="0"/>
                  <a:t>PENYELESAIAN :</a:t>
                </a:r>
              </a:p>
              <a:p>
                <a:endParaRPr lang="id-ID" sz="2000" b="1" dirty="0"/>
              </a:p>
              <a:p>
                <a:r>
                  <a:rPr lang="id-ID" sz="2000" b="1" dirty="0"/>
                  <a:t>a. </a:t>
                </a:r>
                <a14:m>
                  <m:oMath xmlns:m="http://schemas.openxmlformats.org/officeDocument/2006/math">
                    <m:r>
                      <a:rPr lang="id-ID" sz="2000" b="1" i="1">
                        <a:latin typeface="Cambria Math" panose="02040503050406030204" pitchFamily="18" charset="0"/>
                      </a:rPr>
                      <m:t>𝟕</m:t>
                    </m:r>
                    <m:r>
                      <a:rPr lang="id-ID" sz="20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2000" b="1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20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2000" b="1" dirty="0"/>
              </a:p>
              <a:p>
                <a:r>
                  <a:rPr lang="id-ID" sz="2000" b="1" dirty="0"/>
                  <a:t>         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id-ID" sz="2000" b="1" dirty="0"/>
              </a:p>
              <a:p>
                <a:r>
                  <a:rPr lang="id-ID" sz="2000" b="1" dirty="0"/>
                  <a:t>	     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id-ID" sz="2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id-ID" sz="2000" b="1" dirty="0"/>
              </a:p>
              <a:p>
                <a:endParaRPr lang="id-ID" sz="2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D4CD1F-EF4C-4119-9B96-D22D14A89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91" y="2517913"/>
                <a:ext cx="7699513" cy="3625031"/>
              </a:xfrm>
              <a:prstGeom prst="rect">
                <a:avLst/>
              </a:prstGeom>
              <a:blipFill>
                <a:blip r:embed="rId2"/>
                <a:stretch>
                  <a:fillRect l="-792" t="-67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83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09FA18D-51FF-421A-8704-677481C5A55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236226" y="5373967"/>
                <a:ext cx="6558209" cy="854556"/>
              </a:xfrm>
            </p:spPr>
            <p:txBody>
              <a:bodyPr/>
              <a:lstStyle/>
              <a:p>
                <a:pPr algn="ctr"/>
                <a:r>
                  <a:rPr lang="id-ID" b="1" dirty="0"/>
                  <a:t>Maka, diperoleh lah bahwa garis </a:t>
                </a:r>
                <a14:m>
                  <m:oMath xmlns:m="http://schemas.openxmlformats.org/officeDocument/2006/math"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id-ID" b="1" dirty="0"/>
                  <a:t> berpotongan di dua titik pada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d-ID" b="1" dirty="0"/>
                  <a:t>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09FA18D-51FF-421A-8704-677481C5A5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236226" y="5373967"/>
                <a:ext cx="6558209" cy="85455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F33636-0A0A-483B-A55C-44446384A4AE}"/>
                  </a:ext>
                </a:extLst>
              </p:cNvPr>
              <p:cNvSpPr txBox="1"/>
              <p:nvPr/>
            </p:nvSpPr>
            <p:spPr>
              <a:xfrm>
                <a:off x="820582" y="507640"/>
                <a:ext cx="4983870" cy="43533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Substitusikan garis </a:t>
                </a:r>
                <a14:m>
                  <m:oMath xmlns:m="http://schemas.openxmlformats.org/officeDocument/2006/math"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1800" b="1" dirty="0">
                    <a:solidFill>
                      <a:sysClr val="windowText" lastClr="000000"/>
                    </a:solidFill>
                  </a:rPr>
                  <a:t> 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id-ID" sz="1800" b="1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		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         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8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sSup>
                        <m:sSup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</m:den>
                      </m:f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𝟒𝟗</m:t>
                              </m:r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</m:den>
                      </m:f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f>
                        <m:fPr>
                          <m:ctrlP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𝟓𝟎</m:t>
                              </m:r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</m:num>
                        <m:den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𝟒𝟗</m:t>
                          </m:r>
                        </m:den>
                      </m:f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𝟓𝟎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𝟔𝟐𝟓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𝟏𝟐𝟐𝟓</m:t>
                    </m:r>
                  </m:oMath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                   </m:t>
                        </m:r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d-ID" b="1" dirty="0">
                    <a:solidFill>
                      <a:sysClr val="windowText" lastClr="000000"/>
                    </a:solidFill>
                  </a:rPr>
                  <a:t> 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</m:t>
                        </m:r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id-ID" b="1" dirty="0">
                    <a:solidFill>
                      <a:sysClr val="windowText" lastClr="000000"/>
                    </a:solidFill>
                  </a:rPr>
                  <a:t>0</a:t>
                </a:r>
              </a:p>
              <a:p>
                <a:endParaRPr lang="id-ID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F33636-0A0A-483B-A55C-44446384A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582" y="507640"/>
                <a:ext cx="4983870" cy="4353308"/>
              </a:xfrm>
              <a:prstGeom prst="rect">
                <a:avLst/>
              </a:prstGeom>
              <a:blipFill>
                <a:blip r:embed="rId3"/>
                <a:stretch>
                  <a:fillRect l="-110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0DD34D-7326-4129-AA57-065E15BDA1A7}"/>
                  </a:ext>
                </a:extLst>
              </p:cNvPr>
              <p:cNvSpPr txBox="1"/>
              <p:nvPr/>
            </p:nvSpPr>
            <p:spPr>
              <a:xfrm>
                <a:off x="6506817" y="1385235"/>
                <a:ext cx="4983870" cy="2043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id-ID" sz="1800" b="1" dirty="0">
                    <a:solidFill>
                      <a:sysClr val="windowText" lastClr="000000"/>
                    </a:solidFill>
                  </a:rPr>
                  <a:t>Untuk menentukan posisi garis terhadap lingkaran, maka berlaku :</a:t>
                </a: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			 D </a:t>
                </a:r>
                <a:r>
                  <a:rPr lang="id-ID" sz="1800" b="1" dirty="0">
                    <a:solidFill>
                      <a:sysClr val="windowText" lastClr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≟</a:t>
                </a:r>
                <a:r>
                  <a:rPr lang="id-ID" sz="1800" b="1" dirty="0">
                    <a:solidFill>
                      <a:sysClr val="windowText" lastClr="000000"/>
                    </a:solidFill>
                  </a:rPr>
                  <a:t> 0</a:t>
                </a: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   	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𝒂𝒄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≟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       (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</m:d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≟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                        1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𝟒𝟖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≟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𝟒𝟗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0DD34D-7326-4129-AA57-065E15BDA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817" y="1385235"/>
                <a:ext cx="4983870" cy="2043765"/>
              </a:xfrm>
              <a:prstGeom prst="rect">
                <a:avLst/>
              </a:prstGeom>
              <a:blipFill>
                <a:blip r:embed="rId4"/>
                <a:stretch>
                  <a:fillRect l="-978" t="-1488" r="-11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55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09FA18D-51FF-421A-8704-677481C5A55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0" y="5373967"/>
                <a:ext cx="7222435" cy="854556"/>
              </a:xfrm>
            </p:spPr>
            <p:txBody>
              <a:bodyPr/>
              <a:lstStyle/>
              <a:p>
                <a:pPr algn="ctr"/>
                <a:r>
                  <a:rPr lang="id-ID" b="1" dirty="0"/>
                  <a:t>Maka, diperoleh lah bahwa garis </a:t>
                </a:r>
                <a14:m>
                  <m:oMath xmlns:m="http://schemas.openxmlformats.org/officeDocument/2006/math"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b="1" dirty="0"/>
                  <a:t>menyinggung lingkaran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d-ID" b="1" dirty="0"/>
                  <a:t>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09FA18D-51FF-421A-8704-677481C5A5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0" y="5373967"/>
                <a:ext cx="7222435" cy="85455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F33636-0A0A-483B-A55C-44446384A4AE}"/>
                  </a:ext>
                </a:extLst>
              </p:cNvPr>
              <p:cNvSpPr txBox="1"/>
              <p:nvPr/>
            </p:nvSpPr>
            <p:spPr>
              <a:xfrm>
                <a:off x="900095" y="176336"/>
                <a:ext cx="4983870" cy="47462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b</a:t>
                </a:r>
                <a:r>
                  <a:rPr lang="id-ID" sz="1800" b="1" dirty="0">
                    <a:solidFill>
                      <a:sysClr val="windowText" lastClr="000000"/>
                    </a:solidFill>
                  </a:rPr>
                  <a:t>.</a:t>
                </a:r>
                <a14:m>
                  <m:oMath xmlns:m="http://schemas.openxmlformats.org/officeDocument/2006/math"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          </a:t>
                </a:r>
                <a14:m>
                  <m:oMath xmlns:m="http://schemas.openxmlformats.org/officeDocument/2006/math"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Substitusikan garis </a:t>
                </a:r>
                <a14:m>
                  <m:oMath xmlns:m="http://schemas.openxmlformats.org/officeDocument/2006/math"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id-ID" sz="1800" b="1" dirty="0">
                    <a:solidFill>
                      <a:sysClr val="windowText" lastClr="000000"/>
                    </a:solidFill>
                  </a:rPr>
                  <a:t> 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id-ID" sz="1800" b="1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		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               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8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num>
                              <m:den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sSup>
                        <m:sSup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  <m: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             </m:t>
                      </m:r>
                      <m:f>
                        <m:fPr>
                          <m:ctrlP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</m:num>
                        <m:den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𝟐𝟎𝟎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𝟔𝟐𝟓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𝟐𝟐𝟓</m:t>
                    </m:r>
                  </m:oMath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        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        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F33636-0A0A-483B-A55C-44446384A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95" y="176336"/>
                <a:ext cx="4983870" cy="4746236"/>
              </a:xfrm>
              <a:prstGeom prst="rect">
                <a:avLst/>
              </a:prstGeom>
              <a:blipFill>
                <a:blip r:embed="rId3"/>
                <a:stretch>
                  <a:fillRect l="-1102" t="-77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0DD34D-7326-4129-AA57-065E15BDA1A7}"/>
                  </a:ext>
                </a:extLst>
              </p:cNvPr>
              <p:cNvSpPr txBox="1"/>
              <p:nvPr/>
            </p:nvSpPr>
            <p:spPr>
              <a:xfrm>
                <a:off x="6506817" y="1385235"/>
                <a:ext cx="4983870" cy="2043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id-ID" sz="1800" b="1" dirty="0">
                    <a:solidFill>
                      <a:sysClr val="windowText" lastClr="000000"/>
                    </a:solidFill>
                  </a:rPr>
                  <a:t>Untuk menentukan posisi garis terhadap lingkaran, maka berlaku :</a:t>
                </a: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			 D </a:t>
                </a:r>
                <a:r>
                  <a:rPr lang="id-ID" sz="1800" b="1" dirty="0">
                    <a:solidFill>
                      <a:sysClr val="windowText" lastClr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≟</a:t>
                </a:r>
                <a:r>
                  <a:rPr lang="id-ID" sz="1800" b="1" dirty="0">
                    <a:solidFill>
                      <a:sysClr val="windowText" lastClr="000000"/>
                    </a:solidFill>
                  </a:rPr>
                  <a:t> 0</a:t>
                </a: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   	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𝒂𝒄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≟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          (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</m:d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≟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                    6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𝟔𝟒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≟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0DD34D-7326-4129-AA57-065E15BDA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817" y="1385235"/>
                <a:ext cx="4983870" cy="2043765"/>
              </a:xfrm>
              <a:prstGeom prst="rect">
                <a:avLst/>
              </a:prstGeom>
              <a:blipFill>
                <a:blip r:embed="rId4"/>
                <a:stretch>
                  <a:fillRect l="-978" t="-1488" r="-11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455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09FA18D-51FF-421A-8704-677481C5A55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651513" y="5373967"/>
                <a:ext cx="7142922" cy="854556"/>
              </a:xfrm>
            </p:spPr>
            <p:txBody>
              <a:bodyPr/>
              <a:lstStyle/>
              <a:p>
                <a:pPr algn="ctr"/>
                <a:r>
                  <a:rPr lang="id-ID" b="1" dirty="0"/>
                  <a:t>Maka, diperoleh lah bahwa garis </a:t>
                </a:r>
                <a14:m>
                  <m:oMath xmlns:m="http://schemas.openxmlformats.org/officeDocument/2006/math">
                    <m:r>
                      <a:rPr lang="id-ID" b="1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b="1" dirty="0"/>
                  <a:t>tidak memotong dan tidak menyinggung lingkaran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d-ID" b="1" dirty="0"/>
                  <a:t>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09FA18D-51FF-421A-8704-677481C5A5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51513" y="5373967"/>
                <a:ext cx="7142922" cy="85455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F33636-0A0A-483B-A55C-44446384A4AE}"/>
                  </a:ext>
                </a:extLst>
              </p:cNvPr>
              <p:cNvSpPr txBox="1"/>
              <p:nvPr/>
            </p:nvSpPr>
            <p:spPr>
              <a:xfrm>
                <a:off x="900095" y="176336"/>
                <a:ext cx="4983870" cy="44630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c</a:t>
                </a:r>
                <a:r>
                  <a:rPr lang="id-ID" sz="1800" b="1" dirty="0">
                    <a:solidFill>
                      <a:sysClr val="windowText" lastClr="000000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          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          </a:t>
                </a:r>
                <a14:m>
                  <m:oMath xmlns:m="http://schemas.openxmlformats.org/officeDocument/2006/math"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Substitusikan garis </a:t>
                </a:r>
                <a14:m>
                  <m:oMath xmlns:m="http://schemas.openxmlformats.org/officeDocument/2006/math"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id-ID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id-ID" sz="1800" b="1" dirty="0">
                    <a:solidFill>
                      <a:sysClr val="windowText" lastClr="000000"/>
                    </a:solidFill>
                  </a:rPr>
                  <a:t> 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1800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id-ID" sz="1800" b="1" i="1" dirty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		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id-ID" sz="1800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                 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18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</m:num>
                              <m:den>
                                <m:r>
                                  <a:rPr lang="id-ID" b="1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sSup>
                        <m:sSup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sz="18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</m:num>
                        <m:den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f>
                        <m:fPr>
                          <m:ctrlP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</m:num>
                        <m:den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              </m:t>
                      </m:r>
                      <m:f>
                        <m:fPr>
                          <m:ctrlP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𝟔𝟐𝟓</m:t>
                          </m:r>
                        </m:num>
                        <m:den>
                          <m:r>
                            <a:rPr lang="id-ID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id-ID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𝟔𝟐𝟓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𝟐𝟐𝟓</m:t>
                    </m:r>
                  </m:oMath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                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id-ID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id-ID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𝟒𝟎𝟎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b="1" i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id-ID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F33636-0A0A-483B-A55C-44446384A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95" y="176336"/>
                <a:ext cx="4983870" cy="4463017"/>
              </a:xfrm>
              <a:prstGeom prst="rect">
                <a:avLst/>
              </a:prstGeom>
              <a:blipFill>
                <a:blip r:embed="rId3"/>
                <a:stretch>
                  <a:fillRect l="-1102" t="-8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0DD34D-7326-4129-AA57-065E15BDA1A7}"/>
                  </a:ext>
                </a:extLst>
              </p:cNvPr>
              <p:cNvSpPr txBox="1"/>
              <p:nvPr/>
            </p:nvSpPr>
            <p:spPr>
              <a:xfrm>
                <a:off x="6506817" y="1385235"/>
                <a:ext cx="4983870" cy="2043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id-ID" sz="1800" b="1" dirty="0">
                    <a:solidFill>
                      <a:sysClr val="windowText" lastClr="000000"/>
                    </a:solidFill>
                  </a:rPr>
                  <a:t>Untuk menentukan posisi garis terhadap lingkaran, maka berlaku :</a:t>
                </a: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			     D </a:t>
                </a:r>
                <a:r>
                  <a:rPr lang="id-ID" sz="1800" b="1" dirty="0">
                    <a:solidFill>
                      <a:sysClr val="windowText" lastClr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≟</a:t>
                </a:r>
                <a:r>
                  <a:rPr lang="id-ID" sz="1800" b="1" dirty="0">
                    <a:solidFill>
                      <a:sysClr val="windowText" lastClr="000000"/>
                    </a:solidFill>
                  </a:rPr>
                  <a:t> 0</a:t>
                </a: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	   	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id-ID" sz="18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𝒂𝒄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≟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(−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d>
                        <m:d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  <m:d>
                        <m:dPr>
                          <m:ctrlP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8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𝟒𝟎𝟎</m:t>
                          </m:r>
                        </m:e>
                      </m:d>
                      <m:r>
                        <a:rPr lang="id-ID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≟</m:t>
                      </m:r>
                      <m:r>
                        <a:rPr lang="id-ID" sz="18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sz="1800" b="1" dirty="0">
                    <a:solidFill>
                      <a:sysClr val="windowText" lastClr="000000"/>
                    </a:solidFill>
                  </a:rPr>
                  <a:t>             10000</a:t>
                </a:r>
                <a14:m>
                  <m:oMath xmlns:m="http://schemas.openxmlformats.org/officeDocument/2006/math"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sz="18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𝟐𝟎𝟖𝟎𝟎</m:t>
                    </m:r>
                    <m:r>
                      <a:rPr lang="id-ID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≟</m:t>
                    </m:r>
                    <m:r>
                      <a:rPr lang="id-ID" sz="1800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  <a:p>
                <a:r>
                  <a:rPr lang="id-ID" b="1" dirty="0">
                    <a:solidFill>
                      <a:sysClr val="windowText" lastClr="000000"/>
                    </a:solidFill>
                  </a:rPr>
                  <a:t>		      </a:t>
                </a:r>
                <a14:m>
                  <m:oMath xmlns:m="http://schemas.openxmlformats.org/officeDocument/2006/math">
                    <m:r>
                      <a:rPr lang="id-ID" b="1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𝟖𝟎𝟎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id-ID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id-ID" sz="1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0DD34D-7326-4129-AA57-065E15BDA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817" y="1385235"/>
                <a:ext cx="4983870" cy="2043765"/>
              </a:xfrm>
              <a:prstGeom prst="rect">
                <a:avLst/>
              </a:prstGeom>
              <a:blipFill>
                <a:blip r:embed="rId4"/>
                <a:stretch>
                  <a:fillRect l="-978" t="-1488" r="-11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210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226</TotalTime>
  <Words>742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Cambria Math</vt:lpstr>
      <vt:lpstr>Century Gothic</vt:lpstr>
      <vt:lpstr>Wingdings 2</vt:lpstr>
      <vt:lpstr>Quotable</vt:lpstr>
      <vt:lpstr>Kedudukan Garis Terhadap Lingkaran</vt:lpstr>
      <vt:lpstr>Kedudukan Garis Terhadap Lingkaran</vt:lpstr>
      <vt:lpstr>PowerPoint Presentation</vt:lpstr>
      <vt:lpstr>Contoh No. 1</vt:lpstr>
      <vt:lpstr>Contoh No.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Kedudukan Garis Terhadap Lingkaran</dc:title>
  <dc:creator>win8</dc:creator>
  <cp:lastModifiedBy>win8</cp:lastModifiedBy>
  <cp:revision>14</cp:revision>
  <dcterms:created xsi:type="dcterms:W3CDTF">2021-01-26T02:42:19Z</dcterms:created>
  <dcterms:modified xsi:type="dcterms:W3CDTF">2022-02-25T01:04:51Z</dcterms:modified>
</cp:coreProperties>
</file>