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2/25/2022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2/25/2022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2/25/2022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2/25/2022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2/25/2022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2/25/2022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2/25/2022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2/25/2022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2/25/2022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2/25/2022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2/25/2022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2/25/2022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2/25/2022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DEEFA-C5C8-486A-92D3-525981F930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d-ID" sz="7200" dirty="0"/>
              <a:t>Kedudukan Garis Terhadap Lingkaran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3F31FC-1D0C-4910-A78E-8CA8DE7019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/>
              <a:t>By. SITI SYARAH MAULYDIA, M.Pd</a:t>
            </a:r>
          </a:p>
        </p:txBody>
      </p:sp>
    </p:spTree>
    <p:extLst>
      <p:ext uri="{BB962C8B-B14F-4D97-AF65-F5344CB8AC3E}">
        <p14:creationId xmlns:p14="http://schemas.microsoft.com/office/powerpoint/2010/main" val="2707484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648E7-8138-4E24-A1A8-59490A2C8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sz="4400" dirty="0"/>
              <a:t>Kedudukan Garis Terhadap Lingkaran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A0741948-683B-49F4-A7F8-061A3AF116D5}"/>
              </a:ext>
            </a:extLst>
          </p:cNvPr>
          <p:cNvSpPr/>
          <p:nvPr/>
        </p:nvSpPr>
        <p:spPr>
          <a:xfrm>
            <a:off x="1722781" y="2782956"/>
            <a:ext cx="2014331" cy="18553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9456100-FD8E-4593-99DA-4C54F66D4F29}"/>
              </a:ext>
            </a:extLst>
          </p:cNvPr>
          <p:cNvSpPr/>
          <p:nvPr/>
        </p:nvSpPr>
        <p:spPr>
          <a:xfrm>
            <a:off x="4989442" y="2782956"/>
            <a:ext cx="2014331" cy="18553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DC242F6-688F-4BE1-817C-E321CA28E05C}"/>
              </a:ext>
            </a:extLst>
          </p:cNvPr>
          <p:cNvSpPr/>
          <p:nvPr/>
        </p:nvSpPr>
        <p:spPr>
          <a:xfrm>
            <a:off x="8256103" y="2782955"/>
            <a:ext cx="2014331" cy="18553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2005E22-52BB-4F39-B850-C17DD5FA67DA}"/>
              </a:ext>
            </a:extLst>
          </p:cNvPr>
          <p:cNvCxnSpPr/>
          <p:nvPr/>
        </p:nvCxnSpPr>
        <p:spPr>
          <a:xfrm flipV="1">
            <a:off x="1762539" y="3273287"/>
            <a:ext cx="2411896" cy="16697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8F773AD-4C93-4928-B383-D365B6BAFC03}"/>
              </a:ext>
            </a:extLst>
          </p:cNvPr>
          <p:cNvCxnSpPr/>
          <p:nvPr/>
        </p:nvCxnSpPr>
        <p:spPr>
          <a:xfrm flipV="1">
            <a:off x="5403574" y="3637721"/>
            <a:ext cx="2411896" cy="16697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66DF12F-9AF7-457A-A838-19DB00EBAA11}"/>
              </a:ext>
            </a:extLst>
          </p:cNvPr>
          <p:cNvCxnSpPr/>
          <p:nvPr/>
        </p:nvCxnSpPr>
        <p:spPr>
          <a:xfrm flipV="1">
            <a:off x="9064486" y="3637721"/>
            <a:ext cx="2411896" cy="16697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422850D6-6EFD-4D2A-ACE0-E1F63799BCE2}"/>
              </a:ext>
            </a:extLst>
          </p:cNvPr>
          <p:cNvSpPr txBox="1"/>
          <p:nvPr/>
        </p:nvSpPr>
        <p:spPr>
          <a:xfrm>
            <a:off x="1126433" y="5466522"/>
            <a:ext cx="32070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/>
              <a:t>Garis memotong lingkaran di dua titik yang berbeda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428DA72-4D26-43E9-A27B-3F29152A44D0}"/>
              </a:ext>
            </a:extLst>
          </p:cNvPr>
          <p:cNvSpPr txBox="1"/>
          <p:nvPr/>
        </p:nvSpPr>
        <p:spPr>
          <a:xfrm>
            <a:off x="4393094" y="5493026"/>
            <a:ext cx="32070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b="1" dirty="0"/>
              <a:t>Garis menyinggung lingkaran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0294AA1-E8B4-4ABE-AD90-CF641CC5E866}"/>
              </a:ext>
            </a:extLst>
          </p:cNvPr>
          <p:cNvSpPr txBox="1"/>
          <p:nvPr/>
        </p:nvSpPr>
        <p:spPr>
          <a:xfrm>
            <a:off x="7659754" y="5515929"/>
            <a:ext cx="37222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b="1" dirty="0"/>
              <a:t>Garis tidak memotong / tidak menyinggung lingkaran</a:t>
            </a:r>
          </a:p>
        </p:txBody>
      </p:sp>
    </p:spTree>
    <p:extLst>
      <p:ext uri="{BB962C8B-B14F-4D97-AF65-F5344CB8AC3E}">
        <p14:creationId xmlns:p14="http://schemas.microsoft.com/office/powerpoint/2010/main" val="3659937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8B052CB-2BF1-4CAF-9053-5AECAF3E7D7D}"/>
              </a:ext>
            </a:extLst>
          </p:cNvPr>
          <p:cNvSpPr txBox="1"/>
          <p:nvPr/>
        </p:nvSpPr>
        <p:spPr>
          <a:xfrm>
            <a:off x="523461" y="450573"/>
            <a:ext cx="111715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d-ID" sz="2400" b="1" dirty="0"/>
              <a:t>		Secara aljabar, untuk menentukan apakah suatu garis memotong di dua titik yang sama (menyinggung), atau tidak memotong lingkaran ditentukan dengan langkah-langkah sebagai berikut.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58E9312-6392-43FB-BA8D-0E0AA18510FB}"/>
                  </a:ext>
                </a:extLst>
              </p:cNvPr>
              <p:cNvSpPr txBox="1"/>
              <p:nvPr/>
            </p:nvSpPr>
            <p:spPr>
              <a:xfrm>
                <a:off x="649356" y="2743200"/>
                <a:ext cx="11171582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sz="2400" b="1" dirty="0"/>
                  <a:t>Langkah 1	: Menyubstitusikan persamaan garis ke persamaan lingkaran </a:t>
                </a:r>
              </a:p>
              <a:p>
                <a:r>
                  <a:rPr lang="id-ID" sz="2400" b="1" dirty="0"/>
                  <a:t>				  hingga diperoleh suatu persamaan kuadrat.</a:t>
                </a:r>
              </a:p>
              <a:p>
                <a:endParaRPr lang="id-ID" sz="2400" b="1" dirty="0"/>
              </a:p>
              <a:p>
                <a:r>
                  <a:rPr lang="id-ID" sz="2400" b="1" dirty="0"/>
                  <a:t>Langkah 2	: Menentukan nilai Diskriminannya (D)</a:t>
                </a:r>
              </a:p>
              <a:p>
                <a:r>
                  <a:rPr lang="id-ID" sz="2400" b="1" dirty="0"/>
                  <a:t>					D &gt; 0 </a:t>
                </a:r>
                <a14:m>
                  <m:oMath xmlns:m="http://schemas.openxmlformats.org/officeDocument/2006/math">
                    <m:r>
                      <a:rPr lang="id-ID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↔</m:t>
                    </m:r>
                  </m:oMath>
                </a14:m>
                <a:r>
                  <a:rPr lang="id-ID" sz="2400" b="1" dirty="0"/>
                  <a:t> Berpotongan di dua titik</a:t>
                </a:r>
              </a:p>
              <a:p>
                <a:r>
                  <a:rPr lang="id-ID" sz="2400" b="1" dirty="0"/>
                  <a:t>					D = 0 </a:t>
                </a:r>
                <a14:m>
                  <m:oMath xmlns:m="http://schemas.openxmlformats.org/officeDocument/2006/math">
                    <m:r>
                      <a:rPr lang="id-ID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↔</m:t>
                    </m:r>
                  </m:oMath>
                </a14:m>
                <a:r>
                  <a:rPr lang="id-ID" sz="2400" b="1" dirty="0"/>
                  <a:t> Bersinggung</a:t>
                </a:r>
              </a:p>
              <a:p>
                <a:r>
                  <a:rPr lang="id-ID" sz="2400" b="1" dirty="0"/>
                  <a:t>					D &lt; 0 </a:t>
                </a:r>
                <a14:m>
                  <m:oMath xmlns:m="http://schemas.openxmlformats.org/officeDocument/2006/math">
                    <m:r>
                      <a:rPr lang="id-ID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↔</m:t>
                    </m:r>
                  </m:oMath>
                </a14:m>
                <a:r>
                  <a:rPr lang="id-ID" sz="2400" b="1" dirty="0"/>
                  <a:t> Tidak berpotongan dan tidak menyinggung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58E9312-6392-43FB-BA8D-0E0AA18510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356" y="2743200"/>
                <a:ext cx="11171582" cy="2677656"/>
              </a:xfrm>
              <a:prstGeom prst="rect">
                <a:avLst/>
              </a:prstGeom>
              <a:blipFill>
                <a:blip r:embed="rId2"/>
                <a:stretch>
                  <a:fillRect l="-873" t="-1822" r="-382" b="-4328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5167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3FD98-BCBE-40FC-A505-93FF476EE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Contoh No. 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0725FB5-CBFC-407A-B690-BF494278ED3A}"/>
                  </a:ext>
                </a:extLst>
              </p:cNvPr>
              <p:cNvSpPr txBox="1"/>
              <p:nvPr/>
            </p:nvSpPr>
            <p:spPr>
              <a:xfrm>
                <a:off x="758611" y="2355945"/>
                <a:ext cx="10455966" cy="41211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b="1" dirty="0"/>
                  <a:t>Tentukan nilai c agar garis y = 2x + c menyinggung lingkaran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id-ID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b="1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id-ID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id-ID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r>
                  <a:rPr lang="id-ID" b="1" dirty="0"/>
                  <a:t>.</a:t>
                </a:r>
              </a:p>
              <a:p>
                <a:endParaRPr lang="id-ID" b="1" dirty="0"/>
              </a:p>
              <a:p>
                <a:r>
                  <a:rPr lang="id-ID" b="1" dirty="0"/>
                  <a:t>PENYELESAIAN :</a:t>
                </a:r>
              </a:p>
              <a:p>
                <a:endParaRPr lang="id-ID" b="1" dirty="0"/>
              </a:p>
              <a:p>
                <a:r>
                  <a:rPr lang="id-ID" b="1" dirty="0"/>
                  <a:t>Substitusikan garis y = 2x + c ke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id-ID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b="1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id-ID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1" i="1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id-ID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1" i="1"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endParaRPr lang="id-ID" b="1" i="1" dirty="0">
                  <a:latin typeface="Cambria Math" panose="02040503050406030204" pitchFamily="18" charset="0"/>
                </a:endParaRPr>
              </a:p>
              <a:p>
                <a:r>
                  <a:rPr lang="id-ID" b="1" dirty="0"/>
                  <a:t>			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id-ID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b="1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id-ID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id-ID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endParaRPr lang="id-ID" b="1" dirty="0"/>
              </a:p>
              <a:p>
                <a:r>
                  <a:rPr lang="id-ID" b="1" dirty="0"/>
                  <a:t>	</a:t>
                </a:r>
                <a14:m>
                  <m:oMath xmlns:m="http://schemas.openxmlformats.org/officeDocument/2006/math">
                    <m:r>
                      <a:rPr lang="id-ID" b="1" i="0" smtClean="0">
                        <a:latin typeface="Cambria Math" panose="02040503050406030204" pitchFamily="18" charset="0"/>
                      </a:rPr>
                      <m:t>       </m:t>
                    </m:r>
                    <m:sSup>
                      <m:sSupPr>
                        <m:ctrlPr>
                          <a:rPr lang="id-ID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id-ID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b="1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id-ID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id-ID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id-ID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id-ID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id-ID" b="1" i="1" smtClean="0">
                            <a:latin typeface="Cambria Math" panose="02040503050406030204" pitchFamily="18" charset="0"/>
                          </a:rPr>
                          <m:t>𝒄</m:t>
                        </m:r>
                        <m:r>
                          <a:rPr lang="id-ID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id-ID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endParaRPr lang="id-ID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id-ID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+(</m:t>
                      </m:r>
                      <m:sSup>
                        <m:sSupPr>
                          <m:ctrlPr>
                            <a:rPr lang="id-ID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id-ID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id-ID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m:rPr>
                              <m:nor/>
                            </m:rPr>
                            <a:rPr lang="id-ID" b="1" dirty="0"/>
                            <m:t>Karena</m:t>
                          </m:r>
                          <m:r>
                            <m:rPr>
                              <m:nor/>
                            </m:rPr>
                            <a:rPr lang="id-ID" b="1" dirty="0"/>
                            <m:t> </m:t>
                          </m:r>
                          <m:r>
                            <m:rPr>
                              <m:nor/>
                            </m:rPr>
                            <a:rPr lang="id-ID" b="1" dirty="0"/>
                            <m:t>garis</m:t>
                          </m:r>
                        </m:sup>
                      </m:sSup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𝒄𝒙</m:t>
                      </m:r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id-ID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b="1" i="1" smtClean="0"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p>
                          <m:r>
                            <a:rPr lang="id-ID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id-ID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      </m:t>
                      </m:r>
                      <m:sSup>
                        <m:sSupPr>
                          <m:ctrlPr>
                            <a:rPr lang="id-ID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id-ID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id-ID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𝒄𝒙</m:t>
                      </m:r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id-ID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b="1" i="1" smtClean="0"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p>
                          <m:r>
                            <a:rPr lang="id-ID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id-ID" b="1" dirty="0"/>
              </a:p>
              <a:p>
                <a:r>
                  <a:rPr lang="id-ID" b="1" dirty="0"/>
                  <a:t>menyinggung lingkaran, maka berlaku :</a:t>
                </a:r>
              </a:p>
              <a:p>
                <a:r>
                  <a:rPr lang="id-ID" b="1" dirty="0"/>
                  <a:t>				 D = 0</a:t>
                </a:r>
              </a:p>
              <a:p>
                <a:r>
                  <a:rPr lang="id-ID" b="1" dirty="0"/>
                  <a:t>	   	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id-ID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𝒂𝒄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id-ID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id-ID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id-ID" b="1" i="1" smtClean="0">
                              <a:latin typeface="Cambria Math" panose="02040503050406030204" pitchFamily="18" charset="0"/>
                            </a:rPr>
                            <m:t>𝒄</m:t>
                          </m:r>
                          <m:r>
                            <a:rPr lang="id-ID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id-ID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𝟒</m:t>
                      </m:r>
                      <m:d>
                        <m:dPr>
                          <m:ctrlPr>
                            <a:rPr lang="id-ID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d-ID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d>
                      <m:d>
                        <m:dPr>
                          <m:ctrlPr>
                            <a:rPr lang="id-ID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id-ID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b="1" i="1" smtClean="0"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e>
                            <m:sup>
                              <m:r>
                                <a:rPr lang="id-ID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id-ID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id-ID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d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id-ID" b="1" dirty="0"/>
              </a:p>
              <a:p>
                <a:r>
                  <a:rPr lang="id-ID" b="1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1" i="1" smtClean="0">
                            <a:latin typeface="Cambria Math" panose="02040503050406030204" pitchFamily="18" charset="0"/>
                          </a:rPr>
                          <m:t>𝟏𝟔</m:t>
                        </m:r>
                        <m:r>
                          <a:rPr lang="id-ID" b="1" i="1" smtClean="0"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  <m:sup>
                        <m:r>
                          <a:rPr lang="id-ID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𝟐𝟎</m:t>
                    </m:r>
                    <m:sSup>
                      <m:sSupPr>
                        <m:ctrlPr>
                          <a:rPr lang="id-ID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1" i="1"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  <m:sup>
                        <m:r>
                          <a:rPr lang="id-ID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𝟏𝟎𝟎</m:t>
                    </m:r>
                    <m:r>
                      <a:rPr lang="id-ID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1" i="1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id-ID" b="1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0725FB5-CBFC-407A-B690-BF494278ED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611" y="2355945"/>
                <a:ext cx="10455966" cy="4121128"/>
              </a:xfrm>
              <a:prstGeom prst="rect">
                <a:avLst/>
              </a:prstGeom>
              <a:blipFill>
                <a:blip r:embed="rId2"/>
                <a:stretch>
                  <a:fillRect l="-466" t="-591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6073F47-DF4A-490E-85D8-5ACE71ACC221}"/>
                  </a:ext>
                </a:extLst>
              </p:cNvPr>
              <p:cNvSpPr txBox="1"/>
              <p:nvPr/>
            </p:nvSpPr>
            <p:spPr>
              <a:xfrm>
                <a:off x="4926420" y="5463430"/>
                <a:ext cx="2120348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id-ID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=100</m:t>
                      </m:r>
                    </m:oMath>
                  </m:oMathPara>
                </a14:m>
                <a:endParaRPr lang="id-ID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=25</m:t>
                      </m:r>
                    </m:oMath>
                  </m:oMathPara>
                </a14:m>
                <a:endParaRPr lang="id-ID" b="0" dirty="0"/>
              </a:p>
              <a:p>
                <a:r>
                  <a:rPr lang="id-ID" b="0" dirty="0"/>
                  <a:t>          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=±5</m:t>
                    </m:r>
                  </m:oMath>
                </a14:m>
                <a:endParaRPr lang="id-ID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6073F47-DF4A-490E-85D8-5ACE71ACC2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6420" y="5463430"/>
                <a:ext cx="2120348" cy="92333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Arrow: Chevron 4">
            <a:extLst>
              <a:ext uri="{FF2B5EF4-FFF2-40B4-BE49-F238E27FC236}">
                <a16:creationId xmlns:a16="http://schemas.microsoft.com/office/drawing/2014/main" id="{6056A61D-207D-44BB-8968-194011224C23}"/>
              </a:ext>
            </a:extLst>
          </p:cNvPr>
          <p:cNvSpPr/>
          <p:nvPr/>
        </p:nvSpPr>
        <p:spPr>
          <a:xfrm>
            <a:off x="4015409" y="5473148"/>
            <a:ext cx="609600" cy="80838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209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31B0ABED-50F0-4048-BDA4-2F5A66208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id-ID" dirty="0"/>
              <a:t>Contoh No.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BD4CD1F-EF4C-4119-9B96-D22D14A895C2}"/>
                  </a:ext>
                </a:extLst>
              </p:cNvPr>
              <p:cNvSpPr txBox="1"/>
              <p:nvPr/>
            </p:nvSpPr>
            <p:spPr>
              <a:xfrm>
                <a:off x="556591" y="2517913"/>
                <a:ext cx="7699513" cy="36250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sz="2000" b="1" dirty="0"/>
                  <a:t>Tentukan posisi garis berikut terhadap lingkaran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sz="2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sz="2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id-ID" sz="2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sz="2000" b="1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id-ID" sz="2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sz="2000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id-ID" sz="2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sz="2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sz="2000" b="1" i="1" smtClean="0">
                        <a:latin typeface="Cambria Math" panose="02040503050406030204" pitchFamily="18" charset="0"/>
                      </a:rPr>
                      <m:t>𝟐𝟓</m:t>
                    </m:r>
                    <m:r>
                      <a:rPr lang="id-ID" sz="2000" b="1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id-ID" sz="2000" b="1" dirty="0"/>
              </a:p>
              <a:p>
                <a:pPr marL="342900" indent="-342900">
                  <a:buAutoNum type="alphaLcPeriod"/>
                </a:pPr>
                <a14:m>
                  <m:oMath xmlns:m="http://schemas.openxmlformats.org/officeDocument/2006/math">
                    <m:r>
                      <a:rPr lang="id-ID" sz="2000" b="1" i="1" smtClean="0">
                        <a:latin typeface="Cambria Math" panose="02040503050406030204" pitchFamily="18" charset="0"/>
                      </a:rPr>
                      <m:t>𝟕</m:t>
                    </m:r>
                    <m:r>
                      <a:rPr lang="id-ID" sz="20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id-ID" sz="20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sz="20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id-ID" sz="2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sz="2000" b="1" i="1" smtClean="0">
                        <a:latin typeface="Cambria Math" panose="02040503050406030204" pitchFamily="18" charset="0"/>
                      </a:rPr>
                      <m:t>𝟐𝟓</m:t>
                    </m:r>
                  </m:oMath>
                </a14:m>
                <a:endParaRPr lang="id-ID" sz="2000" b="1" dirty="0"/>
              </a:p>
              <a:p>
                <a:pPr marL="342900" indent="-342900">
                  <a:buAutoNum type="alphaLcPeriod"/>
                </a:pPr>
                <a14:m>
                  <m:oMath xmlns:m="http://schemas.openxmlformats.org/officeDocument/2006/math">
                    <m:r>
                      <a:rPr lang="id-ID" sz="20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sz="2000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id-ID" sz="20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id-ID" sz="20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sz="2000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id-ID" sz="20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id-ID" sz="2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sz="2000" b="1" i="1" smtClean="0">
                        <a:latin typeface="Cambria Math" panose="02040503050406030204" pitchFamily="18" charset="0"/>
                      </a:rPr>
                      <m:t>𝟐𝟓</m:t>
                    </m:r>
                  </m:oMath>
                </a14:m>
                <a:endParaRPr lang="id-ID" sz="2000" b="1" dirty="0"/>
              </a:p>
              <a:p>
                <a:pPr marL="342900" indent="-342900">
                  <a:buAutoNum type="alphaLcPeriod"/>
                </a:pPr>
                <a14:m>
                  <m:oMath xmlns:m="http://schemas.openxmlformats.org/officeDocument/2006/math">
                    <m:r>
                      <a:rPr lang="id-ID" sz="20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id-ID" sz="20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id-ID" sz="20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sz="2000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id-ID" sz="20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id-ID" sz="2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sz="2000" b="1" i="1" smtClean="0">
                        <a:latin typeface="Cambria Math" panose="02040503050406030204" pitchFamily="18" charset="0"/>
                      </a:rPr>
                      <m:t>𝟐𝟓</m:t>
                    </m:r>
                  </m:oMath>
                </a14:m>
                <a:endParaRPr lang="id-ID" sz="2000" b="1" dirty="0"/>
              </a:p>
              <a:p>
                <a:endParaRPr lang="id-ID" sz="2000" b="1" dirty="0"/>
              </a:p>
              <a:p>
                <a:r>
                  <a:rPr lang="id-ID" sz="2000" b="1" dirty="0"/>
                  <a:t>PENYELESAIAN :</a:t>
                </a:r>
              </a:p>
              <a:p>
                <a:endParaRPr lang="id-ID" sz="2000" b="1" dirty="0"/>
              </a:p>
              <a:p>
                <a:r>
                  <a:rPr lang="id-ID" sz="2000" b="1" dirty="0"/>
                  <a:t>a. </a:t>
                </a:r>
                <a14:m>
                  <m:oMath xmlns:m="http://schemas.openxmlformats.org/officeDocument/2006/math">
                    <m:r>
                      <a:rPr lang="id-ID" sz="2000" b="1" i="1">
                        <a:latin typeface="Cambria Math" panose="02040503050406030204" pitchFamily="18" charset="0"/>
                      </a:rPr>
                      <m:t>𝟕</m:t>
                    </m:r>
                    <m:r>
                      <a:rPr lang="id-ID" sz="2000" b="1" i="1">
                        <a:latin typeface="Cambria Math" panose="02040503050406030204" pitchFamily="18" charset="0"/>
                      </a:rPr>
                      <m:t>𝒚</m:t>
                    </m:r>
                    <m:r>
                      <a:rPr lang="id-ID" sz="2000" b="1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sz="2000" b="1" i="1">
                        <a:latin typeface="Cambria Math" panose="02040503050406030204" pitchFamily="18" charset="0"/>
                      </a:rPr>
                      <m:t>𝒙</m:t>
                    </m:r>
                    <m:r>
                      <a:rPr lang="id-ID" sz="20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sz="2000" b="1" i="1">
                        <a:latin typeface="Cambria Math" panose="02040503050406030204" pitchFamily="18" charset="0"/>
                      </a:rPr>
                      <m:t>𝟐𝟓</m:t>
                    </m:r>
                  </m:oMath>
                </a14:m>
                <a:endParaRPr lang="id-ID" sz="2000" b="1" dirty="0"/>
              </a:p>
              <a:p>
                <a:r>
                  <a:rPr lang="id-ID" sz="2000" b="1" dirty="0"/>
                  <a:t>          </a:t>
                </a:r>
                <a14:m>
                  <m:oMath xmlns:m="http://schemas.openxmlformats.org/officeDocument/2006/math">
                    <m:r>
                      <a:rPr lang="id-ID" sz="2000" b="1" i="1" smtClean="0">
                        <a:latin typeface="Cambria Math" panose="02040503050406030204" pitchFamily="18" charset="0"/>
                      </a:rPr>
                      <m:t>𝟕</m:t>
                    </m:r>
                    <m:r>
                      <a:rPr lang="id-ID" sz="20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id-ID" sz="2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sz="2000" b="1" i="1" smtClean="0">
                        <a:latin typeface="Cambria Math" panose="02040503050406030204" pitchFamily="18" charset="0"/>
                      </a:rPr>
                      <m:t>𝟐𝟓</m:t>
                    </m:r>
                    <m:r>
                      <a:rPr lang="id-ID" sz="20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sz="2000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endParaRPr lang="id-ID" sz="2000" b="1" dirty="0"/>
              </a:p>
              <a:p>
                <a:r>
                  <a:rPr lang="id-ID" sz="2000" b="1" dirty="0"/>
                  <a:t>	      </a:t>
                </a:r>
                <a14:m>
                  <m:oMath xmlns:m="http://schemas.openxmlformats.org/officeDocument/2006/math">
                    <m:r>
                      <a:rPr lang="id-ID" sz="20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id-ID" sz="20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d-ID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000" b="1" i="1" smtClean="0">
                            <a:latin typeface="Cambria Math" panose="02040503050406030204" pitchFamily="18" charset="0"/>
                          </a:rPr>
                          <m:t>𝟐𝟓</m:t>
                        </m:r>
                        <m:r>
                          <a:rPr lang="id-ID" sz="20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id-ID" sz="2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r>
                          <a:rPr lang="id-ID" sz="2000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endParaRPr lang="id-ID" sz="2000" b="1" dirty="0"/>
              </a:p>
              <a:p>
                <a:endParaRPr lang="id-ID" sz="2000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BD4CD1F-EF4C-4119-9B96-D22D14A895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591" y="2517913"/>
                <a:ext cx="7699513" cy="3625031"/>
              </a:xfrm>
              <a:prstGeom prst="rect">
                <a:avLst/>
              </a:prstGeom>
              <a:blipFill>
                <a:blip r:embed="rId2"/>
                <a:stretch>
                  <a:fillRect l="-792" t="-672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5832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309FA18D-51FF-421A-8704-677481C5A55B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>
              <a:xfrm>
                <a:off x="5236226" y="5373967"/>
                <a:ext cx="6558209" cy="854556"/>
              </a:xfrm>
            </p:spPr>
            <p:txBody>
              <a:bodyPr/>
              <a:lstStyle/>
              <a:p>
                <a:pPr algn="ctr"/>
                <a:r>
                  <a:rPr lang="id-ID" b="1" dirty="0"/>
                  <a:t>Maka, diperoleh lah bahwa garis </a:t>
                </a:r>
                <a14:m>
                  <m:oMath xmlns:m="http://schemas.openxmlformats.org/officeDocument/2006/math">
                    <m:r>
                      <a:rPr lang="id-ID" sz="1800" b="1" i="1" smtClean="0">
                        <a:latin typeface="Cambria Math" panose="02040503050406030204" pitchFamily="18" charset="0"/>
                      </a:rPr>
                      <m:t>𝟕</m:t>
                    </m:r>
                    <m:r>
                      <a:rPr lang="id-ID" sz="18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id-ID" sz="18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sz="18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id-ID" sz="18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sz="1800" b="1" i="1" smtClean="0">
                        <a:latin typeface="Cambria Math" panose="02040503050406030204" pitchFamily="18" charset="0"/>
                      </a:rPr>
                      <m:t>𝟐𝟓</m:t>
                    </m:r>
                  </m:oMath>
                </a14:m>
                <a:r>
                  <a:rPr lang="id-ID" b="1" dirty="0"/>
                  <a:t> berpotongan di dua titik pada lingkaran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id-ID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b="1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id-ID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1" i="1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id-ID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1" i="1">
                        <a:latin typeface="Cambria Math" panose="02040503050406030204" pitchFamily="18" charset="0"/>
                      </a:rPr>
                      <m:t>𝟐𝟓</m:t>
                    </m:r>
                    <m:r>
                      <a:rPr lang="id-ID" b="1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id-ID" b="1" dirty="0"/>
                  <a:t> </a:t>
                </a:r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309FA18D-51FF-421A-8704-677481C5A55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5236226" y="5373967"/>
                <a:ext cx="6558209" cy="854556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4F33636-0A0A-483B-A55C-44446384A4AE}"/>
                  </a:ext>
                </a:extLst>
              </p:cNvPr>
              <p:cNvSpPr txBox="1"/>
              <p:nvPr/>
            </p:nvSpPr>
            <p:spPr>
              <a:xfrm>
                <a:off x="820582" y="507640"/>
                <a:ext cx="4983870" cy="435330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id-ID" sz="1800" b="1" dirty="0">
                    <a:solidFill>
                      <a:sysClr val="windowText" lastClr="000000"/>
                    </a:solidFill>
                  </a:rPr>
                  <a:t>Substitusikan garis </a:t>
                </a:r>
                <a14:m>
                  <m:oMath xmlns:m="http://schemas.openxmlformats.org/officeDocument/2006/math">
                    <m:r>
                      <a:rPr lang="id-ID" sz="1800" b="1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id-ID" sz="1800" b="1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d-ID" sz="1800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1800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𝟐𝟓</m:t>
                        </m:r>
                        <m:r>
                          <a:rPr lang="id-ID" sz="1800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id-ID" sz="1800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r>
                          <a:rPr lang="id-ID" sz="1800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  <m:r>
                      <a:rPr lang="id-ID" sz="1800" b="1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id-ID" sz="1800" b="1" dirty="0">
                    <a:solidFill>
                      <a:sysClr val="windowText" lastClr="000000"/>
                    </a:solidFill>
                  </a:rPr>
                  <a:t> ke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sz="1800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sz="1800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id-ID" sz="1800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sz="1800" b="1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id-ID" sz="1800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sz="1800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id-ID" sz="1800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sz="1800" b="1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sz="18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id-ID" sz="1800" b="1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endParaRPr lang="id-ID" sz="1800" b="1" i="1" dirty="0">
                  <a:solidFill>
                    <a:sysClr val="windowText" lastClr="000000"/>
                  </a:solidFill>
                  <a:latin typeface="Cambria Math" panose="02040503050406030204" pitchFamily="18" charset="0"/>
                </a:endParaRPr>
              </a:p>
              <a:p>
                <a:r>
                  <a:rPr lang="id-ID" sz="1800" b="1" dirty="0">
                    <a:solidFill>
                      <a:sysClr val="windowText" lastClr="000000"/>
                    </a:solidFill>
                  </a:rPr>
                  <a:t>			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sz="18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sz="18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id-ID" sz="18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sz="18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id-ID" sz="18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sz="18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id-ID" sz="18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sz="18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sz="18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𝟐𝟓</m:t>
                    </m:r>
                  </m:oMath>
                </a14:m>
                <a:endParaRPr lang="id-ID" sz="1800" b="1" dirty="0">
                  <a:solidFill>
                    <a:sysClr val="windowText" lastClr="000000"/>
                  </a:solidFill>
                </a:endParaRPr>
              </a:p>
              <a:p>
                <a:r>
                  <a:rPr lang="id-ID" sz="1800" b="1" dirty="0">
                    <a:solidFill>
                      <a:sysClr val="windowText" lastClr="000000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id-ID" sz="1800" b="1" i="0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             </m:t>
                    </m:r>
                    <m:sSup>
                      <m:sSupPr>
                        <m:ctrlPr>
                          <a:rPr lang="id-ID" sz="18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sz="18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id-ID" sz="18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sz="18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id-ID" sz="18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id-ID" sz="1800" b="1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id-ID" b="1" i="1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id-ID" b="1" i="1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𝟐𝟓</m:t>
                                </m:r>
                                <m:r>
                                  <a:rPr lang="id-ID" b="1" i="1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id-ID" b="1" i="1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num>
                              <m:den>
                                <m:r>
                                  <a:rPr lang="id-ID" b="1" i="1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𝟕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id-ID" sz="18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sz="18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sz="18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𝟐𝟓</m:t>
                    </m:r>
                  </m:oMath>
                </a14:m>
                <a:endParaRPr lang="id-ID" sz="1800" b="1" dirty="0">
                  <a:solidFill>
                    <a:sysClr val="windowText" lastClr="000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sz="1800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    </m:t>
                      </m:r>
                      <m:sSup>
                        <m:sSupPr>
                          <m:ctrlP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id-ID" sz="1800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𝟔𝟐𝟓</m:t>
                          </m:r>
                          <m: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𝟓𝟎</m:t>
                          </m:r>
                          <m: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id-ID" sz="1800" b="1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1800" b="1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id-ID" sz="1800" b="1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𝟒𝟗</m:t>
                          </m:r>
                        </m:den>
                      </m:f>
                      <m:r>
                        <a:rPr lang="id-ID" sz="1800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d-ID" sz="1800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𝟐𝟓</m:t>
                      </m:r>
                    </m:oMath>
                  </m:oMathPara>
                </a14:m>
                <a:endParaRPr lang="id-ID" sz="1800" b="1" dirty="0">
                  <a:solidFill>
                    <a:sysClr val="windowText" lastClr="000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b="1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b="1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𝟒𝟗</m:t>
                              </m:r>
                              <m:r>
                                <a:rPr lang="id-ID" b="1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id-ID" b="1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id-ID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id-ID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𝟔𝟐𝟓</m:t>
                          </m:r>
                          <m:r>
                            <a:rPr lang="id-ID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id-ID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𝟓𝟎</m:t>
                          </m:r>
                          <m:r>
                            <a:rPr lang="id-ID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id-ID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id-ID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id-ID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id-ID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𝟒𝟗</m:t>
                          </m:r>
                        </m:den>
                      </m:f>
                      <m:r>
                        <a:rPr lang="id-ID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d-ID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id-ID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id-ID" b="1" dirty="0">
                  <a:solidFill>
                    <a:sysClr val="windowText" lastClr="000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         </m:t>
                      </m:r>
                      <m:f>
                        <m:fPr>
                          <m:ctrlPr>
                            <a:rPr lang="id-ID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b="1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b="1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𝟓𝟎</m:t>
                              </m:r>
                              <m:r>
                                <a:rPr lang="id-ID" b="1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id-ID" b="1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id-ID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id-ID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𝟓𝟎</m:t>
                          </m:r>
                          <m:r>
                            <a:rPr lang="id-ID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id-ID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id-ID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𝟔𝟐𝟓</m:t>
                          </m:r>
                        </m:num>
                        <m:den>
                          <m:r>
                            <a:rPr lang="id-ID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𝟒𝟗</m:t>
                          </m:r>
                        </m:den>
                      </m:f>
                      <m:r>
                        <a:rPr lang="id-ID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d-ID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id-ID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id-ID" b="1" dirty="0">
                  <a:solidFill>
                    <a:sysClr val="windowText" lastClr="000000"/>
                  </a:solidFill>
                </a:endParaRPr>
              </a:p>
              <a:p>
                <a:r>
                  <a:rPr lang="id-ID" b="1" dirty="0">
                    <a:solidFill>
                      <a:sysClr val="windowText" lastClr="000000"/>
                    </a:solidFill>
                  </a:rPr>
                  <a:t>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𝟓𝟎</m:t>
                        </m:r>
                        <m:r>
                          <a:rPr lang="id-ID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id-ID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𝟓𝟎</m:t>
                    </m:r>
                    <m:r>
                      <a:rPr lang="id-ID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id-ID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b="1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𝟔𝟐𝟓</m:t>
                    </m:r>
                    <m:r>
                      <a:rPr lang="id-ID" b="1" i="0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1" i="0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𝟏𝟐𝟐𝟓</m:t>
                    </m:r>
                  </m:oMath>
                </a14:m>
                <a:endParaRPr lang="id-ID" b="1" dirty="0">
                  <a:solidFill>
                    <a:sysClr val="windowText" lastClr="000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                    </m:t>
                          </m:r>
                          <m:r>
                            <a:rPr lang="id-ID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id-ID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id-ID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id-ID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id-ID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id-ID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id-ID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id-ID" b="1" i="0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𝟐𝟓</m:t>
                      </m:r>
                      <m:r>
                        <a:rPr lang="id-ID" b="1" i="0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d-ID" b="1" i="0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𝟒𝟗</m:t>
                      </m:r>
                    </m:oMath>
                  </m:oMathPara>
                </a14:m>
                <a:endParaRPr lang="id-ID" b="1" dirty="0">
                  <a:solidFill>
                    <a:sysClr val="windowText" lastClr="000000"/>
                  </a:solidFill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id-ID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                    </m:t>
                        </m:r>
                        <m:r>
                          <a:rPr lang="id-ID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id-ID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id-ID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id-ID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id-ID" b="1" i="0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b="1" i="0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𝟐𝟒</m:t>
                    </m:r>
                    <m:r>
                      <a:rPr lang="id-ID" b="1" i="0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id-ID" b="1" dirty="0">
                    <a:solidFill>
                      <a:sysClr val="windowText" lastClr="000000"/>
                    </a:solidFill>
                  </a:rPr>
                  <a:t> 0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id-ID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                        </m:t>
                        </m:r>
                        <m:r>
                          <a:rPr lang="id-ID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id-ID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+ </m:t>
                    </m:r>
                    <m:r>
                      <a:rPr lang="id-ID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id-ID" b="1" i="0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b="1" i="0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𝟏𝟐</m:t>
                    </m:r>
                    <m:r>
                      <a:rPr lang="id-ID" b="1" i="0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id-ID" b="1" dirty="0">
                    <a:solidFill>
                      <a:sysClr val="windowText" lastClr="000000"/>
                    </a:solidFill>
                  </a:rPr>
                  <a:t>0</a:t>
                </a:r>
              </a:p>
              <a:p>
                <a:endParaRPr lang="id-ID" b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4F33636-0A0A-483B-A55C-44446384A4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582" y="507640"/>
                <a:ext cx="4983870" cy="4353308"/>
              </a:xfrm>
              <a:prstGeom prst="rect">
                <a:avLst/>
              </a:prstGeom>
              <a:blipFill>
                <a:blip r:embed="rId3"/>
                <a:stretch>
                  <a:fillRect l="-1102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10DD34D-7326-4129-AA57-065E15BDA1A7}"/>
                  </a:ext>
                </a:extLst>
              </p:cNvPr>
              <p:cNvSpPr txBox="1"/>
              <p:nvPr/>
            </p:nvSpPr>
            <p:spPr>
              <a:xfrm>
                <a:off x="6506817" y="1385235"/>
                <a:ext cx="4983870" cy="20437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id-ID" sz="1800" b="1" dirty="0">
                    <a:solidFill>
                      <a:sysClr val="windowText" lastClr="000000"/>
                    </a:solidFill>
                  </a:rPr>
                  <a:t>Untuk menentukan posisi garis terhadap lingkaran, maka berlaku :</a:t>
                </a:r>
              </a:p>
              <a:p>
                <a:r>
                  <a:rPr lang="id-ID" sz="1800" b="1" dirty="0">
                    <a:solidFill>
                      <a:sysClr val="windowText" lastClr="000000"/>
                    </a:solidFill>
                  </a:rPr>
                  <a:t>				 D </a:t>
                </a:r>
                <a:r>
                  <a:rPr lang="id-ID" sz="1800" b="1" dirty="0">
                    <a:solidFill>
                      <a:sysClr val="windowText" lastClr="0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≟</a:t>
                </a:r>
                <a:r>
                  <a:rPr lang="id-ID" sz="1800" b="1" dirty="0">
                    <a:solidFill>
                      <a:sysClr val="windowText" lastClr="000000"/>
                    </a:solidFill>
                  </a:rPr>
                  <a:t> 0</a:t>
                </a:r>
              </a:p>
              <a:p>
                <a:r>
                  <a:rPr lang="id-ID" sz="1800" b="1" dirty="0">
                    <a:solidFill>
                      <a:sysClr val="windowText" lastClr="000000"/>
                    </a:solidFill>
                  </a:rPr>
                  <a:t>	   	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sz="18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sz="18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id-ID" sz="18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sz="18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sz="18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𝟒</m:t>
                    </m:r>
                    <m:r>
                      <a:rPr lang="id-ID" sz="18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𝒂𝒄</m:t>
                    </m:r>
                    <m:r>
                      <a:rPr lang="id-ID" sz="18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≟</m:t>
                    </m:r>
                    <m:r>
                      <a:rPr lang="id-ID" sz="18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id-ID" sz="1800" b="1" dirty="0">
                  <a:solidFill>
                    <a:sysClr val="windowText" lastClr="000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        (</m:t>
                          </m:r>
                          <m: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id-ID" sz="1800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id-ID" sz="1800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d>
                        <m:dPr>
                          <m:ctrlP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d>
                        <m:dPr>
                          <m:ctrlP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</m:e>
                      </m:d>
                      <m:r>
                        <a:rPr lang="id-ID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≟</m:t>
                      </m:r>
                      <m:r>
                        <a:rPr lang="id-ID" sz="1800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id-ID" sz="1800" b="1" dirty="0">
                  <a:solidFill>
                    <a:sysClr val="windowText" lastClr="000000"/>
                  </a:solidFill>
                </a:endParaRPr>
              </a:p>
              <a:p>
                <a:r>
                  <a:rPr lang="id-ID" sz="1800" b="1" dirty="0">
                    <a:solidFill>
                      <a:sysClr val="windowText" lastClr="000000"/>
                    </a:solidFill>
                  </a:rPr>
                  <a:t>                        1</a:t>
                </a:r>
                <a14:m>
                  <m:oMath xmlns:m="http://schemas.openxmlformats.org/officeDocument/2006/math">
                    <m:r>
                      <a:rPr lang="id-ID" sz="1800" b="1" i="0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sz="18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𝟒𝟖</m:t>
                    </m:r>
                    <m:r>
                      <a:rPr lang="id-ID" b="1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≟</m:t>
                    </m:r>
                    <m:r>
                      <a:rPr lang="id-ID" sz="1800" b="1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id-ID" sz="1800" b="1" dirty="0">
                  <a:solidFill>
                    <a:sysClr val="windowText" lastClr="000000"/>
                  </a:solidFill>
                </a:endParaRPr>
              </a:p>
              <a:p>
                <a:r>
                  <a:rPr lang="id-ID" b="1" dirty="0">
                    <a:solidFill>
                      <a:sysClr val="windowText" lastClr="000000"/>
                    </a:solidFill>
                  </a:rPr>
                  <a:t>			</a:t>
                </a:r>
                <a14:m>
                  <m:oMath xmlns:m="http://schemas.openxmlformats.org/officeDocument/2006/math">
                    <m:r>
                      <a:rPr lang="id-ID" b="1" i="0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         </m:t>
                    </m:r>
                    <m:r>
                      <a:rPr lang="id-ID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𝟒𝟗</m:t>
                    </m:r>
                    <m:r>
                      <a:rPr lang="id-ID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r>
                      <a:rPr lang="id-ID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id-ID" sz="1800" b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10DD34D-7326-4129-AA57-065E15BDA1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6817" y="1385235"/>
                <a:ext cx="4983870" cy="2043765"/>
              </a:xfrm>
              <a:prstGeom prst="rect">
                <a:avLst/>
              </a:prstGeom>
              <a:blipFill>
                <a:blip r:embed="rId4"/>
                <a:stretch>
                  <a:fillRect l="-978" t="-1488" r="-110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0553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309FA18D-51FF-421A-8704-677481C5A55B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>
              <a:xfrm>
                <a:off x="4572000" y="5373967"/>
                <a:ext cx="7222435" cy="854556"/>
              </a:xfrm>
            </p:spPr>
            <p:txBody>
              <a:bodyPr/>
              <a:lstStyle/>
              <a:p>
                <a:pPr algn="ctr"/>
                <a:r>
                  <a:rPr lang="id-ID" b="1" dirty="0"/>
                  <a:t>Maka, diperoleh lah bahwa garis </a:t>
                </a:r>
                <a14:m>
                  <m:oMath xmlns:m="http://schemas.openxmlformats.org/officeDocument/2006/math">
                    <m:r>
                      <a:rPr lang="id-ID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𝟐𝟓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id-ID" b="1" dirty="0"/>
                  <a:t>menyinggung lingkaran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id-ID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b="1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id-ID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1" i="1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id-ID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1" i="1">
                        <a:latin typeface="Cambria Math" panose="02040503050406030204" pitchFamily="18" charset="0"/>
                      </a:rPr>
                      <m:t>𝟐𝟓</m:t>
                    </m:r>
                    <m:r>
                      <a:rPr lang="id-ID" b="1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id-ID" b="1" dirty="0"/>
                  <a:t> </a:t>
                </a:r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309FA18D-51FF-421A-8704-677481C5A55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0" y="5373967"/>
                <a:ext cx="7222435" cy="854556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4F33636-0A0A-483B-A55C-44446384A4AE}"/>
                  </a:ext>
                </a:extLst>
              </p:cNvPr>
              <p:cNvSpPr txBox="1"/>
              <p:nvPr/>
            </p:nvSpPr>
            <p:spPr>
              <a:xfrm>
                <a:off x="900095" y="176336"/>
                <a:ext cx="4983870" cy="47462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id-ID" b="1" dirty="0">
                    <a:solidFill>
                      <a:sysClr val="windowText" lastClr="000000"/>
                    </a:solidFill>
                  </a:rPr>
                  <a:t>b</a:t>
                </a:r>
                <a:r>
                  <a:rPr lang="id-ID" sz="1800" b="1" dirty="0">
                    <a:solidFill>
                      <a:sysClr val="windowText" lastClr="000000"/>
                    </a:solidFill>
                  </a:rPr>
                  <a:t>.</a:t>
                </a:r>
                <a14:m>
                  <m:oMath xmlns:m="http://schemas.openxmlformats.org/officeDocument/2006/math">
                    <m:r>
                      <a:rPr lang="id-ID" b="1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b="1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𝟒</m:t>
                    </m:r>
                    <m:r>
                      <a:rPr lang="id-ID" b="1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id-ID" b="1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b="1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id-ID" b="1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id-ID" b="1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1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𝟐𝟓</m:t>
                    </m:r>
                  </m:oMath>
                </a14:m>
                <a:endParaRPr lang="id-ID" b="1" dirty="0">
                  <a:solidFill>
                    <a:sysClr val="windowText" lastClr="000000"/>
                  </a:solidFill>
                </a:endParaRPr>
              </a:p>
              <a:p>
                <a:r>
                  <a:rPr lang="id-ID" sz="1800" b="1" dirty="0">
                    <a:solidFill>
                      <a:sysClr val="windowText" lastClr="000000"/>
                    </a:solidFill>
                  </a:rPr>
                  <a:t>          </a:t>
                </a:r>
                <a14:m>
                  <m:oMath xmlns:m="http://schemas.openxmlformats.org/officeDocument/2006/math">
                    <m:r>
                      <a:rPr lang="id-ID" sz="1800" b="1" i="0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      </m:t>
                    </m:r>
                    <m:r>
                      <a:rPr lang="id-ID" sz="1800" b="1" i="0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id-ID" sz="18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id-ID" sz="18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sz="18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𝟐𝟓</m:t>
                    </m:r>
                    <m:r>
                      <a:rPr lang="id-ID" sz="18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sz="18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𝟒</m:t>
                    </m:r>
                    <m:r>
                      <a:rPr lang="id-ID" sz="18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endParaRPr lang="id-ID" sz="1800" b="1" dirty="0">
                  <a:solidFill>
                    <a:sysClr val="windowText" lastClr="000000"/>
                  </a:solidFill>
                </a:endParaRPr>
              </a:p>
              <a:p>
                <a:r>
                  <a:rPr lang="id-ID" sz="1800" b="1" dirty="0">
                    <a:solidFill>
                      <a:sysClr val="windowText" lastClr="000000"/>
                    </a:solidFill>
                  </a:rPr>
                  <a:t>	          </a:t>
                </a:r>
                <a14:m>
                  <m:oMath xmlns:m="http://schemas.openxmlformats.org/officeDocument/2006/math">
                    <m:r>
                      <a:rPr lang="id-ID" sz="18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id-ID" sz="18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d-ID" sz="18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18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𝟐𝟓</m:t>
                        </m:r>
                        <m:r>
                          <a:rPr lang="id-ID" sz="18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id-ID" sz="18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id-ID" sz="18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r>
                          <a:rPr lang="id-ID" sz="18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id-ID" sz="1800" b="1" dirty="0">
                  <a:solidFill>
                    <a:sysClr val="windowText" lastClr="000000"/>
                  </a:solidFill>
                </a:endParaRPr>
              </a:p>
              <a:p>
                <a:r>
                  <a:rPr lang="id-ID" sz="1800" b="1" dirty="0">
                    <a:solidFill>
                      <a:sysClr val="windowText" lastClr="000000"/>
                    </a:solidFill>
                  </a:rPr>
                  <a:t>Substitusikan garis </a:t>
                </a:r>
                <a14:m>
                  <m:oMath xmlns:m="http://schemas.openxmlformats.org/officeDocument/2006/math">
                    <m:r>
                      <a:rPr lang="id-ID" sz="1800" b="1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id-ID" sz="1800" b="1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d-ID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𝟐𝟓</m:t>
                        </m:r>
                        <m:r>
                          <a:rPr lang="id-ID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id-ID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id-ID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r>
                          <a:rPr lang="id-ID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id-ID" sz="1800" b="1" dirty="0">
                    <a:solidFill>
                      <a:sysClr val="windowText" lastClr="000000"/>
                    </a:solidFill>
                  </a:rPr>
                  <a:t> ke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sz="1800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sz="1800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id-ID" sz="1800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sz="1800" b="1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id-ID" sz="1800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sz="1800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id-ID" sz="1800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sz="1800" b="1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sz="18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id-ID" sz="1800" b="1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endParaRPr lang="id-ID" sz="1800" b="1" i="1" dirty="0">
                  <a:solidFill>
                    <a:sysClr val="windowText" lastClr="000000"/>
                  </a:solidFill>
                  <a:latin typeface="Cambria Math" panose="02040503050406030204" pitchFamily="18" charset="0"/>
                </a:endParaRPr>
              </a:p>
              <a:p>
                <a:r>
                  <a:rPr lang="id-ID" sz="1800" b="1" dirty="0">
                    <a:solidFill>
                      <a:sysClr val="windowText" lastClr="000000"/>
                    </a:solidFill>
                  </a:rPr>
                  <a:t>			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sz="18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sz="18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id-ID" sz="18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sz="18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id-ID" sz="18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sz="18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id-ID" sz="18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sz="18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sz="18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𝟐𝟓</m:t>
                    </m:r>
                  </m:oMath>
                </a14:m>
                <a:endParaRPr lang="id-ID" sz="1800" b="1" dirty="0">
                  <a:solidFill>
                    <a:sysClr val="windowText" lastClr="000000"/>
                  </a:solidFill>
                </a:endParaRPr>
              </a:p>
              <a:p>
                <a:r>
                  <a:rPr lang="id-ID" sz="1800" b="1" dirty="0">
                    <a:solidFill>
                      <a:sysClr val="windowText" lastClr="000000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id-ID" sz="1800" b="1" i="0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                   </m:t>
                    </m:r>
                    <m:sSup>
                      <m:sSupPr>
                        <m:ctrlPr>
                          <a:rPr lang="id-ID" sz="18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sz="18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id-ID" sz="18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sz="18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id-ID" sz="18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id-ID" sz="1800" b="1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id-ID" b="1" i="1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id-ID" b="1" i="1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𝟐𝟓</m:t>
                                </m:r>
                                <m:r>
                                  <a:rPr lang="id-ID" b="1" i="1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id-ID" b="1" i="1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  <m:r>
                                  <a:rPr lang="id-ID" b="1" i="1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num>
                              <m:den>
                                <m:r>
                                  <a:rPr lang="id-ID" b="1" i="1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id-ID" sz="18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sz="18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sz="18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𝟐𝟓</m:t>
                    </m:r>
                  </m:oMath>
                </a14:m>
                <a:endParaRPr lang="id-ID" sz="1800" b="1" dirty="0">
                  <a:solidFill>
                    <a:sysClr val="windowText" lastClr="000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sz="1800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    </m:t>
                      </m:r>
                      <m:sSup>
                        <m:sSupPr>
                          <m:ctrlP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id-ID" sz="1800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𝟔𝟐𝟓</m:t>
                          </m:r>
                          <m: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𝟐𝟎𝟎</m:t>
                          </m:r>
                          <m: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id-ID" sz="1800" b="1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1800" b="1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𝟏𝟔</m:t>
                              </m:r>
                              <m:r>
                                <a:rPr lang="id-ID" sz="1800" b="1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id-ID" sz="1800" b="1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  <m:r>
                        <a:rPr lang="id-ID" sz="1800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d-ID" sz="1800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𝟐𝟓</m:t>
                      </m:r>
                    </m:oMath>
                  </m:oMathPara>
                </a14:m>
                <a:endParaRPr lang="id-ID" sz="1800" b="1" dirty="0">
                  <a:solidFill>
                    <a:sysClr val="windowText" lastClr="000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f>
                        <m:fPr>
                          <m:ctrlPr>
                            <a:rPr lang="id-ID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b="1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b="1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𝟗</m:t>
                              </m:r>
                              <m:r>
                                <a:rPr lang="id-ID" b="1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id-ID" b="1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id-ID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id-ID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𝟔𝟐𝟓</m:t>
                          </m:r>
                          <m:r>
                            <a:rPr lang="id-ID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id-ID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𝟐𝟎</m:t>
                          </m:r>
                          <m:r>
                            <a:rPr lang="id-ID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id-ID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id-ID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id-ID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b="1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𝟏𝟔</m:t>
                              </m:r>
                              <m:r>
                                <a:rPr lang="id-ID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id-ID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id-ID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  <m:r>
                        <a:rPr lang="id-ID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d-ID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id-ID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id-ID" b="1" dirty="0">
                  <a:solidFill>
                    <a:sysClr val="windowText" lastClr="000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              </m:t>
                      </m:r>
                      <m:f>
                        <m:fPr>
                          <m:ctrlPr>
                            <a:rPr lang="id-ID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b="1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b="1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𝟐𝟓</m:t>
                              </m:r>
                              <m:r>
                                <a:rPr lang="id-ID" b="1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id-ID" b="1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id-ID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id-ID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𝟐𝟎𝟎</m:t>
                          </m:r>
                          <m:r>
                            <a:rPr lang="id-ID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id-ID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id-ID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𝟔𝟐𝟓</m:t>
                          </m:r>
                        </m:num>
                        <m:den>
                          <m:r>
                            <a:rPr lang="id-ID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  <m:r>
                        <a:rPr lang="id-ID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d-ID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id-ID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id-ID" b="1" dirty="0">
                  <a:solidFill>
                    <a:sysClr val="windowText" lastClr="000000"/>
                  </a:solidFill>
                </a:endParaRPr>
              </a:p>
              <a:p>
                <a:r>
                  <a:rPr lang="id-ID" b="1" dirty="0">
                    <a:solidFill>
                      <a:sysClr val="windowText" lastClr="000000"/>
                    </a:solidFill>
                  </a:rPr>
                  <a:t>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𝟐𝟓</m:t>
                        </m:r>
                        <m:r>
                          <a:rPr lang="id-ID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id-ID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𝟐𝟎𝟎</m:t>
                    </m:r>
                    <m:r>
                      <a:rPr lang="id-ID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id-ID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b="1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𝟔𝟐𝟓</m:t>
                    </m:r>
                    <m:r>
                      <a:rPr lang="id-ID" b="1" i="0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1" i="0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𝟐𝟐𝟓</m:t>
                    </m:r>
                  </m:oMath>
                </a14:m>
                <a:endParaRPr lang="id-ID" b="1" dirty="0">
                  <a:solidFill>
                    <a:sysClr val="windowText" lastClr="000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                              </m:t>
                          </m:r>
                          <m:r>
                            <a:rPr lang="id-ID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id-ID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id-ID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id-ID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id-ID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id-ID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id-ID" b="1" i="0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𝟐𝟓</m:t>
                      </m:r>
                      <m:r>
                        <a:rPr lang="id-ID" b="1" i="0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d-ID" b="1" i="0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id-ID" b="1" dirty="0">
                  <a:solidFill>
                    <a:sysClr val="windowText" lastClr="000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                              </m:t>
                          </m:r>
                          <m:r>
                            <a:rPr lang="id-ID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id-ID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id-ID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id-ID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id-ID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id-ID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id-ID" b="1" i="0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𝟏𝟔</m:t>
                      </m:r>
                      <m:r>
                        <a:rPr lang="id-ID" b="1" i="0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d-ID" b="1" i="0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id-ID" b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4F33636-0A0A-483B-A55C-44446384A4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095" y="176336"/>
                <a:ext cx="4983870" cy="4746236"/>
              </a:xfrm>
              <a:prstGeom prst="rect">
                <a:avLst/>
              </a:prstGeom>
              <a:blipFill>
                <a:blip r:embed="rId3"/>
                <a:stretch>
                  <a:fillRect l="-1102" t="-77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10DD34D-7326-4129-AA57-065E15BDA1A7}"/>
                  </a:ext>
                </a:extLst>
              </p:cNvPr>
              <p:cNvSpPr txBox="1"/>
              <p:nvPr/>
            </p:nvSpPr>
            <p:spPr>
              <a:xfrm>
                <a:off x="6506817" y="1385235"/>
                <a:ext cx="4983870" cy="20437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id-ID" sz="1800" b="1" dirty="0">
                    <a:solidFill>
                      <a:sysClr val="windowText" lastClr="000000"/>
                    </a:solidFill>
                  </a:rPr>
                  <a:t>Untuk menentukan posisi garis terhadap lingkaran, maka berlaku :</a:t>
                </a:r>
              </a:p>
              <a:p>
                <a:r>
                  <a:rPr lang="id-ID" sz="1800" b="1" dirty="0">
                    <a:solidFill>
                      <a:sysClr val="windowText" lastClr="000000"/>
                    </a:solidFill>
                  </a:rPr>
                  <a:t>				 D </a:t>
                </a:r>
                <a:r>
                  <a:rPr lang="id-ID" sz="1800" b="1" dirty="0">
                    <a:solidFill>
                      <a:sysClr val="windowText" lastClr="0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≟</a:t>
                </a:r>
                <a:r>
                  <a:rPr lang="id-ID" sz="1800" b="1" dirty="0">
                    <a:solidFill>
                      <a:sysClr val="windowText" lastClr="000000"/>
                    </a:solidFill>
                  </a:rPr>
                  <a:t> 0</a:t>
                </a:r>
              </a:p>
              <a:p>
                <a:r>
                  <a:rPr lang="id-ID" sz="1800" b="1" dirty="0">
                    <a:solidFill>
                      <a:sysClr val="windowText" lastClr="000000"/>
                    </a:solidFill>
                  </a:rPr>
                  <a:t>	   	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sz="18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sz="18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id-ID" sz="18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sz="18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sz="18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𝟒</m:t>
                    </m:r>
                    <m:r>
                      <a:rPr lang="id-ID" sz="18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𝒂𝒄</m:t>
                    </m:r>
                    <m:r>
                      <a:rPr lang="id-ID" sz="18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≟</m:t>
                    </m:r>
                    <m:r>
                      <a:rPr lang="id-ID" sz="18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id-ID" sz="1800" b="1" dirty="0">
                  <a:solidFill>
                    <a:sysClr val="windowText" lastClr="000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           (</m:t>
                          </m:r>
                          <m: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id-ID" sz="1800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id-ID" sz="1800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d>
                        <m:dPr>
                          <m:ctrlP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d>
                        <m:dPr>
                          <m:ctrlP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𝟏𝟔</m:t>
                          </m:r>
                        </m:e>
                      </m:d>
                      <m:r>
                        <a:rPr lang="id-ID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≟</m:t>
                      </m:r>
                      <m:r>
                        <a:rPr lang="id-ID" sz="1800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id-ID" sz="1800" b="1" dirty="0">
                  <a:solidFill>
                    <a:sysClr val="windowText" lastClr="000000"/>
                  </a:solidFill>
                </a:endParaRPr>
              </a:p>
              <a:p>
                <a:r>
                  <a:rPr lang="id-ID" sz="1800" b="1" dirty="0">
                    <a:solidFill>
                      <a:sysClr val="windowText" lastClr="000000"/>
                    </a:solidFill>
                  </a:rPr>
                  <a:t>                    6</a:t>
                </a:r>
                <a14:m>
                  <m:oMath xmlns:m="http://schemas.openxmlformats.org/officeDocument/2006/math">
                    <m:r>
                      <a:rPr lang="id-ID" sz="1800" b="1" i="0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𝟒</m:t>
                    </m:r>
                    <m:r>
                      <a:rPr lang="id-ID" sz="18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sz="18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𝟔𝟒</m:t>
                    </m:r>
                    <m:r>
                      <a:rPr lang="id-ID" b="1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≟</m:t>
                    </m:r>
                    <m:r>
                      <a:rPr lang="id-ID" sz="1800" b="1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id-ID" sz="1800" b="1" dirty="0">
                  <a:solidFill>
                    <a:sysClr val="windowText" lastClr="000000"/>
                  </a:solidFill>
                </a:endParaRPr>
              </a:p>
              <a:p>
                <a:r>
                  <a:rPr lang="id-ID" b="1" dirty="0">
                    <a:solidFill>
                      <a:sysClr val="windowText" lastClr="000000"/>
                    </a:solidFill>
                  </a:rPr>
                  <a:t>			</a:t>
                </a:r>
                <a14:m>
                  <m:oMath xmlns:m="http://schemas.openxmlformats.org/officeDocument/2006/math">
                    <m:r>
                      <a:rPr lang="id-ID" b="1" i="0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r>
                      <a:rPr lang="id-ID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        </m:t>
                    </m:r>
                    <m:r>
                      <a:rPr lang="id-ID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id-ID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id-ID" sz="1800" b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10DD34D-7326-4129-AA57-065E15BDA1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6817" y="1385235"/>
                <a:ext cx="4983870" cy="2043765"/>
              </a:xfrm>
              <a:prstGeom prst="rect">
                <a:avLst/>
              </a:prstGeom>
              <a:blipFill>
                <a:blip r:embed="rId4"/>
                <a:stretch>
                  <a:fillRect l="-978" t="-1488" r="-110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9455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309FA18D-51FF-421A-8704-677481C5A55B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>
              <a:xfrm>
                <a:off x="4651513" y="5373967"/>
                <a:ext cx="7142922" cy="854556"/>
              </a:xfrm>
            </p:spPr>
            <p:txBody>
              <a:bodyPr/>
              <a:lstStyle/>
              <a:p>
                <a:pPr algn="ctr"/>
                <a:r>
                  <a:rPr lang="id-ID" b="1" dirty="0"/>
                  <a:t>Maka, diperoleh lah bahwa garis </a:t>
                </a:r>
                <a14:m>
                  <m:oMath xmlns:m="http://schemas.openxmlformats.org/officeDocument/2006/math">
                    <m:r>
                      <a:rPr lang="id-ID" b="1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𝟐𝟓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id-ID" b="1" dirty="0"/>
                  <a:t>tidak memotong dan tidak menyinggung lingkaran</a:t>
                </a:r>
                <a14:m>
                  <m:oMath xmlns:m="http://schemas.openxmlformats.org/officeDocument/2006/math">
                    <m:r>
                      <a:rPr lang="id-ID" b="1" i="0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id-ID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id-ID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b="1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id-ID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1" i="1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id-ID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1" i="1">
                        <a:latin typeface="Cambria Math" panose="02040503050406030204" pitchFamily="18" charset="0"/>
                      </a:rPr>
                      <m:t>𝟐𝟓</m:t>
                    </m:r>
                    <m:r>
                      <a:rPr lang="id-ID" b="1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id-ID" b="1" dirty="0"/>
                  <a:t> </a:t>
                </a:r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309FA18D-51FF-421A-8704-677481C5A55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651513" y="5373967"/>
                <a:ext cx="7142922" cy="854556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4F33636-0A0A-483B-A55C-44446384A4AE}"/>
                  </a:ext>
                </a:extLst>
              </p:cNvPr>
              <p:cNvSpPr txBox="1"/>
              <p:nvPr/>
            </p:nvSpPr>
            <p:spPr>
              <a:xfrm>
                <a:off x="900095" y="176336"/>
                <a:ext cx="4983870" cy="446301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id-ID" b="1" dirty="0">
                    <a:solidFill>
                      <a:sysClr val="windowText" lastClr="000000"/>
                    </a:solidFill>
                  </a:rPr>
                  <a:t>c</a:t>
                </a:r>
                <a:r>
                  <a:rPr lang="id-ID" sz="1800" b="1" dirty="0">
                    <a:solidFill>
                      <a:sysClr val="windowText" lastClr="000000"/>
                    </a:solidFill>
                  </a:rPr>
                  <a:t>. </a:t>
                </a:r>
                <a14:m>
                  <m:oMath xmlns:m="http://schemas.openxmlformats.org/officeDocument/2006/math">
                    <m:r>
                      <a:rPr lang="id-ID" b="1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id-ID" b="1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id-ID" b="1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b="1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id-ID" b="1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id-ID" b="1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1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𝟐𝟓</m:t>
                    </m:r>
                  </m:oMath>
                </a14:m>
                <a:endParaRPr lang="id-ID" b="1" dirty="0">
                  <a:solidFill>
                    <a:sysClr val="windowText" lastClr="000000"/>
                  </a:solidFill>
                </a:endParaRPr>
              </a:p>
              <a:p>
                <a:r>
                  <a:rPr lang="id-ID" sz="1800" b="1" dirty="0">
                    <a:solidFill>
                      <a:sysClr val="windowText" lastClr="000000"/>
                    </a:solidFill>
                  </a:rPr>
                  <a:t>          </a:t>
                </a:r>
                <a14:m>
                  <m:oMath xmlns:m="http://schemas.openxmlformats.org/officeDocument/2006/math">
                    <m:r>
                      <a:rPr lang="id-ID" sz="1800" b="1" i="0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      </m:t>
                    </m:r>
                    <m:r>
                      <a:rPr lang="id-ID" sz="1800" b="1" i="0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id-ID" sz="18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id-ID" sz="18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sz="18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id-ID" sz="18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id-ID" sz="18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sz="18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𝟐𝟓</m:t>
                    </m:r>
                  </m:oMath>
                </a14:m>
                <a:endParaRPr lang="id-ID" sz="1800" b="1" dirty="0">
                  <a:solidFill>
                    <a:sysClr val="windowText" lastClr="000000"/>
                  </a:solidFill>
                </a:endParaRPr>
              </a:p>
              <a:p>
                <a:r>
                  <a:rPr lang="id-ID" sz="1800" b="1" dirty="0">
                    <a:solidFill>
                      <a:sysClr val="windowText" lastClr="000000"/>
                    </a:solidFill>
                  </a:rPr>
                  <a:t>	          </a:t>
                </a:r>
                <a14:m>
                  <m:oMath xmlns:m="http://schemas.openxmlformats.org/officeDocument/2006/math">
                    <m:r>
                      <a:rPr lang="id-ID" sz="18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id-ID" sz="18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d-ID" sz="18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18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id-ID" sz="18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id-ID" sz="18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id-ID" sz="18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𝟐𝟓</m:t>
                        </m:r>
                      </m:num>
                      <m:den>
                        <m:r>
                          <a:rPr lang="id-ID" sz="18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id-ID" sz="1800" b="1" dirty="0">
                  <a:solidFill>
                    <a:sysClr val="windowText" lastClr="000000"/>
                  </a:solidFill>
                </a:endParaRPr>
              </a:p>
              <a:p>
                <a:r>
                  <a:rPr lang="id-ID" sz="1800" b="1" dirty="0">
                    <a:solidFill>
                      <a:sysClr val="windowText" lastClr="000000"/>
                    </a:solidFill>
                  </a:rPr>
                  <a:t>Substitusikan garis </a:t>
                </a:r>
                <a14:m>
                  <m:oMath xmlns:m="http://schemas.openxmlformats.org/officeDocument/2006/math">
                    <m:r>
                      <a:rPr lang="id-ID" sz="1800" b="1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id-ID" sz="1800" b="1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d-ID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id-ID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id-ID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id-ID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𝟐𝟓</m:t>
                        </m:r>
                      </m:num>
                      <m:den>
                        <m:r>
                          <a:rPr lang="id-ID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id-ID" sz="1800" b="1" dirty="0">
                    <a:solidFill>
                      <a:sysClr val="windowText" lastClr="000000"/>
                    </a:solidFill>
                  </a:rPr>
                  <a:t> ke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sz="1800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sz="1800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id-ID" sz="1800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sz="1800" b="1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id-ID" sz="1800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sz="1800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id-ID" sz="1800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sz="1800" b="1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sz="18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id-ID" sz="1800" b="1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endParaRPr lang="id-ID" sz="1800" b="1" i="1" dirty="0">
                  <a:solidFill>
                    <a:sysClr val="windowText" lastClr="000000"/>
                  </a:solidFill>
                  <a:latin typeface="Cambria Math" panose="02040503050406030204" pitchFamily="18" charset="0"/>
                </a:endParaRPr>
              </a:p>
              <a:p>
                <a:r>
                  <a:rPr lang="id-ID" sz="1800" b="1" dirty="0">
                    <a:solidFill>
                      <a:sysClr val="windowText" lastClr="000000"/>
                    </a:solidFill>
                  </a:rPr>
                  <a:t>			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sz="18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sz="18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id-ID" sz="18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sz="18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id-ID" sz="18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sz="18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id-ID" sz="18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sz="18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sz="18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𝟐𝟓</m:t>
                    </m:r>
                  </m:oMath>
                </a14:m>
                <a:endParaRPr lang="id-ID" sz="1800" b="1" dirty="0">
                  <a:solidFill>
                    <a:sysClr val="windowText" lastClr="000000"/>
                  </a:solidFill>
                </a:endParaRPr>
              </a:p>
              <a:p>
                <a:r>
                  <a:rPr lang="id-ID" sz="1800" b="1" dirty="0">
                    <a:solidFill>
                      <a:sysClr val="windowText" lastClr="000000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id-ID" sz="1800" b="1" i="0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                   </m:t>
                    </m:r>
                    <m:sSup>
                      <m:sSupPr>
                        <m:ctrlPr>
                          <a:rPr lang="id-ID" sz="18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sz="18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id-ID" sz="18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sz="18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id-ID" sz="18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id-ID" sz="1800" b="1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id-ID" b="1" i="1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id-ID" b="1" i="1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  <m:r>
                                  <a:rPr lang="id-ID" b="1" i="1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id-ID" b="1" i="1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id-ID" b="1" i="1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𝟐𝟓</m:t>
                                </m:r>
                              </m:num>
                              <m:den>
                                <m:r>
                                  <a:rPr lang="id-ID" b="1" i="1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id-ID" sz="18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sz="18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sz="18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𝟐𝟓</m:t>
                    </m:r>
                  </m:oMath>
                </a14:m>
                <a:endParaRPr lang="id-ID" sz="1800" b="1" dirty="0">
                  <a:solidFill>
                    <a:sysClr val="windowText" lastClr="000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sz="1800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       </m:t>
                      </m:r>
                      <m:sSup>
                        <m:sSupPr>
                          <m:ctrlP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id-ID" sz="1800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sz="1800" b="1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1800" b="1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id-ID" sz="1800" b="1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id-ID" sz="1800" b="1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𝟏𝟎𝟎</m:t>
                          </m:r>
                          <m: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𝟔𝟐𝟓</m:t>
                          </m:r>
                        </m:num>
                        <m:den>
                          <m: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  <m:r>
                        <a:rPr lang="id-ID" sz="1800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d-ID" sz="1800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𝟐𝟓</m:t>
                      </m:r>
                    </m:oMath>
                  </m:oMathPara>
                </a14:m>
                <a:endParaRPr lang="id-ID" sz="1800" b="1" dirty="0">
                  <a:solidFill>
                    <a:sysClr val="windowText" lastClr="000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    </m:t>
                      </m:r>
                      <m:f>
                        <m:fPr>
                          <m:ctrlPr>
                            <a:rPr lang="id-ID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b="1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b="1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𝟗</m:t>
                              </m:r>
                              <m:r>
                                <a:rPr lang="id-ID" b="1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id-ID" b="1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id-ID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id-ID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b="1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id-ID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id-ID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id-ID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id-ID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𝟏𝟎𝟎</m:t>
                          </m:r>
                          <m:r>
                            <a:rPr lang="id-ID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id-ID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id-ID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𝟔𝟐𝟓</m:t>
                          </m:r>
                        </m:num>
                        <m:den>
                          <m:r>
                            <a:rPr lang="id-ID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  <m:r>
                        <a:rPr lang="id-ID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d-ID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id-ID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id-ID" b="1" dirty="0">
                  <a:solidFill>
                    <a:sysClr val="windowText" lastClr="000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              </m:t>
                      </m:r>
                      <m:f>
                        <m:fPr>
                          <m:ctrlPr>
                            <a:rPr lang="id-ID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b="1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b="1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𝟏𝟑</m:t>
                              </m:r>
                              <m:r>
                                <a:rPr lang="id-ID" b="1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id-ID" b="1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id-ID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id-ID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𝟏𝟎𝟎</m:t>
                          </m:r>
                          <m:r>
                            <a:rPr lang="id-ID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id-ID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id-ID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𝟔𝟐𝟓</m:t>
                          </m:r>
                        </m:num>
                        <m:den>
                          <m:r>
                            <a:rPr lang="id-ID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  <m:r>
                        <a:rPr lang="id-ID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d-ID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id-ID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id-ID" b="1" dirty="0">
                  <a:solidFill>
                    <a:sysClr val="windowText" lastClr="000000"/>
                  </a:solidFill>
                </a:endParaRPr>
              </a:p>
              <a:p>
                <a:r>
                  <a:rPr lang="id-ID" b="1" dirty="0">
                    <a:solidFill>
                      <a:sysClr val="windowText" lastClr="000000"/>
                    </a:solidFill>
                  </a:rPr>
                  <a:t>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  <m:r>
                          <a:rPr lang="id-ID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id-ID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𝟏𝟎𝟎</m:t>
                    </m:r>
                    <m:r>
                      <a:rPr lang="id-ID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id-ID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b="1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𝟔𝟐𝟓</m:t>
                    </m:r>
                    <m:r>
                      <a:rPr lang="id-ID" b="1" i="0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1" i="0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𝟐𝟐𝟓</m:t>
                    </m:r>
                  </m:oMath>
                </a14:m>
                <a:endParaRPr lang="id-ID" b="1" dirty="0">
                  <a:solidFill>
                    <a:sysClr val="windowText" lastClr="000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                 </m:t>
                          </m:r>
                          <m:r>
                            <a:rPr lang="id-ID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𝟏𝟑</m:t>
                          </m:r>
                          <m:r>
                            <a:rPr lang="id-ID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id-ID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id-ID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id-ID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𝟏𝟎𝟎</m:t>
                      </m:r>
                      <m:r>
                        <a:rPr lang="id-ID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id-ID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id-ID" b="1" i="0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𝟒𝟎𝟎</m:t>
                      </m:r>
                      <m:r>
                        <a:rPr lang="id-ID" b="1" i="0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d-ID" b="1" i="0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id-ID" b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4F33636-0A0A-483B-A55C-44446384A4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095" y="176336"/>
                <a:ext cx="4983870" cy="4463017"/>
              </a:xfrm>
              <a:prstGeom prst="rect">
                <a:avLst/>
              </a:prstGeom>
              <a:blipFill>
                <a:blip r:embed="rId3"/>
                <a:stretch>
                  <a:fillRect l="-1102" t="-82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10DD34D-7326-4129-AA57-065E15BDA1A7}"/>
                  </a:ext>
                </a:extLst>
              </p:cNvPr>
              <p:cNvSpPr txBox="1"/>
              <p:nvPr/>
            </p:nvSpPr>
            <p:spPr>
              <a:xfrm>
                <a:off x="6506817" y="1385235"/>
                <a:ext cx="4983870" cy="20437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id-ID" sz="1800" b="1" dirty="0">
                    <a:solidFill>
                      <a:sysClr val="windowText" lastClr="000000"/>
                    </a:solidFill>
                  </a:rPr>
                  <a:t>Untuk menentukan posisi garis terhadap lingkaran, maka berlaku :</a:t>
                </a:r>
              </a:p>
              <a:p>
                <a:r>
                  <a:rPr lang="id-ID" sz="1800" b="1" dirty="0">
                    <a:solidFill>
                      <a:sysClr val="windowText" lastClr="000000"/>
                    </a:solidFill>
                  </a:rPr>
                  <a:t>				     D </a:t>
                </a:r>
                <a:r>
                  <a:rPr lang="id-ID" sz="1800" b="1" dirty="0">
                    <a:solidFill>
                      <a:sysClr val="windowText" lastClr="0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≟</a:t>
                </a:r>
                <a:r>
                  <a:rPr lang="id-ID" sz="1800" b="1" dirty="0">
                    <a:solidFill>
                      <a:sysClr val="windowText" lastClr="000000"/>
                    </a:solidFill>
                  </a:rPr>
                  <a:t> 0</a:t>
                </a:r>
              </a:p>
              <a:p>
                <a:r>
                  <a:rPr lang="id-ID" sz="1800" b="1" dirty="0">
                    <a:solidFill>
                      <a:sysClr val="windowText" lastClr="000000"/>
                    </a:solidFill>
                  </a:rPr>
                  <a:t>	   	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sz="18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sz="18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id-ID" sz="18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sz="18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sz="18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𝟒</m:t>
                    </m:r>
                    <m:r>
                      <a:rPr lang="id-ID" sz="18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𝒂𝒄</m:t>
                    </m:r>
                    <m:r>
                      <a:rPr lang="id-ID" sz="18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≟</m:t>
                    </m:r>
                    <m:r>
                      <a:rPr lang="id-ID" sz="18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id-ID" sz="1800" b="1" dirty="0">
                  <a:solidFill>
                    <a:sysClr val="windowText" lastClr="000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 (−</m:t>
                          </m:r>
                          <m: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𝟏𝟎𝟎</m:t>
                          </m:r>
                          <m: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id-ID" sz="1800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id-ID" sz="1800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d>
                        <m:dPr>
                          <m:ctrlP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𝟏𝟑</m:t>
                          </m:r>
                        </m:e>
                      </m:d>
                      <m:d>
                        <m:dPr>
                          <m:ctrlP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d-ID" sz="18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𝟒𝟎𝟎</m:t>
                          </m:r>
                        </m:e>
                      </m:d>
                      <m:r>
                        <a:rPr lang="id-ID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≟</m:t>
                      </m:r>
                      <m:r>
                        <a:rPr lang="id-ID" sz="1800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id-ID" sz="1800" b="1" dirty="0">
                  <a:solidFill>
                    <a:sysClr val="windowText" lastClr="000000"/>
                  </a:solidFill>
                </a:endParaRPr>
              </a:p>
              <a:p>
                <a:r>
                  <a:rPr lang="id-ID" sz="1800" b="1" dirty="0">
                    <a:solidFill>
                      <a:sysClr val="windowText" lastClr="000000"/>
                    </a:solidFill>
                  </a:rPr>
                  <a:t>             10000</a:t>
                </a:r>
                <a14:m>
                  <m:oMath xmlns:m="http://schemas.openxmlformats.org/officeDocument/2006/math">
                    <m:r>
                      <a:rPr lang="id-ID" sz="18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sz="18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𝟐𝟎𝟖𝟎𝟎</m:t>
                    </m:r>
                    <m:r>
                      <a:rPr lang="id-ID" b="1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≟</m:t>
                    </m:r>
                    <m:r>
                      <a:rPr lang="id-ID" sz="1800" b="1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id-ID" sz="1800" b="1" dirty="0">
                  <a:solidFill>
                    <a:sysClr val="windowText" lastClr="000000"/>
                  </a:solidFill>
                </a:endParaRPr>
              </a:p>
              <a:p>
                <a:r>
                  <a:rPr lang="id-ID" b="1" dirty="0">
                    <a:solidFill>
                      <a:sysClr val="windowText" lastClr="000000"/>
                    </a:solidFill>
                  </a:rPr>
                  <a:t>		      </a:t>
                </a:r>
                <a14:m>
                  <m:oMath xmlns:m="http://schemas.openxmlformats.org/officeDocument/2006/math">
                    <m:r>
                      <a:rPr lang="id-ID" b="1" i="0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a:rPr lang="id-ID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𝟏𝟎</m:t>
                    </m:r>
                    <m:r>
                      <a:rPr lang="id-ID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id-ID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𝟖𝟎𝟎</m:t>
                    </m:r>
                    <m:r>
                      <a:rPr lang="id-ID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id-ID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id-ID" sz="1800" b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10DD34D-7326-4129-AA57-065E15BDA1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6817" y="1385235"/>
                <a:ext cx="4983870" cy="2043765"/>
              </a:xfrm>
              <a:prstGeom prst="rect">
                <a:avLst/>
              </a:prstGeom>
              <a:blipFill>
                <a:blip r:embed="rId4"/>
                <a:stretch>
                  <a:fillRect l="-978" t="-1488" r="-110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82108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226</TotalTime>
  <Words>742</Words>
  <Application>Microsoft Office PowerPoint</Application>
  <PresentationFormat>Widescreen</PresentationFormat>
  <Paragraphs>97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Cambria Math</vt:lpstr>
      <vt:lpstr>Century Gothic</vt:lpstr>
      <vt:lpstr>Wingdings 2</vt:lpstr>
      <vt:lpstr>Quotable</vt:lpstr>
      <vt:lpstr>Kedudukan Garis Terhadap Lingkaran</vt:lpstr>
      <vt:lpstr>Kedudukan Garis Terhadap Lingkaran</vt:lpstr>
      <vt:lpstr>PowerPoint Presentation</vt:lpstr>
      <vt:lpstr>Contoh No. 1</vt:lpstr>
      <vt:lpstr>Contoh No. 2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Kedudukan Garis Terhadap Lingkaran</dc:title>
  <dc:creator>win8</dc:creator>
  <cp:lastModifiedBy>win8</cp:lastModifiedBy>
  <cp:revision>14</cp:revision>
  <dcterms:created xsi:type="dcterms:W3CDTF">2021-01-26T02:42:19Z</dcterms:created>
  <dcterms:modified xsi:type="dcterms:W3CDTF">2022-02-25T01:04:51Z</dcterms:modified>
</cp:coreProperties>
</file>