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1500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4/26/2021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1364E-0AE8-4815-B22C-987FAB036D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d-ID" b="1" dirty="0"/>
              <a:t>Irisan kerucut</a:t>
            </a:r>
            <a:br>
              <a:rPr lang="id-ID" b="1" dirty="0"/>
            </a:br>
            <a:r>
              <a:rPr lang="id-ID" b="1" dirty="0"/>
              <a:t>“hiperbola”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C46FB4-47B0-4C55-9708-6EAECA723085}"/>
              </a:ext>
            </a:extLst>
          </p:cNvPr>
          <p:cNvSpPr txBox="1"/>
          <p:nvPr/>
        </p:nvSpPr>
        <p:spPr>
          <a:xfrm>
            <a:off x="3366052" y="4346713"/>
            <a:ext cx="6414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dirty="0"/>
              <a:t>By. SITI SYARAH MAULYDIA, M.Pd</a:t>
            </a:r>
          </a:p>
        </p:txBody>
      </p:sp>
    </p:spTree>
    <p:extLst>
      <p:ext uri="{BB962C8B-B14F-4D97-AF65-F5344CB8AC3E}">
        <p14:creationId xmlns:p14="http://schemas.microsoft.com/office/powerpoint/2010/main" val="2539298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93956D0-9E2B-4E96-BBAD-02AE8534D5EB}"/>
              </a:ext>
            </a:extLst>
          </p:cNvPr>
          <p:cNvSpPr/>
          <p:nvPr/>
        </p:nvSpPr>
        <p:spPr>
          <a:xfrm>
            <a:off x="3564828" y="409371"/>
            <a:ext cx="5380382" cy="113968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8000" b="1" dirty="0"/>
              <a:t>Hiperbola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0F9D394-DAC3-45E9-A9C2-344A3AF720B0}"/>
              </a:ext>
            </a:extLst>
          </p:cNvPr>
          <p:cNvSpPr txBox="1"/>
          <p:nvPr/>
        </p:nvSpPr>
        <p:spPr>
          <a:xfrm>
            <a:off x="821631" y="1766188"/>
            <a:ext cx="6202017" cy="70788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d-ID" sz="2000" dirty="0"/>
              <a:t>Hiperbola adalah tempat kedudukan titik-titik yang selisih jaraknya dari dua titik tertentu adalah tetap sebesar 2a.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B602C4F-0EA5-47F1-BBC2-D5277993E924}"/>
                  </a:ext>
                </a:extLst>
              </p:cNvPr>
              <p:cNvSpPr txBox="1"/>
              <p:nvPr/>
            </p:nvSpPr>
            <p:spPr>
              <a:xfrm>
                <a:off x="821630" y="2583958"/>
                <a:ext cx="6202017" cy="400110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just"/>
                <a:r>
                  <a:rPr lang="id-ID" sz="2000" dirty="0"/>
                  <a:t>Kedua titik tertentu itu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id-ID" sz="2000" dirty="0"/>
                  <a:t> dan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id-ID" sz="2000" dirty="0"/>
                  <a:t>) disebut fokus.</a:t>
                </a: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B602C4F-0EA5-47F1-BBC2-D5277993E9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630" y="2583958"/>
                <a:ext cx="6202017" cy="400110"/>
              </a:xfrm>
              <a:prstGeom prst="rect">
                <a:avLst/>
              </a:prstGeom>
              <a:blipFill>
                <a:blip r:embed="rId2"/>
                <a:stretch>
                  <a:fillRect l="-981" t="-7353" b="-23529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CB455E9A-8B82-42EE-8E7F-17470D4DD806}"/>
              </a:ext>
            </a:extLst>
          </p:cNvPr>
          <p:cNvSpPr txBox="1"/>
          <p:nvPr/>
        </p:nvSpPr>
        <p:spPr>
          <a:xfrm>
            <a:off x="821630" y="3093952"/>
            <a:ext cx="6202017" cy="70788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d-ID" sz="2000" dirty="0"/>
              <a:t>Garis yang membagi kurva menjadi dua bagian yang sama disebut sumbu.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70F0B7-9244-4C75-AFD0-C16578CF4C41}"/>
              </a:ext>
            </a:extLst>
          </p:cNvPr>
          <p:cNvSpPr txBox="1"/>
          <p:nvPr/>
        </p:nvSpPr>
        <p:spPr>
          <a:xfrm>
            <a:off x="821630" y="3911722"/>
            <a:ext cx="6202017" cy="101566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d-ID" sz="2000" dirty="0"/>
              <a:t>Sumbu yang melalui fokus disebut sumbu mayor/sumbu utama (real), sedangkan sumbu lainnya disebut sumbu minor (khayal).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4BF8500-0DF1-406F-8786-7B4D7BDF6EAF}"/>
              </a:ext>
            </a:extLst>
          </p:cNvPr>
          <p:cNvSpPr txBox="1"/>
          <p:nvPr/>
        </p:nvSpPr>
        <p:spPr>
          <a:xfrm>
            <a:off x="821630" y="5037269"/>
            <a:ext cx="6202017" cy="70788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d-ID" sz="2000" dirty="0"/>
              <a:t>Titik potong kedua sumbu (P) disebut pusat. Perpotongan sumbu real dengan kurva (A dan B) disebut puncak.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DF3035D-2918-47FA-92C6-B97FAB843808}"/>
              </a:ext>
            </a:extLst>
          </p:cNvPr>
          <p:cNvSpPr txBox="1"/>
          <p:nvPr/>
        </p:nvSpPr>
        <p:spPr>
          <a:xfrm>
            <a:off x="9952380" y="3727056"/>
            <a:ext cx="43732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d-ID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18ECDB47-38DB-49AD-A716-8C6BBD5711FE}"/>
              </a:ext>
            </a:extLst>
          </p:cNvPr>
          <p:cNvSpPr/>
          <p:nvPr/>
        </p:nvSpPr>
        <p:spPr>
          <a:xfrm>
            <a:off x="8441421" y="2519356"/>
            <a:ext cx="689255" cy="2517913"/>
          </a:xfrm>
          <a:custGeom>
            <a:avLst/>
            <a:gdLst>
              <a:gd name="connsiteX0" fmla="*/ 0 w 689255"/>
              <a:gd name="connsiteY0" fmla="*/ 0 h 2517913"/>
              <a:gd name="connsiteX1" fmla="*/ 689113 w 689255"/>
              <a:gd name="connsiteY1" fmla="*/ 1285461 h 2517913"/>
              <a:gd name="connsiteX2" fmla="*/ 66261 w 689255"/>
              <a:gd name="connsiteY2" fmla="*/ 2517913 h 2517913"/>
              <a:gd name="connsiteX3" fmla="*/ 66261 w 689255"/>
              <a:gd name="connsiteY3" fmla="*/ 2517913 h 2517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9255" h="2517913">
                <a:moveTo>
                  <a:pt x="0" y="0"/>
                </a:moveTo>
                <a:cubicBezTo>
                  <a:pt x="339035" y="432904"/>
                  <a:pt x="678070" y="865809"/>
                  <a:pt x="689113" y="1285461"/>
                </a:cubicBezTo>
                <a:cubicBezTo>
                  <a:pt x="700156" y="1705113"/>
                  <a:pt x="66261" y="2517913"/>
                  <a:pt x="66261" y="2517913"/>
                </a:cubicBezTo>
                <a:lnTo>
                  <a:pt x="66261" y="2517913"/>
                </a:ln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174B57AF-291A-43F7-BDD4-1E06E8475EA0}"/>
              </a:ext>
            </a:extLst>
          </p:cNvPr>
          <p:cNvSpPr/>
          <p:nvPr/>
        </p:nvSpPr>
        <p:spPr>
          <a:xfrm flipH="1" flipV="1">
            <a:off x="10674433" y="2486229"/>
            <a:ext cx="689255" cy="2517913"/>
          </a:xfrm>
          <a:custGeom>
            <a:avLst/>
            <a:gdLst>
              <a:gd name="connsiteX0" fmla="*/ 0 w 689255"/>
              <a:gd name="connsiteY0" fmla="*/ 0 h 2517913"/>
              <a:gd name="connsiteX1" fmla="*/ 689113 w 689255"/>
              <a:gd name="connsiteY1" fmla="*/ 1285461 h 2517913"/>
              <a:gd name="connsiteX2" fmla="*/ 66261 w 689255"/>
              <a:gd name="connsiteY2" fmla="*/ 2517913 h 2517913"/>
              <a:gd name="connsiteX3" fmla="*/ 66261 w 689255"/>
              <a:gd name="connsiteY3" fmla="*/ 2517913 h 2517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9255" h="2517913">
                <a:moveTo>
                  <a:pt x="0" y="0"/>
                </a:moveTo>
                <a:cubicBezTo>
                  <a:pt x="339035" y="432904"/>
                  <a:pt x="678070" y="865809"/>
                  <a:pt x="689113" y="1285461"/>
                </a:cubicBezTo>
                <a:cubicBezTo>
                  <a:pt x="700156" y="1705113"/>
                  <a:pt x="66261" y="2517913"/>
                  <a:pt x="66261" y="2517913"/>
                </a:cubicBezTo>
                <a:lnTo>
                  <a:pt x="66261" y="2517913"/>
                </a:ln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D2DDE01-9CC9-429F-AB1A-5D04A2076400}"/>
              </a:ext>
            </a:extLst>
          </p:cNvPr>
          <p:cNvSpPr/>
          <p:nvPr/>
        </p:nvSpPr>
        <p:spPr>
          <a:xfrm>
            <a:off x="8600662" y="3729171"/>
            <a:ext cx="99388" cy="10988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8A5ED964-C4A5-43E6-90B2-73136F8B3742}"/>
              </a:ext>
            </a:extLst>
          </p:cNvPr>
          <p:cNvSpPr/>
          <p:nvPr/>
        </p:nvSpPr>
        <p:spPr>
          <a:xfrm>
            <a:off x="11138455" y="3709290"/>
            <a:ext cx="99388" cy="10988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9DD95DB8-5567-44F0-B935-E956F49555B5}"/>
                  </a:ext>
                </a:extLst>
              </p:cNvPr>
              <p:cNvSpPr txBox="1"/>
              <p:nvPr/>
            </p:nvSpPr>
            <p:spPr>
              <a:xfrm>
                <a:off x="10956322" y="3835189"/>
                <a:ext cx="417434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d-ID" i="1" smtClean="0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i="1" smtClean="0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id-ID" i="1" smtClean="0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id-ID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mc:Choice>
        <mc:Fallback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9DD95DB8-5567-44F0-B935-E956F49555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56322" y="3835189"/>
                <a:ext cx="417434" cy="369332"/>
              </a:xfrm>
              <a:prstGeom prst="rect">
                <a:avLst/>
              </a:prstGeom>
              <a:blipFill>
                <a:blip r:embed="rId3"/>
                <a:stretch>
                  <a:fillRect b="-655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B7DF3386-0E23-4A5C-8AF6-6D8DC8380A80}"/>
                  </a:ext>
                </a:extLst>
              </p:cNvPr>
              <p:cNvSpPr txBox="1"/>
              <p:nvPr/>
            </p:nvSpPr>
            <p:spPr>
              <a:xfrm>
                <a:off x="8454673" y="3850058"/>
                <a:ext cx="404192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d-ID" i="1" smtClean="0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i="1" smtClean="0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id-ID" i="1" smtClean="0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id-ID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B7DF3386-0E23-4A5C-8AF6-6D8DC8380A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4673" y="3850058"/>
                <a:ext cx="404192" cy="369332"/>
              </a:xfrm>
              <a:prstGeom prst="rect">
                <a:avLst/>
              </a:prstGeom>
              <a:blipFill>
                <a:blip r:embed="rId4"/>
                <a:stretch>
                  <a:fillRect b="-666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>
            <a:extLst>
              <a:ext uri="{FF2B5EF4-FFF2-40B4-BE49-F238E27FC236}">
                <a16:creationId xmlns:a16="http://schemas.microsoft.com/office/drawing/2014/main" id="{593E4445-496C-49D3-92A8-E5D7A9389A13}"/>
              </a:ext>
            </a:extLst>
          </p:cNvPr>
          <p:cNvSpPr txBox="1"/>
          <p:nvPr/>
        </p:nvSpPr>
        <p:spPr>
          <a:xfrm>
            <a:off x="9114173" y="3774019"/>
            <a:ext cx="43732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d-ID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D2093A5-F156-4720-AF87-D65B64221310}"/>
              </a:ext>
            </a:extLst>
          </p:cNvPr>
          <p:cNvSpPr txBox="1"/>
          <p:nvPr/>
        </p:nvSpPr>
        <p:spPr>
          <a:xfrm>
            <a:off x="10409570" y="3774019"/>
            <a:ext cx="43732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d-ID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A40E8FA9-976F-4E98-9EEA-DB8407D6A29A}"/>
              </a:ext>
            </a:extLst>
          </p:cNvPr>
          <p:cNvCxnSpPr>
            <a:cxnSpLocks/>
          </p:cNvCxnSpPr>
          <p:nvPr/>
        </p:nvCxnSpPr>
        <p:spPr>
          <a:xfrm>
            <a:off x="9886121" y="2080375"/>
            <a:ext cx="32957" cy="331083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445A93C-6A0E-45CE-8368-8AADB3A2C9B0}"/>
              </a:ext>
            </a:extLst>
          </p:cNvPr>
          <p:cNvCxnSpPr/>
          <p:nvPr/>
        </p:nvCxnSpPr>
        <p:spPr>
          <a:xfrm>
            <a:off x="7673009" y="3771689"/>
            <a:ext cx="421419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8E3FEFBA-BD74-428B-901F-6EF76E899A6D}"/>
              </a:ext>
            </a:extLst>
          </p:cNvPr>
          <p:cNvSpPr txBox="1"/>
          <p:nvPr/>
        </p:nvSpPr>
        <p:spPr>
          <a:xfrm>
            <a:off x="11849098" y="3542390"/>
            <a:ext cx="43732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d-ID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AA360DE-C55B-4CF0-A30B-4C3F4EC184A7}"/>
              </a:ext>
            </a:extLst>
          </p:cNvPr>
          <p:cNvSpPr txBox="1"/>
          <p:nvPr/>
        </p:nvSpPr>
        <p:spPr>
          <a:xfrm>
            <a:off x="9756905" y="1711043"/>
            <a:ext cx="43732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d-ID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2546456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17" grpId="0"/>
      <p:bldP spid="26" grpId="0" animBg="1"/>
      <p:bldP spid="27" grpId="0" animBg="1"/>
      <p:bldP spid="28" grpId="0" animBg="1"/>
      <p:bldP spid="29" grpId="0" animBg="1"/>
      <p:bldP spid="30" grpId="0"/>
      <p:bldP spid="31" grpId="0"/>
      <p:bldP spid="32" grpId="0"/>
      <p:bldP spid="33" grpId="0"/>
      <p:bldP spid="40" grpId="0"/>
      <p:bldP spid="4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F5E9946-F8EF-4C6F-9D3D-D24C1F1877C2}"/>
              </a:ext>
            </a:extLst>
          </p:cNvPr>
          <p:cNvSpPr/>
          <p:nvPr/>
        </p:nvSpPr>
        <p:spPr>
          <a:xfrm>
            <a:off x="1683026" y="622852"/>
            <a:ext cx="2411896" cy="530087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b="1" dirty="0"/>
              <a:t>Rumus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B00FAFF-6C1C-443B-9798-18376A993EB1}"/>
                  </a:ext>
                </a:extLst>
              </p:cNvPr>
              <p:cNvSpPr txBox="1"/>
              <p:nvPr/>
            </p:nvSpPr>
            <p:spPr>
              <a:xfrm>
                <a:off x="1325217" y="2133598"/>
                <a:ext cx="9687340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id-ID" sz="2800" dirty="0"/>
                  <a:t>Persamaan hiperbola yang berpusat di O (0,0), fokus (</a:t>
                </a:r>
                <a14:m>
                  <m:oMath xmlns:m="http://schemas.openxmlformats.org/officeDocument/2006/math">
                    <m:r>
                      <a:rPr lang="id-ID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id-ID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id-ID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,0)</m:t>
                    </m:r>
                  </m:oMath>
                </a14:m>
                <a:r>
                  <a:rPr lang="id-ID" sz="2800" dirty="0"/>
                  <a:t> dan puncak (</a:t>
                </a:r>
                <a14:m>
                  <m:oMath xmlns:m="http://schemas.openxmlformats.org/officeDocument/2006/math">
                    <m:r>
                      <a:rPr lang="id-ID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id-ID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id-ID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,0</m:t>
                    </m:r>
                  </m:oMath>
                </a14:m>
                <a:r>
                  <a:rPr lang="id-ID" sz="2800" dirty="0"/>
                  <a:t>) adalah :</a:t>
                </a:r>
              </a:p>
              <a:p>
                <a:pPr algn="just"/>
                <a:endParaRPr lang="id-ID" sz="2800" dirty="0"/>
              </a:p>
              <a:p>
                <a:pPr algn="just"/>
                <a:endParaRPr lang="id-ID" sz="2800" dirty="0"/>
              </a:p>
              <a:p>
                <a:pPr algn="just"/>
                <a:endParaRPr lang="id-ID" sz="2800" dirty="0"/>
              </a:p>
              <a:p>
                <a:pPr algn="just"/>
                <a:r>
                  <a:rPr lang="id-ID" sz="2800" dirty="0"/>
                  <a:t>dengan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sz="2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id-ID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sz="2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id-ID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id-ID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sz="28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id-ID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sz="2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id-ID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id-ID" sz="28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B00FAFF-6C1C-443B-9798-18376A993E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5217" y="2133598"/>
                <a:ext cx="9687340" cy="2677656"/>
              </a:xfrm>
              <a:prstGeom prst="rect">
                <a:avLst/>
              </a:prstGeom>
              <a:blipFill>
                <a:blip r:embed="rId2"/>
                <a:stretch>
                  <a:fillRect l="-1258" t="-2278" r="-1258" b="-5467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4E8C6D8-821C-455C-9697-009531B932D0}"/>
                  </a:ext>
                </a:extLst>
              </p:cNvPr>
              <p:cNvSpPr txBox="1"/>
              <p:nvPr/>
            </p:nvSpPr>
            <p:spPr>
              <a:xfrm>
                <a:off x="4731026" y="3178792"/>
                <a:ext cx="2729948" cy="956929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sz="2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id-ID" sz="2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id-ID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id-ID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id-ID" sz="28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id-ID" sz="28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4E8C6D8-821C-455C-9697-009531B932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1026" y="3178792"/>
                <a:ext cx="2729948" cy="9569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9F775A8F-4DD4-4019-9A09-91F7D8434234}"/>
              </a:ext>
            </a:extLst>
          </p:cNvPr>
          <p:cNvSpPr txBox="1"/>
          <p:nvPr/>
        </p:nvSpPr>
        <p:spPr>
          <a:xfrm>
            <a:off x="6798365" y="5351796"/>
            <a:ext cx="3220278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d-ID" dirty="0"/>
              <a:t>Panjang sumbu nyata = 2a</a:t>
            </a:r>
          </a:p>
          <a:p>
            <a:r>
              <a:rPr lang="id-ID" dirty="0"/>
              <a:t>Panjang sumbu khayal = 2b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54CFCF-500F-4F7E-8E54-441003785FF5}"/>
              </a:ext>
            </a:extLst>
          </p:cNvPr>
          <p:cNvSpPr txBox="1"/>
          <p:nvPr/>
        </p:nvSpPr>
        <p:spPr>
          <a:xfrm>
            <a:off x="6785113" y="4838626"/>
            <a:ext cx="887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/>
              <a:t>Note :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139D54D-E928-403C-B08C-AF8AD367A4BD}"/>
              </a:ext>
            </a:extLst>
          </p:cNvPr>
          <p:cNvSpPr/>
          <p:nvPr/>
        </p:nvSpPr>
        <p:spPr>
          <a:xfrm>
            <a:off x="4393095" y="1458065"/>
            <a:ext cx="3405809" cy="51510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/>
              <a:t>Hiperbola Horizontal </a:t>
            </a:r>
          </a:p>
        </p:txBody>
      </p:sp>
    </p:spTree>
    <p:extLst>
      <p:ext uri="{BB962C8B-B14F-4D97-AF65-F5344CB8AC3E}">
        <p14:creationId xmlns:p14="http://schemas.microsoft.com/office/powerpoint/2010/main" val="3755957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F5E9946-F8EF-4C6F-9D3D-D24C1F1877C2}"/>
              </a:ext>
            </a:extLst>
          </p:cNvPr>
          <p:cNvSpPr/>
          <p:nvPr/>
        </p:nvSpPr>
        <p:spPr>
          <a:xfrm>
            <a:off x="1683026" y="622852"/>
            <a:ext cx="2411896" cy="530087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b="1" dirty="0"/>
              <a:t>Rumus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B00FAFF-6C1C-443B-9798-18376A993EB1}"/>
                  </a:ext>
                </a:extLst>
              </p:cNvPr>
              <p:cNvSpPr txBox="1"/>
              <p:nvPr/>
            </p:nvSpPr>
            <p:spPr>
              <a:xfrm>
                <a:off x="1325217" y="2133598"/>
                <a:ext cx="9687340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id-ID" sz="2800" dirty="0"/>
                  <a:t>Persamaan hiperbola yang berpusat di O (0,0), fokus (</a:t>
                </a:r>
                <a14:m>
                  <m:oMath xmlns:m="http://schemas.openxmlformats.org/officeDocument/2006/math">
                    <m:r>
                      <a:rPr lang="id-ID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0,</m:t>
                    </m:r>
                    <m:r>
                      <a:rPr lang="id-ID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id-ID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id-ID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id-ID" sz="2800" dirty="0"/>
                  <a:t> dan puncak (</a:t>
                </a:r>
                <a14:m>
                  <m:oMath xmlns:m="http://schemas.openxmlformats.org/officeDocument/2006/math">
                    <m:r>
                      <a:rPr lang="id-ID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0,</m:t>
                    </m:r>
                    <m:r>
                      <a:rPr lang="id-ID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id-ID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id-ID" sz="2800" dirty="0"/>
                  <a:t>) adalah :</a:t>
                </a:r>
              </a:p>
              <a:p>
                <a:pPr algn="just"/>
                <a:endParaRPr lang="id-ID" sz="2800" dirty="0"/>
              </a:p>
              <a:p>
                <a:pPr algn="just"/>
                <a:endParaRPr lang="id-ID" sz="2800" dirty="0"/>
              </a:p>
              <a:p>
                <a:pPr algn="just"/>
                <a:endParaRPr lang="id-ID" sz="28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B00FAFF-6C1C-443B-9798-18376A993E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5217" y="2133598"/>
                <a:ext cx="9687340" cy="2246769"/>
              </a:xfrm>
              <a:prstGeom prst="rect">
                <a:avLst/>
              </a:prstGeom>
              <a:blipFill>
                <a:blip r:embed="rId2"/>
                <a:stretch>
                  <a:fillRect l="-1258" t="-2710" r="-1258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4E8C6D8-821C-455C-9697-009531B932D0}"/>
                  </a:ext>
                </a:extLst>
              </p:cNvPr>
              <p:cNvSpPr txBox="1"/>
              <p:nvPr/>
            </p:nvSpPr>
            <p:spPr>
              <a:xfrm>
                <a:off x="4731026" y="3178792"/>
                <a:ext cx="2729948" cy="956929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sz="2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id-ID" sz="2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id-ID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id-ID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id-ID" sz="28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id-ID" sz="28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4E8C6D8-821C-455C-9697-009531B932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1026" y="3178792"/>
                <a:ext cx="2729948" cy="9569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139D54D-E928-403C-B08C-AF8AD367A4BD}"/>
              </a:ext>
            </a:extLst>
          </p:cNvPr>
          <p:cNvSpPr/>
          <p:nvPr/>
        </p:nvSpPr>
        <p:spPr>
          <a:xfrm>
            <a:off x="4505739" y="1385715"/>
            <a:ext cx="3326296" cy="51510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/>
              <a:t>Hiperbola Vertikal 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1C66B81-1D8F-4D4E-9857-777068653FF8}"/>
              </a:ext>
            </a:extLst>
          </p:cNvPr>
          <p:cNvSpPr/>
          <p:nvPr/>
        </p:nvSpPr>
        <p:spPr>
          <a:xfrm>
            <a:off x="901148" y="4969565"/>
            <a:ext cx="10548730" cy="1060174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dirty="0"/>
              <a:t>Apabila hiperbola sumbu utamanya tegak disebut hiperbola vertikal, sedangkan hiperbola sumbu utamanya datar disebut hiperbola horizontal.</a:t>
            </a:r>
          </a:p>
        </p:txBody>
      </p:sp>
    </p:spTree>
    <p:extLst>
      <p:ext uri="{BB962C8B-B14F-4D97-AF65-F5344CB8AC3E}">
        <p14:creationId xmlns:p14="http://schemas.microsoft.com/office/powerpoint/2010/main" val="2009679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8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4CA242FB-6BAF-42BD-8D2D-4D7E341CB85E}"/>
              </a:ext>
            </a:extLst>
          </p:cNvPr>
          <p:cNvSpPr/>
          <p:nvPr/>
        </p:nvSpPr>
        <p:spPr>
          <a:xfrm>
            <a:off x="4538869" y="463826"/>
            <a:ext cx="3114261" cy="848139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b="1" dirty="0"/>
              <a:t>Contoh No.1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E1855B-3462-47AF-B3E7-A803C7F019BB}"/>
              </a:ext>
            </a:extLst>
          </p:cNvPr>
          <p:cNvSpPr txBox="1"/>
          <p:nvPr/>
        </p:nvSpPr>
        <p:spPr>
          <a:xfrm>
            <a:off x="927651" y="1868557"/>
            <a:ext cx="1019092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d-ID" dirty="0"/>
              <a:t>Diketahui suatu hiperbola berpusat di (0, 0) dengan sumbu nyata terletak pada sumbu-Y. Tentukan persamaan hiperbola tersebut jika panjang sumbu nyata 4 dan panjang sumbu khayal 6.</a:t>
            </a:r>
          </a:p>
          <a:p>
            <a:pPr algn="just"/>
            <a:endParaRPr lang="id-ID" dirty="0"/>
          </a:p>
          <a:p>
            <a:pPr algn="just"/>
            <a:r>
              <a:rPr lang="id-ID" b="1" dirty="0"/>
              <a:t>Penyelesaian :</a:t>
            </a:r>
          </a:p>
          <a:p>
            <a:pPr algn="just"/>
            <a:endParaRPr lang="id-ID" b="1" dirty="0"/>
          </a:p>
          <a:p>
            <a:pPr algn="just"/>
            <a:r>
              <a:rPr lang="id-ID" dirty="0"/>
              <a:t>Panjang sumbu nyata  = 2a</a:t>
            </a:r>
          </a:p>
          <a:p>
            <a:pPr algn="just"/>
            <a:r>
              <a:rPr lang="id-ID" dirty="0"/>
              <a:t>			        4 = 2a</a:t>
            </a:r>
          </a:p>
          <a:p>
            <a:pPr algn="just"/>
            <a:r>
              <a:rPr lang="id-ID" dirty="0"/>
              <a:t>				 a = 2</a:t>
            </a:r>
          </a:p>
          <a:p>
            <a:pPr algn="just"/>
            <a:r>
              <a:rPr lang="id-ID" dirty="0"/>
              <a:t>Panjang sumbu khayal = 2b</a:t>
            </a:r>
          </a:p>
          <a:p>
            <a:pPr algn="just"/>
            <a:r>
              <a:rPr lang="id-ID" dirty="0"/>
              <a:t>			        6 = 2b</a:t>
            </a:r>
          </a:p>
          <a:p>
            <a:pPr algn="just"/>
            <a:r>
              <a:rPr lang="id-ID" dirty="0"/>
              <a:t>				 b = 3</a:t>
            </a:r>
          </a:p>
          <a:p>
            <a:pPr algn="just"/>
            <a:r>
              <a:rPr lang="id-ID" dirty="0"/>
              <a:t>		</a:t>
            </a:r>
          </a:p>
          <a:p>
            <a:pPr algn="just"/>
            <a:endParaRPr lang="id-ID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3D6C6C2-EDBE-4ECE-80E6-3A5577C113E2}"/>
                  </a:ext>
                </a:extLst>
              </p:cNvPr>
              <p:cNvSpPr txBox="1"/>
              <p:nvPr/>
            </p:nvSpPr>
            <p:spPr>
              <a:xfrm>
                <a:off x="5764696" y="3098342"/>
                <a:ext cx="6294782" cy="235699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id-ID" dirty="0"/>
                  <a:t>Karena sumbu nyata terletak pada sumbu-Y, maka jenis hiperbola adalah hiperbola vertikal. Jadi rumus yang digunakan adalah 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sz="1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id-ID" sz="1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id-ID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id-ID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sz="1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id-ID" sz="1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id-ID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id-ID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sz="1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id-ID" sz="1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id-ID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id-ID" sz="18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3D6C6C2-EDBE-4ECE-80E6-3A5577C113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4696" y="3098342"/>
                <a:ext cx="6294782" cy="2356992"/>
              </a:xfrm>
              <a:prstGeom prst="rect">
                <a:avLst/>
              </a:prstGeom>
              <a:blipFill>
                <a:blip r:embed="rId2"/>
                <a:stretch>
                  <a:fillRect l="-872" t="-1292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Arrow: Chevron 5">
            <a:extLst>
              <a:ext uri="{FF2B5EF4-FFF2-40B4-BE49-F238E27FC236}">
                <a16:creationId xmlns:a16="http://schemas.microsoft.com/office/drawing/2014/main" id="{AEC2A83D-AC65-49F0-B330-93ACA9A33FAE}"/>
              </a:ext>
            </a:extLst>
          </p:cNvPr>
          <p:cNvSpPr/>
          <p:nvPr/>
        </p:nvSpPr>
        <p:spPr>
          <a:xfrm>
            <a:off x="4538869" y="3429000"/>
            <a:ext cx="781878" cy="1275522"/>
          </a:xfrm>
          <a:prstGeom prst="chevr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31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4CA242FB-6BAF-42BD-8D2D-4D7E341CB85E}"/>
              </a:ext>
            </a:extLst>
          </p:cNvPr>
          <p:cNvSpPr/>
          <p:nvPr/>
        </p:nvSpPr>
        <p:spPr>
          <a:xfrm>
            <a:off x="4538869" y="463826"/>
            <a:ext cx="3114261" cy="848139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b="1" dirty="0"/>
              <a:t>Contoh No.2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1E1855B-3462-47AF-B3E7-A803C7F019BB}"/>
                  </a:ext>
                </a:extLst>
              </p:cNvPr>
              <p:cNvSpPr txBox="1"/>
              <p:nvPr/>
            </p:nvSpPr>
            <p:spPr>
              <a:xfrm>
                <a:off x="940903" y="1868557"/>
                <a:ext cx="10190922" cy="36933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id-ID" dirty="0"/>
                  <a:t>Tentukan persamaan hiperbola yang berfokus (0, </a:t>
                </a:r>
                <a14:m>
                  <m:oMath xmlns:m="http://schemas.openxmlformats.org/officeDocument/2006/math">
                    <m:r>
                      <a:rPr lang="id-ID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id-ID" dirty="0"/>
                  <a:t>) dan panjang sumbu nyata 8.</a:t>
                </a:r>
                <a:endParaRPr lang="id-ID" b="0" dirty="0"/>
              </a:p>
              <a:p>
                <a:pPr algn="just"/>
                <a:endParaRPr lang="id-ID" dirty="0"/>
              </a:p>
              <a:p>
                <a:pPr algn="just"/>
                <a:r>
                  <a:rPr lang="id-ID" b="1" dirty="0"/>
                  <a:t>Penyelesaian :</a:t>
                </a:r>
              </a:p>
              <a:p>
                <a:pPr algn="just"/>
                <a:endParaRPr lang="id-ID" b="1" dirty="0"/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id-ID" b="0" dirty="0"/>
              </a:p>
              <a:p>
                <a:pPr algn="just"/>
                <a:r>
                  <a:rPr lang="id-ID" dirty="0"/>
                  <a:t>Panjang sumbu nyata = 2a</a:t>
                </a:r>
              </a:p>
              <a:p>
                <a:pPr algn="just"/>
                <a:r>
                  <a:rPr lang="id-ID" dirty="0"/>
                  <a:t>			       8 = 2a</a:t>
                </a:r>
              </a:p>
              <a:p>
                <a:pPr algn="just"/>
                <a:r>
                  <a:rPr lang="id-ID" dirty="0"/>
                  <a:t>				a = 4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id-ID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id-ID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id-ID" i="1" dirty="0">
                  <a:latin typeface="Cambria Math" panose="020405030504060302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id-ID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id-ID" dirty="0"/>
              </a:p>
              <a:p>
                <a:pPr algn="just"/>
                <a:r>
                  <a:rPr lang="id-ID" dirty="0"/>
                  <a:t>    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id-ID" dirty="0"/>
              </a:p>
              <a:p>
                <a:pPr algn="just"/>
                <a:r>
                  <a:rPr lang="id-ID" dirty="0"/>
                  <a:t>    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=25−16</m:t>
                    </m:r>
                    <m:r>
                      <a:rPr lang="id-ID" b="0" i="0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endParaRPr lang="id-ID" b="0" dirty="0"/>
              </a:p>
              <a:p>
                <a:pPr algn="just"/>
                <a:r>
                  <a:rPr lang="id-ID" b="0" dirty="0"/>
                  <a:t>    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=9</m:t>
                    </m:r>
                  </m:oMath>
                </a14:m>
                <a:endParaRPr lang="id-ID" b="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1E1855B-3462-47AF-B3E7-A803C7F019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903" y="1868557"/>
                <a:ext cx="10190922" cy="3693319"/>
              </a:xfrm>
              <a:prstGeom prst="rect">
                <a:avLst/>
              </a:prstGeom>
              <a:blipFill>
                <a:blip r:embed="rId2"/>
                <a:stretch>
                  <a:fillRect l="-478" t="-992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FF5551F-C706-4E0A-822C-658A77F4EDC3}"/>
                  </a:ext>
                </a:extLst>
              </p:cNvPr>
              <p:cNvSpPr txBox="1"/>
              <p:nvPr/>
            </p:nvSpPr>
            <p:spPr>
              <a:xfrm>
                <a:off x="5247859" y="3187802"/>
                <a:ext cx="5035826" cy="175791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id-ID" dirty="0"/>
                  <a:t>Jenis hiperbola adalah hiperbola vertikal. Jadi rumus yang digunakan adalah 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sz="1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id-ID" sz="1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id-ID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id-ID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sz="1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id-ID" sz="18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id-ID" sz="18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id-ID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id-ID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id-ID" sz="18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FF5551F-C706-4E0A-822C-658A77F4ED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7859" y="3187802"/>
                <a:ext cx="5035826" cy="1757917"/>
              </a:xfrm>
              <a:prstGeom prst="rect">
                <a:avLst/>
              </a:prstGeom>
              <a:blipFill>
                <a:blip r:embed="rId3"/>
                <a:stretch>
                  <a:fillRect l="-1090" t="-2083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Arrow: Chevron 31">
            <a:extLst>
              <a:ext uri="{FF2B5EF4-FFF2-40B4-BE49-F238E27FC236}">
                <a16:creationId xmlns:a16="http://schemas.microsoft.com/office/drawing/2014/main" id="{FBB9B8D2-C07C-4D54-B819-27DE24B6064A}"/>
              </a:ext>
            </a:extLst>
          </p:cNvPr>
          <p:cNvSpPr/>
          <p:nvPr/>
        </p:nvSpPr>
        <p:spPr>
          <a:xfrm>
            <a:off x="3863007" y="3429000"/>
            <a:ext cx="781878" cy="1275522"/>
          </a:xfrm>
          <a:prstGeom prst="chevr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88741CB-22DA-45F8-AA45-42032B330962}"/>
              </a:ext>
            </a:extLst>
          </p:cNvPr>
          <p:cNvCxnSpPr>
            <a:cxnSpLocks/>
          </p:cNvCxnSpPr>
          <p:nvPr/>
        </p:nvCxnSpPr>
        <p:spPr>
          <a:xfrm>
            <a:off x="10402953" y="3468756"/>
            <a:ext cx="0" cy="252122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885A502-31CC-46E3-B51B-30833FE1DCBD}"/>
              </a:ext>
            </a:extLst>
          </p:cNvPr>
          <p:cNvCxnSpPr>
            <a:cxnSpLocks/>
          </p:cNvCxnSpPr>
          <p:nvPr/>
        </p:nvCxnSpPr>
        <p:spPr>
          <a:xfrm>
            <a:off x="9336154" y="4832721"/>
            <a:ext cx="212697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59392A20-3FAC-4727-94B9-F389935E4E33}"/>
              </a:ext>
            </a:extLst>
          </p:cNvPr>
          <p:cNvSpPr/>
          <p:nvPr/>
        </p:nvSpPr>
        <p:spPr>
          <a:xfrm>
            <a:off x="9846365" y="3657600"/>
            <a:ext cx="1192696" cy="848211"/>
          </a:xfrm>
          <a:custGeom>
            <a:avLst/>
            <a:gdLst>
              <a:gd name="connsiteX0" fmla="*/ 0 w 1192696"/>
              <a:gd name="connsiteY0" fmla="*/ 0 h 848211"/>
              <a:gd name="connsiteX1" fmla="*/ 556591 w 1192696"/>
              <a:gd name="connsiteY1" fmla="*/ 848139 h 848211"/>
              <a:gd name="connsiteX2" fmla="*/ 1152939 w 1192696"/>
              <a:gd name="connsiteY2" fmla="*/ 53009 h 848211"/>
              <a:gd name="connsiteX3" fmla="*/ 1152939 w 1192696"/>
              <a:gd name="connsiteY3" fmla="*/ 53009 h 848211"/>
              <a:gd name="connsiteX4" fmla="*/ 1192696 w 1192696"/>
              <a:gd name="connsiteY4" fmla="*/ 53009 h 848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2696" h="848211">
                <a:moveTo>
                  <a:pt x="0" y="0"/>
                </a:moveTo>
                <a:cubicBezTo>
                  <a:pt x="182217" y="419652"/>
                  <a:pt x="364435" y="839304"/>
                  <a:pt x="556591" y="848139"/>
                </a:cubicBezTo>
                <a:cubicBezTo>
                  <a:pt x="748747" y="856974"/>
                  <a:pt x="1152939" y="53009"/>
                  <a:pt x="1152939" y="53009"/>
                </a:cubicBezTo>
                <a:lnTo>
                  <a:pt x="1152939" y="53009"/>
                </a:lnTo>
                <a:lnTo>
                  <a:pt x="1192696" y="53009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A46847A7-8BED-4858-AF41-52205584F742}"/>
              </a:ext>
            </a:extLst>
          </p:cNvPr>
          <p:cNvSpPr/>
          <p:nvPr/>
        </p:nvSpPr>
        <p:spPr>
          <a:xfrm flipH="1" flipV="1">
            <a:off x="9750286" y="5133769"/>
            <a:ext cx="1192696" cy="848211"/>
          </a:xfrm>
          <a:custGeom>
            <a:avLst/>
            <a:gdLst>
              <a:gd name="connsiteX0" fmla="*/ 0 w 1192696"/>
              <a:gd name="connsiteY0" fmla="*/ 0 h 848211"/>
              <a:gd name="connsiteX1" fmla="*/ 556591 w 1192696"/>
              <a:gd name="connsiteY1" fmla="*/ 848139 h 848211"/>
              <a:gd name="connsiteX2" fmla="*/ 1152939 w 1192696"/>
              <a:gd name="connsiteY2" fmla="*/ 53009 h 848211"/>
              <a:gd name="connsiteX3" fmla="*/ 1152939 w 1192696"/>
              <a:gd name="connsiteY3" fmla="*/ 53009 h 848211"/>
              <a:gd name="connsiteX4" fmla="*/ 1192696 w 1192696"/>
              <a:gd name="connsiteY4" fmla="*/ 53009 h 848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2696" h="848211">
                <a:moveTo>
                  <a:pt x="0" y="0"/>
                </a:moveTo>
                <a:cubicBezTo>
                  <a:pt x="182217" y="419652"/>
                  <a:pt x="364435" y="839304"/>
                  <a:pt x="556591" y="848139"/>
                </a:cubicBezTo>
                <a:cubicBezTo>
                  <a:pt x="748747" y="856974"/>
                  <a:pt x="1152939" y="53009"/>
                  <a:pt x="1152939" y="53009"/>
                </a:cubicBezTo>
                <a:lnTo>
                  <a:pt x="1152939" y="53009"/>
                </a:lnTo>
                <a:lnTo>
                  <a:pt x="1192696" y="53009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7BCC8315-BA14-449F-BE05-DAECE759A388}"/>
              </a:ext>
            </a:extLst>
          </p:cNvPr>
          <p:cNvCxnSpPr/>
          <p:nvPr/>
        </p:nvCxnSpPr>
        <p:spPr>
          <a:xfrm>
            <a:off x="10416209" y="42672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DE007C65-2A5E-46CD-9FF8-5B8288C40904}"/>
              </a:ext>
            </a:extLst>
          </p:cNvPr>
          <p:cNvCxnSpPr/>
          <p:nvPr/>
        </p:nvCxnSpPr>
        <p:spPr>
          <a:xfrm>
            <a:off x="10357401" y="4293701"/>
            <a:ext cx="9276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79A2E480-8EB4-4EE6-A11E-7AA37F59F497}"/>
              </a:ext>
            </a:extLst>
          </p:cNvPr>
          <p:cNvCxnSpPr/>
          <p:nvPr/>
        </p:nvCxnSpPr>
        <p:spPr>
          <a:xfrm>
            <a:off x="10357401" y="5341451"/>
            <a:ext cx="9276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3310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4" grpId="0" animBg="1"/>
      <p:bldP spid="38" grpId="0" animBg="1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587</TotalTime>
  <Words>414</Words>
  <Application>Microsoft Office PowerPoint</Application>
  <PresentationFormat>Widescreen</PresentationFormat>
  <Paragraphs>65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Gill Sans MT</vt:lpstr>
      <vt:lpstr>Gallery</vt:lpstr>
      <vt:lpstr>Irisan kerucut “hiperbola”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Irisan kerucut “elips”</dc:title>
  <dc:creator>win8</dc:creator>
  <cp:lastModifiedBy>win8</cp:lastModifiedBy>
  <cp:revision>22</cp:revision>
  <dcterms:created xsi:type="dcterms:W3CDTF">2021-03-23T06:39:25Z</dcterms:created>
  <dcterms:modified xsi:type="dcterms:W3CDTF">2021-04-26T04:05:49Z</dcterms:modified>
</cp:coreProperties>
</file>