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60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r>
              <a:rPr lang="id-ID" b="1" dirty="0"/>
              <a:t>“hiperbola”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590260" y="1538603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8FA298-1221-40FB-8B3F-D61C6A8F547F}"/>
              </a:ext>
            </a:extLst>
          </p:cNvPr>
          <p:cNvSpPr txBox="1"/>
          <p:nvPr/>
        </p:nvSpPr>
        <p:spPr>
          <a:xfrm>
            <a:off x="1378226" y="424070"/>
            <a:ext cx="9554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Jika pusat hiperbola P (h,k), maka rumus-rumusnya diperoleh sebagai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F476359C-9CD3-48EB-84F6-752162B770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790837"/>
                  </p:ext>
                </p:extLst>
              </p:nvPr>
            </p:nvGraphicFramePr>
            <p:xfrm>
              <a:off x="530085" y="2316479"/>
              <a:ext cx="10813775" cy="190303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37185">
                      <a:extLst>
                        <a:ext uri="{9D8B030D-6E8A-4147-A177-3AD203B41FA5}">
                          <a16:colId xmlns:a16="http://schemas.microsoft.com/office/drawing/2014/main" val="1606190905"/>
                        </a:ext>
                      </a:extLst>
                    </a:gridCol>
                    <a:gridCol w="1688325">
                      <a:extLst>
                        <a:ext uri="{9D8B030D-6E8A-4147-A177-3AD203B41FA5}">
                          <a16:colId xmlns:a16="http://schemas.microsoft.com/office/drawing/2014/main" val="1424513057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2254966240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3139878184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2630476036"/>
                        </a:ext>
                      </a:extLst>
                    </a:gridCol>
                  </a:tblGrid>
                  <a:tr h="6193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Pusat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Puncak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Fokus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Asimtot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1148048"/>
                      </a:ext>
                    </a:extLst>
                  </a:tr>
                  <a:tr h="619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,0</m:t>
                                    </m:r>
                                  </m:e>
                                </m:d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,0</m:t>
                                    </m:r>
                                  </m:e>
                                </m:d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59641524"/>
                      </a:ext>
                    </a:extLst>
                  </a:tr>
                  <a:tr h="6193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0,±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0,±</m:t>
                                    </m:r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id-ID" b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den>
                                </m:f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94433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F476359C-9CD3-48EB-84F6-752162B770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790837"/>
                  </p:ext>
                </p:extLst>
              </p:nvPr>
            </p:nvGraphicFramePr>
            <p:xfrm>
              <a:off x="530085" y="2316479"/>
              <a:ext cx="10813775" cy="191700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37185">
                      <a:extLst>
                        <a:ext uri="{9D8B030D-6E8A-4147-A177-3AD203B41FA5}">
                          <a16:colId xmlns:a16="http://schemas.microsoft.com/office/drawing/2014/main" val="1606190905"/>
                        </a:ext>
                      </a:extLst>
                    </a:gridCol>
                    <a:gridCol w="1688325">
                      <a:extLst>
                        <a:ext uri="{9D8B030D-6E8A-4147-A177-3AD203B41FA5}">
                          <a16:colId xmlns:a16="http://schemas.microsoft.com/office/drawing/2014/main" val="1424513057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2254966240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3139878184"/>
                        </a:ext>
                      </a:extLst>
                    </a:gridCol>
                    <a:gridCol w="2162755">
                      <a:extLst>
                        <a:ext uri="{9D8B030D-6E8A-4147-A177-3AD203B41FA5}">
                          <a16:colId xmlns:a16="http://schemas.microsoft.com/office/drawing/2014/main" val="2630476036"/>
                        </a:ext>
                      </a:extLst>
                    </a:gridCol>
                  </a:tblGrid>
                  <a:tr h="6193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Pusat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Puncak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Fokus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Asimtot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1148048"/>
                      </a:ext>
                    </a:extLst>
                  </a:tr>
                  <a:tr h="648843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1" t="-96262" r="-311085" b="-10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6679" t="-96262" r="-386282" b="-10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282" t="-96262" r="-201408" b="-10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282" t="-96262" r="-101408" b="-10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82" t="-96262" r="-1408" b="-101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9641524"/>
                      </a:ext>
                    </a:extLst>
                  </a:tr>
                  <a:tr h="648843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1" t="-196262" r="-311085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6679" t="-196262" r="-386282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282" t="-196262" r="-201408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282" t="-196262" r="-101408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82" t="-196262" r="-1408" b="-1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94433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781063-1447-4F76-B0E7-1AB9B29F315C}"/>
                  </a:ext>
                </a:extLst>
              </p:cNvPr>
              <p:cNvSpPr txBox="1"/>
              <p:nvPr/>
            </p:nvSpPr>
            <p:spPr>
              <a:xfrm>
                <a:off x="1318591" y="4481272"/>
                <a:ext cx="955481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Jika dalam soal persamaan hiperbolanya dalam bentuk umum, yaitu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𝐵𝑦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𝐶𝑥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𝐷𝑦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r>
                  <a:rPr lang="id-ID" sz="2800" dirty="0"/>
                  <a:t>maka persamaan tersebut lebih dahulu diubah ke bentuk baku.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781063-1447-4F76-B0E7-1AB9B29F3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591" y="4481272"/>
                <a:ext cx="9554817" cy="1384995"/>
              </a:xfrm>
              <a:prstGeom prst="rect">
                <a:avLst/>
              </a:prstGeom>
              <a:blipFill>
                <a:blip r:embed="rId3"/>
                <a:stretch>
                  <a:fillRect l="-1276" t="-4405" r="-1276" b="-114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95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20E0EE-C1FF-4DEC-B293-C70CD925C7D3}"/>
              </a:ext>
            </a:extLst>
          </p:cNvPr>
          <p:cNvSpPr/>
          <p:nvPr/>
        </p:nvSpPr>
        <p:spPr>
          <a:xfrm>
            <a:off x="1835426" y="221881"/>
            <a:ext cx="8521148" cy="7023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Unsur penyusun lainnya dari suatu hiperbola, yaitu: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1">
                <a:extLst>
                  <a:ext uri="{FF2B5EF4-FFF2-40B4-BE49-F238E27FC236}">
                    <a16:creationId xmlns:a16="http://schemas.microsoft.com/office/drawing/2014/main" id="{9FF12042-0569-4280-BFBC-9E867E6B73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207" y="4299121"/>
                <a:ext cx="9934581" cy="1078180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Panjang latus rectum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adalah garis yang melalui titik fokus F</a:t>
                </a:r>
                <a:r>
                  <a:rPr kumimoji="0" lang="id-ID" altLang="id-ID" sz="18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1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dan F</a:t>
                </a:r>
                <a:r>
                  <a:rPr kumimoji="0" lang="id-ID" altLang="id-ID" sz="18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yang tegak lurus dengan sumbu nyata.  	</a:t>
                </a: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lang="id-ID" altLang="id-ID" b="1" dirty="0">
                    <a:latin typeface="Arial" panose="020B0604020202020204" pitchFamily="34" charset="0"/>
                  </a:rPr>
                  <a:t>	Rumus :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 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kumimoji="0" lang="id-ID" altLang="id-ID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1">
                <a:extLst>
                  <a:ext uri="{FF2B5EF4-FFF2-40B4-BE49-F238E27FC236}">
                    <a16:creationId xmlns:a16="http://schemas.microsoft.com/office/drawing/2014/main" id="{9FF12042-0569-4280-BFBC-9E867E6B73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5207" y="4299121"/>
                <a:ext cx="9934581" cy="1078180"/>
              </a:xfrm>
              <a:prstGeom prst="rect">
                <a:avLst/>
              </a:prstGeom>
              <a:blipFill>
                <a:blip r:embed="rId2"/>
                <a:stretch>
                  <a:fillRect l="-490" t="-1676" r="-429" b="-2235"/>
                </a:stretch>
              </a:blipFill>
              <a:ln/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2CC6AC-8E0B-4EBC-8083-2D6FF00D8B38}"/>
                  </a:ext>
                </a:extLst>
              </p:cNvPr>
              <p:cNvSpPr txBox="1"/>
              <p:nvPr/>
            </p:nvSpPr>
            <p:spPr>
              <a:xfrm>
                <a:off x="985209" y="1889946"/>
                <a:ext cx="9934581" cy="82368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		</a:t>
                </a:r>
                <a:r>
                  <a:rPr kumimoji="0" lang="id-ID" altLang="id-ID" sz="18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       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adalah sebuah garis yang tegak lurus dengan sumbu utama.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lang="id-ID" altLang="id-ID" dirty="0">
                    <a:latin typeface="Arial" panose="020B0604020202020204" pitchFamily="34" charset="0"/>
                  </a:rPr>
                  <a:t>	</a:t>
                </a:r>
                <a:r>
                  <a:rPr lang="id-ID" altLang="id-ID" b="1" dirty="0">
                    <a:latin typeface="Arial" panose="020B0604020202020204" pitchFamily="34" charset="0"/>
                  </a:rPr>
                  <a:t>Rumus :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  </a:t>
                </a:r>
                <a14:m>
                  <m:oMath xmlns:m="http://schemas.openxmlformats.org/officeDocument/2006/math"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h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 </a:t>
                </a: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(pada</a:t>
                </a:r>
                <a:r>
                  <a:rPr kumimoji="0" lang="id-ID" altLang="id-ID" sz="1800" b="1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hiperbola</a:t>
                </a:r>
                <a:r>
                  <a:rPr kumimoji="0" lang="id-ID" altLang="id-ID" sz="1800" b="1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horizontal)</a:t>
                </a:r>
                <a:endParaRPr kumimoji="0" lang="id-ID" altLang="id-ID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2CC6AC-8E0B-4EBC-8083-2D6FF00D8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9" y="1889946"/>
                <a:ext cx="9934581" cy="823687"/>
              </a:xfrm>
              <a:prstGeom prst="rect">
                <a:avLst/>
              </a:prstGeom>
              <a:blipFill>
                <a:blip r:embed="rId3"/>
                <a:stretch>
                  <a:fillRect t="-29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C40380-839F-424C-86F1-88A7E3430F6B}"/>
                  </a:ext>
                </a:extLst>
              </p:cNvPr>
              <p:cNvSpPr txBox="1"/>
              <p:nvPr/>
            </p:nvSpPr>
            <p:spPr>
              <a:xfrm>
                <a:off x="985208" y="2859405"/>
                <a:ext cx="9934581" cy="129394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Eksentriksitas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adalah ukuran sebuah irisan kerucut menjauhi lingkaran. </a:t>
                </a: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Secara matematis, </a:t>
                </a: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Eksentrisitas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didefinisikan perbandingan jarak 2 titik fokus dan panjang sumbu nyatanya.</a:t>
                </a:r>
                <a:r>
                  <a:rPr kumimoji="0" lang="id-ID" altLang="id-ID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 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lang="id-ID" altLang="id-ID" b="1" dirty="0">
                    <a:latin typeface="Arial" panose="020B0604020202020204" pitchFamily="34" charset="0"/>
                  </a:rPr>
                  <a:t>	Rumus :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 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e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kumimoji="0" lang="id-ID" altLang="id-ID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C40380-839F-424C-86F1-88A7E3430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08" y="2859405"/>
                <a:ext cx="9934581" cy="1293944"/>
              </a:xfrm>
              <a:prstGeom prst="rect">
                <a:avLst/>
              </a:prstGeom>
              <a:blipFill>
                <a:blip r:embed="rId4"/>
                <a:stretch>
                  <a:fillRect l="-490" t="-1869" r="-429" b="-140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C4C6546-1233-45E0-89F7-26125A9E2621}"/>
              </a:ext>
            </a:extLst>
          </p:cNvPr>
          <p:cNvSpPr txBox="1"/>
          <p:nvPr/>
        </p:nvSpPr>
        <p:spPr>
          <a:xfrm>
            <a:off x="985207" y="1066612"/>
            <a:ext cx="9934581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altLang="id-ID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adalah sebuah </a:t>
            </a:r>
            <a:r>
              <a:rPr lang="id-ID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garis lurus yang makin lama semakin didekati oleh garis lengkung itu tetapi tidak pernah berpotongan.</a:t>
            </a:r>
            <a:endParaRPr kumimoji="0" lang="id-ID" altLang="id-ID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35A33D0B-90A5-45B3-B93F-E39CDDF1D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207" y="5523073"/>
            <a:ext cx="9934581" cy="92333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altLang="id-ID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Sumbu simetri </a:t>
            </a:r>
            <a:endParaRPr lang="id-ID" altLang="id-ID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id-ID" altLang="id-ID" dirty="0">
                <a:solidFill>
                  <a:schemeClr val="tx1"/>
                </a:solidFill>
                <a:latin typeface="Arial" panose="020B0604020202020204" pitchFamily="34" charset="0"/>
              </a:rPr>
              <a:t>Utama y = k (sumbu X) 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id-ID" altLang="id-ID" dirty="0">
                <a:solidFill>
                  <a:schemeClr val="tx1"/>
                </a:solidFill>
                <a:latin typeface="Arial" panose="020B0604020202020204" pitchFamily="34" charset="0"/>
              </a:rPr>
              <a:t>Sekawan x = h (sumbu Y)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C66D34-74A4-4ED5-957E-3B765A517DB2}"/>
              </a:ext>
            </a:extLst>
          </p:cNvPr>
          <p:cNvSpPr txBox="1"/>
          <p:nvPr/>
        </p:nvSpPr>
        <p:spPr>
          <a:xfrm>
            <a:off x="985207" y="1066612"/>
            <a:ext cx="1070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altLang="id-ID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Asimtot</a:t>
            </a:r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8AA994-A31E-4A49-BEF6-BAAEA46F01E1}"/>
              </a:ext>
            </a:extLst>
          </p:cNvPr>
          <p:cNvSpPr txBox="1"/>
          <p:nvPr/>
        </p:nvSpPr>
        <p:spPr>
          <a:xfrm>
            <a:off x="985207" y="1885860"/>
            <a:ext cx="2501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d-ID" altLang="id-ID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Persamaan direktriks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666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8" grpId="0" animBg="1"/>
      <p:bldP spid="9" grpId="0" animBg="1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701207" y="447985"/>
            <a:ext cx="2643809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927650" y="1582340"/>
                <a:ext cx="10190922" cy="4868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titik pusat, titik fokus, titik puncak, sumbu simetri, panjang latus rectum, persamaan asimtot, persamaan direktriks, dan eksentrisitas dari hiperbola berikut.</a:t>
                </a:r>
              </a:p>
              <a:p>
                <a:pPr marL="342900" indent="-342900" algn="just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b="0" i="0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dirty="0"/>
              </a:p>
              <a:p>
                <a:pPr marL="342900" indent="-342900" algn="just">
                  <a:buFont typeface="+mj-lt"/>
                  <a:buAutoNum type="alphaL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−64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−161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pPr algn="just"/>
                <a:endParaRPr lang="id-ID" b="1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marL="342900" indent="-342900" algn="just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+3)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, </a:t>
                </a:r>
              </a:p>
              <a:p>
                <a:pPr algn="just"/>
                <a:r>
                  <a:rPr lang="id-ID" dirty="0"/>
                  <a:t>		</a:t>
                </a:r>
              </a:p>
              <a:p>
                <a:pPr algn="just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49+16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e>
                    </m:rad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	Titik pusat P (h,k)</a:t>
                </a:r>
              </a:p>
              <a:p>
                <a:pPr algn="just"/>
                <a:r>
                  <a:rPr lang="id-ID" dirty="0"/>
                  <a:t>	Titik fokus 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id-ID">
                        <a:latin typeface="Cambria Math" panose="02040503050406030204" pitchFamily="18" charset="0"/>
                      </a:rPr>
                      <m:t>+(</m:t>
                    </m:r>
                    <m:r>
                      <a:rPr lang="id-ID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>
                        <a:latin typeface="Cambria Math" panose="02040503050406030204" pitchFamily="18" charset="0"/>
                      </a:rPr>
                      <m:t>,</m:t>
                    </m:r>
                    <m:r>
                      <a:rPr lang="id-ID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	Titik puncak P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id-ID">
                        <a:latin typeface="Cambria Math" panose="02040503050406030204" pitchFamily="18" charset="0"/>
                      </a:rPr>
                      <m:t>+(</m:t>
                    </m:r>
                    <m:r>
                      <a:rPr lang="id-ID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>
                        <a:latin typeface="Cambria Math" panose="02040503050406030204" pitchFamily="18" charset="0"/>
                      </a:rPr>
                      <m:t>,</m:t>
                    </m:r>
                    <m:r>
                      <a:rPr lang="id-ID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0" y="1582340"/>
                <a:ext cx="10190922" cy="4868449"/>
              </a:xfrm>
              <a:prstGeom prst="rect">
                <a:avLst/>
              </a:prstGeom>
              <a:blipFill>
                <a:blip r:embed="rId2"/>
                <a:stretch>
                  <a:fillRect l="-478" t="-752" r="-53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FE012C-964B-45C4-A118-BC62C82F3EF8}"/>
                  </a:ext>
                </a:extLst>
              </p:cNvPr>
              <p:cNvSpPr txBox="1"/>
              <p:nvPr/>
            </p:nvSpPr>
            <p:spPr>
              <a:xfrm>
                <a:off x="4128051" y="5192544"/>
                <a:ext cx="4287079" cy="429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4+</m:t>
                          </m:r>
                          <m:rad>
                            <m:radPr>
                              <m:degHide m:val="on"/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65</m:t>
                              </m:r>
                            </m:e>
                          </m:rad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−3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65</m:t>
                          </m:r>
                        </m:e>
                      </m:rad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FE012C-964B-45C4-A118-BC62C82F3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051" y="5192544"/>
                <a:ext cx="4287079" cy="429798"/>
              </a:xfrm>
              <a:prstGeom prst="rect">
                <a:avLst/>
              </a:prstGeom>
              <a:blipFill>
                <a:blip r:embed="rId3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592B7-2BBA-4559-9EDC-A01EFB5D20B2}"/>
                  </a:ext>
                </a:extLst>
              </p:cNvPr>
              <p:cNvSpPr txBox="1"/>
              <p:nvPr/>
            </p:nvSpPr>
            <p:spPr>
              <a:xfrm>
                <a:off x="3031434" y="4932832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(4,−3)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592B7-2BBA-4559-9EDC-A01EFB5D2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434" y="4932832"/>
                <a:ext cx="1630017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ACB8F78-69D8-452A-9E70-3C3780CF76C7}"/>
                  </a:ext>
                </a:extLst>
              </p:cNvPr>
              <p:cNvSpPr txBox="1"/>
              <p:nvPr/>
            </p:nvSpPr>
            <p:spPr>
              <a:xfrm>
                <a:off x="3263348" y="3739565"/>
                <a:ext cx="610262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maka h = 4, k = -3,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=49,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ACB8F78-69D8-452A-9E70-3C3780CF7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348" y="3739565"/>
                <a:ext cx="6102626" cy="369332"/>
              </a:xfrm>
              <a:prstGeom prst="rect">
                <a:avLst/>
              </a:prstGeom>
              <a:blipFill>
                <a:blip r:embed="rId5"/>
                <a:stretch>
                  <a:fillRect l="-799" t="-8197" b="-2459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7C24B3-C272-4103-9245-1DD9D4076850}"/>
                  </a:ext>
                </a:extLst>
              </p:cNvPr>
              <p:cNvSpPr txBox="1"/>
              <p:nvPr/>
            </p:nvSpPr>
            <p:spPr>
              <a:xfrm>
                <a:off x="3737112" y="5507144"/>
                <a:ext cx="42870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11, −3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7C24B3-C272-4103-9245-1DD9D4076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112" y="5507144"/>
                <a:ext cx="4287079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35D92E-AFDB-4695-BEE8-97665380C310}"/>
                  </a:ext>
                </a:extLst>
              </p:cNvPr>
              <p:cNvSpPr txBox="1"/>
              <p:nvPr/>
            </p:nvSpPr>
            <p:spPr>
              <a:xfrm>
                <a:off x="808383" y="662609"/>
                <a:ext cx="10575234" cy="4772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		Persamaan sumbu simetri utama: y = k</a:t>
                </a:r>
              </a:p>
              <a:p>
                <a:r>
                  <a:rPr lang="id-ID" dirty="0"/>
                  <a:t>		Persamaan sumbu simetri sekawan : x = h</a:t>
                </a:r>
              </a:p>
              <a:p>
                <a:r>
                  <a:rPr lang="id-ID" dirty="0"/>
                  <a:t>		Panjang latus rectum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		Persamaan asimtot, </a:t>
                </a:r>
                <a14:m>
                  <m:oMath xmlns:m="http://schemas.openxmlformats.org/officeDocument/2006/math">
                    <m:r>
                      <a:rPr lang="id-ID" b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id-ID" b="0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id-ID" b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		Persamaan direktriks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b="1" dirty="0">
                    <a:latin typeface="Arial" panose="020B0604020202020204" pitchFamily="34" charset="0"/>
                  </a:rPr>
                  <a:t>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h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r>
                  <a:rPr lang="id-ID" dirty="0">
                    <a:latin typeface="Arial" panose="020B0604020202020204" pitchFamily="34" charset="0"/>
                  </a:rPr>
                  <a:t>		E</a:t>
                </a:r>
                <a:r>
                  <a:rPr lang="id-ID" dirty="0"/>
                  <a:t>ksentrisitas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e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35D92E-AFDB-4695-BEE8-97665380C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83" y="662609"/>
                <a:ext cx="10575234" cy="4772589"/>
              </a:xfrm>
              <a:prstGeom prst="rect">
                <a:avLst/>
              </a:prstGeo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DE347A-47B9-4759-A317-86596FCB0062}"/>
                  </a:ext>
                </a:extLst>
              </p:cNvPr>
              <p:cNvSpPr txBox="1"/>
              <p:nvPr/>
            </p:nvSpPr>
            <p:spPr>
              <a:xfrm>
                <a:off x="5174974" y="662609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DE347A-47B9-4759-A317-86596FCB0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974" y="662609"/>
                <a:ext cx="1630017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4844083-10D0-4C1C-B589-641AF05A05F8}"/>
                  </a:ext>
                </a:extLst>
              </p:cNvPr>
              <p:cNvSpPr txBox="1"/>
              <p:nvPr/>
            </p:nvSpPr>
            <p:spPr>
              <a:xfrm>
                <a:off x="5685182" y="939608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id-ID" dirty="0"/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4844083-10D0-4C1C-B589-641AF05A0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182" y="939608"/>
                <a:ext cx="16300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776E00D-52D8-480F-B706-46035EDCCCA5}"/>
                  </a:ext>
                </a:extLst>
              </p:cNvPr>
              <p:cNvSpPr txBox="1"/>
              <p:nvPr/>
            </p:nvSpPr>
            <p:spPr>
              <a:xfrm>
                <a:off x="4368248" y="1217068"/>
                <a:ext cx="2123661" cy="501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id-ID" altLang="id-ID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a:rPr lang="id-ID" altLang="id-ID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(16)</m:t>
                          </m:r>
                        </m:num>
                        <m:den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id-ID" altLang="id-ID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id-ID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776E00D-52D8-480F-B706-46035EDCC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248" y="1217068"/>
                <a:ext cx="2123661" cy="501932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738E58-457A-40D8-BA19-21736BCF374B}"/>
                  </a:ext>
                </a:extLst>
              </p:cNvPr>
              <p:cNvSpPr txBox="1"/>
              <p:nvPr/>
            </p:nvSpPr>
            <p:spPr>
              <a:xfrm>
                <a:off x="4704521" y="1687498"/>
                <a:ext cx="6347792" cy="17415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600" b="0" dirty="0"/>
                  <a:t>		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id-ID" sz="1600" dirty="0"/>
              </a:p>
              <a:p>
                <a:r>
                  <a:rPr lang="id-ID" sz="1600" dirty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+3=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id-ID" sz="1600" dirty="0"/>
                  <a:t> </a:t>
                </a:r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id-ID" sz="16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+21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+21=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id-ID" sz="1600" dirty="0"/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id-ID" sz="16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+21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−16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+21=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+16</m:t>
                    </m:r>
                  </m:oMath>
                </a14:m>
                <a:endParaRPr lang="id-ID" sz="1600" b="0" dirty="0"/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−7</m:t>
                    </m:r>
                    <m:r>
                      <m:rPr>
                        <m:sty m:val="p"/>
                      </m:rPr>
                      <a:rPr lang="id-ID" sz="16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37=0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+7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sz="1600" dirty="0"/>
                  <a:t>0 		</a:t>
                </a:r>
              </a:p>
              <a:p>
                <a:endParaRPr lang="id-ID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738E58-457A-40D8-BA19-21736BCF3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21" y="1687498"/>
                <a:ext cx="6347792" cy="17415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3D2FBF-FE77-45C0-9E83-317B344CD76C}"/>
                  </a:ext>
                </a:extLst>
              </p:cNvPr>
              <p:cNvSpPr txBox="1"/>
              <p:nvPr/>
            </p:nvSpPr>
            <p:spPr>
              <a:xfrm>
                <a:off x="4784034" y="3178929"/>
                <a:ext cx="6347792" cy="1350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600" b="0" dirty="0"/>
                  <a:t>		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altLang="id-ID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600" i="1">
                        <a:latin typeface="Cambria Math" panose="02040503050406030204" pitchFamily="18" charset="0"/>
                      </a:rPr>
                      <m:t>=4±</m:t>
                    </m:r>
                    <m:f>
                      <m:fPr>
                        <m:ctrlPr>
                          <a:rPr lang="id-ID" altLang="id-ID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altLang="id-ID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d-ID" altLang="id-ID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65</m:t>
                            </m:r>
                          </m:e>
                        </m:rad>
                      </m:den>
                    </m:f>
                  </m:oMath>
                </a14:m>
                <a:endParaRPr lang="id-ID" sz="1400" dirty="0"/>
              </a:p>
              <a:p>
                <a:pPr>
                  <a:lnSpc>
                    <a:spcPct val="150000"/>
                  </a:lnSpc>
                </a:pPr>
                <a:r>
                  <a:rPr lang="id-ID" altLang="id-ID" sz="1400" dirty="0"/>
                  <a:t>  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1,</m:t>
                        </m:r>
                      </m:sub>
                    </m:sSub>
                    <m:r>
                      <a:rPr lang="id-ID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altLang="id-ID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altLang="id-ID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d-ID" altLang="id-ID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65</m:t>
                            </m:r>
                          </m:e>
                        </m:rad>
                      </m:den>
                    </m:f>
                  </m:oMath>
                </a14:m>
                <a:r>
                  <a:rPr lang="id-ID" sz="1400" dirty="0"/>
                  <a:t> dan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altLang="id-ID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d-ID" altLang="id-ID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65</m:t>
                            </m:r>
                          </m:e>
                        </m:rad>
                      </m:den>
                    </m:f>
                  </m:oMath>
                </a14:m>
                <a:endParaRPr lang="id-ID" sz="1400" dirty="0"/>
              </a:p>
              <a:p>
                <a:pPr>
                  <a:lnSpc>
                    <a:spcPct val="150000"/>
                  </a:lnSpc>
                </a:pPr>
                <a:r>
                  <a:rPr lang="id-ID" altLang="id-ID" sz="1400" dirty="0"/>
                  <a:t> 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1,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=4+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65</m:t>
                        </m:r>
                      </m:den>
                    </m:f>
                    <m:rad>
                      <m:radPr>
                        <m:degHide m:val="on"/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65</m:t>
                        </m:r>
                      </m:e>
                    </m:rad>
                  </m:oMath>
                </a14:m>
                <a:r>
                  <a:rPr lang="id-ID" sz="14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65</m:t>
                        </m:r>
                      </m:den>
                    </m:f>
                    <m:rad>
                      <m:radPr>
                        <m:degHide m:val="on"/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65</m:t>
                        </m:r>
                      </m:e>
                    </m:rad>
                  </m:oMath>
                </a14:m>
                <a:endParaRPr lang="id-ID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3D2FBF-FE77-45C0-9E83-317B344CD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34" y="3178929"/>
                <a:ext cx="6347792" cy="1350754"/>
              </a:xfrm>
              <a:prstGeom prst="rect">
                <a:avLst/>
              </a:prstGeom>
              <a:blipFill>
                <a:blip r:embed="rId7"/>
                <a:stretch>
                  <a:fillRect b="-45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2CA1965-8849-4A06-A29C-53903ABC3091}"/>
                  </a:ext>
                </a:extLst>
              </p:cNvPr>
              <p:cNvSpPr txBox="1"/>
              <p:nvPr/>
            </p:nvSpPr>
            <p:spPr>
              <a:xfrm>
                <a:off x="3631095" y="4451120"/>
                <a:ext cx="1798983" cy="6878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</a:rPr>
                        <m:t>𝑚𝑎𝑘𝑎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d-ID" altLang="id-ID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id-ID" altLang="id-ID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id-ID" altLang="id-ID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d-ID" altLang="id-ID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65</m:t>
                              </m:r>
                            </m:e>
                          </m:rad>
                        </m:num>
                        <m:den>
                          <m:r>
                            <a:rPr lang="id-ID" alt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2CA1965-8849-4A06-A29C-53903ABC3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095" y="4451120"/>
                <a:ext cx="1798983" cy="6878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39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9" y="376392"/>
                <a:ext cx="10190922" cy="4851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b.   		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−64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−161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		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)−9(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−161=0</m:t>
                    </m:r>
                  </m:oMath>
                </a14:m>
                <a:r>
                  <a:rPr lang="id-ID" dirty="0"/>
                  <a:t>  </a:t>
                </a:r>
              </a:p>
              <a:p>
                <a:pPr algn="just"/>
                <a:r>
                  <a:rPr lang="id-ID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{(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−4}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−9}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−161=0</m:t>
                    </m:r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16(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−9(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+81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−161=0</m:t>
                    </m:r>
                  </m:oMath>
                </a14:m>
                <a:endParaRPr lang="id-ID" b="1" dirty="0"/>
              </a:p>
              <a:p>
                <a:pPr algn="just"/>
                <a:r>
                  <a:rPr lang="id-ID" dirty="0"/>
                  <a:t>  				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16(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−9(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144</m:t>
                    </m:r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					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+3)</m:t>
                            </m:r>
                          </m:e>
                          <m:sup>
                            <m:r>
                              <a:rPr lang="id-ID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dirty="0"/>
              </a:p>
              <a:p>
                <a:pPr algn="just"/>
                <a:endParaRPr lang="id-ID" b="1" dirty="0"/>
              </a:p>
              <a:p>
                <a:pPr algn="just"/>
                <a:r>
                  <a:rPr lang="id-ID" dirty="0"/>
                  <a:t>		</a:t>
                </a:r>
              </a:p>
              <a:p>
                <a:pPr algn="just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9+16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>
                  <a:lnSpc>
                    <a:spcPct val="150000"/>
                  </a:lnSpc>
                </a:pPr>
                <a:r>
                  <a:rPr lang="id-ID" dirty="0"/>
                  <a:t>	Titik pusat P (h,k)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id-ID" dirty="0"/>
                  <a:t>	Titik fokus 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id-ID">
                        <a:latin typeface="Cambria Math" panose="02040503050406030204" pitchFamily="18" charset="0"/>
                      </a:rPr>
                      <m:t>+(</m:t>
                    </m:r>
                    <m:r>
                      <a:rPr lang="id-ID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>
                        <a:latin typeface="Cambria Math" panose="02040503050406030204" pitchFamily="18" charset="0"/>
                      </a:rPr>
                      <m:t>,</m:t>
                    </m:r>
                    <m:r>
                      <a:rPr lang="id-ID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pPr algn="just">
                  <a:lnSpc>
                    <a:spcPct val="150000"/>
                  </a:lnSpc>
                </a:pPr>
                <a:r>
                  <a:rPr lang="id-ID" dirty="0"/>
                  <a:t>	Titik puncak P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id-ID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id-ID">
                        <a:latin typeface="Cambria Math" panose="02040503050406030204" pitchFamily="18" charset="0"/>
                      </a:rPr>
                      <m:t>+(</m:t>
                    </m:r>
                    <m:r>
                      <a:rPr lang="id-ID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>
                        <a:latin typeface="Cambria Math" panose="02040503050406030204" pitchFamily="18" charset="0"/>
                      </a:rPr>
                      <m:t>,</m:t>
                    </m:r>
                    <m:r>
                      <a:rPr lang="id-ID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9" y="376392"/>
                <a:ext cx="10190922" cy="4851841"/>
              </a:xfrm>
              <a:prstGeom prst="rect">
                <a:avLst/>
              </a:prstGeom>
              <a:blipFill>
                <a:blip r:embed="rId2"/>
                <a:stretch>
                  <a:fillRect l="-478" t="-7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FE012C-964B-45C4-A118-BC62C82F3EF8}"/>
                  </a:ext>
                </a:extLst>
              </p:cNvPr>
              <p:cNvSpPr txBox="1"/>
              <p:nvPr/>
            </p:nvSpPr>
            <p:spPr>
              <a:xfrm>
                <a:off x="3642691" y="3813000"/>
                <a:ext cx="42870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7, −3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FE012C-964B-45C4-A118-BC62C82F3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691" y="3813000"/>
                <a:ext cx="4287079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592B7-2BBA-4559-9EDC-A01EFB5D20B2}"/>
                  </a:ext>
                </a:extLst>
              </p:cNvPr>
              <p:cNvSpPr txBox="1"/>
              <p:nvPr/>
            </p:nvSpPr>
            <p:spPr>
              <a:xfrm>
                <a:off x="3091071" y="3374159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592B7-2BBA-4559-9EDC-A01EFB5D2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071" y="3374159"/>
                <a:ext cx="1630017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ACB8F78-69D8-452A-9E70-3C3780CF76C7}"/>
                  </a:ext>
                </a:extLst>
              </p:cNvPr>
              <p:cNvSpPr txBox="1"/>
              <p:nvPr/>
            </p:nvSpPr>
            <p:spPr>
              <a:xfrm>
                <a:off x="1444488" y="2287075"/>
                <a:ext cx="610262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maka h = 2, k = -3,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=9,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ACB8F78-69D8-452A-9E70-3C3780CF7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488" y="2287075"/>
                <a:ext cx="6102626" cy="369332"/>
              </a:xfrm>
              <a:prstGeom prst="rect">
                <a:avLst/>
              </a:prstGeom>
              <a:blipFill>
                <a:blip r:embed="rId5"/>
                <a:stretch>
                  <a:fillRect l="-899" t="-8197" b="-2459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7C24B3-C272-4103-9245-1DD9D4076850}"/>
                  </a:ext>
                </a:extLst>
              </p:cNvPr>
              <p:cNvSpPr txBox="1"/>
              <p:nvPr/>
            </p:nvSpPr>
            <p:spPr>
              <a:xfrm>
                <a:off x="3839819" y="4237514"/>
                <a:ext cx="42870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 −3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−1,−3)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7C24B3-C272-4103-9245-1DD9D4076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819" y="4237514"/>
                <a:ext cx="4287079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7C57E90-5E77-4853-A81A-67FC960F01AE}"/>
                  </a:ext>
                </a:extLst>
              </p:cNvPr>
              <p:cNvSpPr txBox="1"/>
              <p:nvPr/>
            </p:nvSpPr>
            <p:spPr>
              <a:xfrm>
                <a:off x="1444488" y="4606846"/>
                <a:ext cx="6102626" cy="13551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Persamaan sumbu simetri utama: y = k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Persamaan sumbu simetri sekawan : x = h</a:t>
                </a:r>
              </a:p>
              <a:p>
                <a:r>
                  <a:rPr lang="id-ID" dirty="0"/>
                  <a:t>Panjang latus rectum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7C57E90-5E77-4853-A81A-67FC960F0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488" y="4606846"/>
                <a:ext cx="6102626" cy="1355179"/>
              </a:xfrm>
              <a:prstGeom prst="rect">
                <a:avLst/>
              </a:prstGeom>
              <a:blipFill>
                <a:blip r:embed="rId7"/>
                <a:stretch>
                  <a:fillRect l="-899" b="-180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C732BAA-CF1A-4878-873E-2BF2B0DC9510}"/>
                  </a:ext>
                </a:extLst>
              </p:cNvPr>
              <p:cNvSpPr txBox="1"/>
              <p:nvPr/>
            </p:nvSpPr>
            <p:spPr>
              <a:xfrm>
                <a:off x="4948861" y="4676355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C732BAA-CF1A-4878-873E-2BF2B0DC9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861" y="4676355"/>
                <a:ext cx="1630017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2382BA-61E1-48F5-B857-7B3DCF9BEC0D}"/>
                  </a:ext>
                </a:extLst>
              </p:cNvPr>
              <p:cNvSpPr txBox="1"/>
              <p:nvPr/>
            </p:nvSpPr>
            <p:spPr>
              <a:xfrm>
                <a:off x="5442505" y="5098749"/>
                <a:ext cx="1630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id-ID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2382BA-61E1-48F5-B857-7B3DCF9BE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505" y="5098749"/>
                <a:ext cx="163001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7F08BE2-B5EB-4D2C-BF38-A6B35F63F7AD}"/>
                  </a:ext>
                </a:extLst>
              </p:cNvPr>
              <p:cNvSpPr txBox="1"/>
              <p:nvPr/>
            </p:nvSpPr>
            <p:spPr>
              <a:xfrm>
                <a:off x="4238212" y="5442964"/>
                <a:ext cx="2123661" cy="5156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id-ID" altLang="id-ID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a:rPr lang="id-ID" altLang="id-ID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(16)</m:t>
                          </m:r>
                        </m:num>
                        <m:den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d-ID" altLang="id-ID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d-ID" altLang="id-ID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altLang="id-ID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id-ID" sz="1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7F08BE2-B5EB-4D2C-BF38-A6B35F63F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212" y="5442964"/>
                <a:ext cx="2123661" cy="5156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31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35D92E-AFDB-4695-BEE8-97665380C310}"/>
                  </a:ext>
                </a:extLst>
              </p:cNvPr>
              <p:cNvSpPr txBox="1"/>
              <p:nvPr/>
            </p:nvSpPr>
            <p:spPr>
              <a:xfrm>
                <a:off x="808383" y="662609"/>
                <a:ext cx="10575234" cy="4063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		</a:t>
                </a:r>
              </a:p>
              <a:p>
                <a:r>
                  <a:rPr lang="id-ID" dirty="0"/>
                  <a:t>		Persamaan asimtot, </a:t>
                </a:r>
                <a14:m>
                  <m:oMath xmlns:m="http://schemas.openxmlformats.org/officeDocument/2006/math">
                    <m:r>
                      <a:rPr lang="id-ID" b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id-ID" b="0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id-ID" b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		Persamaan direktriks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b="1" dirty="0">
                    <a:latin typeface="Arial" panose="020B0604020202020204" pitchFamily="34" charset="0"/>
                  </a:rPr>
                  <a:t> </a:t>
                </a:r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h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id-ID" altLang="id-ID" sz="1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kumimoji="0" lang="id-ID" altLang="id-ID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</a:t>
                </a: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endParaRPr lang="id-ID" dirty="0">
                  <a:latin typeface="Arial" panose="020B0604020202020204" pitchFamily="34" charset="0"/>
                </a:endParaRPr>
              </a:p>
              <a:p>
                <a:r>
                  <a:rPr lang="id-ID" dirty="0">
                    <a:latin typeface="Arial" panose="020B0604020202020204" pitchFamily="34" charset="0"/>
                  </a:rPr>
                  <a:t>		E</a:t>
                </a:r>
                <a:r>
                  <a:rPr lang="id-ID" dirty="0"/>
                  <a:t>ksentrisitas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id-ID" alt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e</m:t>
                    </m:r>
                    <m:r>
                      <a:rPr kumimoji="0" lang="id-ID" alt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kumimoji="0" lang="id-ID" altLang="id-ID" sz="1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35D92E-AFDB-4695-BEE8-97665380C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83" y="662609"/>
                <a:ext cx="10575234" cy="40637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738E58-457A-40D8-BA19-21736BCF374B}"/>
                  </a:ext>
                </a:extLst>
              </p:cNvPr>
              <p:cNvSpPr txBox="1"/>
              <p:nvPr/>
            </p:nvSpPr>
            <p:spPr>
              <a:xfrm>
                <a:off x="4678016" y="956065"/>
                <a:ext cx="6347792" cy="1743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600" b="0" dirty="0"/>
                  <a:t>		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id-ID" sz="1600" dirty="0"/>
              </a:p>
              <a:p>
                <a:r>
                  <a:rPr lang="id-ID" sz="1600" dirty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+3=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id-ID" sz="1600" dirty="0"/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id-ID" sz="16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+9=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id-ID" sz="1600" dirty="0"/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+9=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+9=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id-ID" sz="1600" b="0" dirty="0"/>
              </a:p>
              <a:p>
                <a:r>
                  <a:rPr lang="id-ID" sz="16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</m:t>
                    </m:r>
                    <m:r>
                      <a:rPr lang="id-ID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m:rPr>
                        <m:sty m:val="p"/>
                      </m:rPr>
                      <a:rPr lang="id-ID" sz="16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17=0</m:t>
                    </m:r>
                  </m:oMath>
                </a14:m>
                <a:r>
                  <a:rPr lang="id-ID" sz="16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600" b="0" i="0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id-ID" sz="1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sz="1600" dirty="0"/>
                  <a:t>0 		</a:t>
                </a:r>
              </a:p>
              <a:p>
                <a:endParaRPr lang="id-ID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738E58-457A-40D8-BA19-21736BCF3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016" y="956065"/>
                <a:ext cx="6347792" cy="17432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3D2FBF-FE77-45C0-9E83-317B344CD76C}"/>
                  </a:ext>
                </a:extLst>
              </p:cNvPr>
              <p:cNvSpPr txBox="1"/>
              <p:nvPr/>
            </p:nvSpPr>
            <p:spPr>
              <a:xfrm>
                <a:off x="4770782" y="2503068"/>
                <a:ext cx="6347792" cy="1350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600" b="0" dirty="0"/>
                  <a:t>		</a:t>
                </a:r>
                <a14:m>
                  <m:oMath xmlns:m="http://schemas.openxmlformats.org/officeDocument/2006/math"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id-ID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altLang="id-ID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600" i="1">
                        <a:latin typeface="Cambria Math" panose="02040503050406030204" pitchFamily="18" charset="0"/>
                      </a:rPr>
                      <m:t>=2±</m:t>
                    </m:r>
                    <m:f>
                      <m:fPr>
                        <m:ctrlPr>
                          <a:rPr lang="id-ID" altLang="id-ID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altLang="id-ID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id-ID" sz="1400" dirty="0"/>
              </a:p>
              <a:p>
                <a:pPr>
                  <a:lnSpc>
                    <a:spcPct val="150000"/>
                  </a:lnSpc>
                </a:pPr>
                <a:r>
                  <a:rPr lang="id-ID" altLang="id-ID" sz="1400" dirty="0"/>
                  <a:t>  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1,</m:t>
                        </m:r>
                      </m:sub>
                    </m:sSub>
                    <m:r>
                      <a:rPr lang="id-ID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altLang="id-ID" sz="1400" b="0" i="1" smtClean="0">
                        <a:latin typeface="Cambria Math" panose="02040503050406030204" pitchFamily="18" charset="0"/>
                      </a:rPr>
                      <m:t>2+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d-ID" sz="1400" dirty="0"/>
                  <a:t> dan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altLang="id-ID" sz="1400" b="0" i="1" smtClean="0">
                        <a:latin typeface="Cambria Math" panose="02040503050406030204" pitchFamily="18" charset="0"/>
                      </a:rPr>
                      <m:t>2−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id-ID" sz="1400" dirty="0"/>
              </a:p>
              <a:p>
                <a:pPr>
                  <a:lnSpc>
                    <a:spcPct val="150000"/>
                  </a:lnSpc>
                </a:pPr>
                <a:r>
                  <a:rPr lang="id-ID" altLang="id-ID" sz="1400" dirty="0"/>
                  <a:t> 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1,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d-ID" sz="14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d-ID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sz="1400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  <m:r>
                      <a:rPr lang="id-ID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altLang="id-ID" sz="1400" dirty="0"/>
                  <a:t>  </a:t>
                </a:r>
                <a14:m>
                  <m:oMath xmlns:m="http://schemas.openxmlformats.org/officeDocument/2006/math">
                    <m:r>
                      <a:rPr lang="id-ID" altLang="id-ID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altLang="id-ID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altLang="id-ID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altLang="id-ID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id-ID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3D2FBF-FE77-45C0-9E83-317B344CD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782" y="2503068"/>
                <a:ext cx="6347792" cy="13507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2CA1965-8849-4A06-A29C-53903ABC3091}"/>
                  </a:ext>
                </a:extLst>
              </p:cNvPr>
              <p:cNvSpPr txBox="1"/>
              <p:nvPr/>
            </p:nvSpPr>
            <p:spPr>
              <a:xfrm>
                <a:off x="3500230" y="3840826"/>
                <a:ext cx="1798983" cy="6356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</a:rPr>
                        <m:t>𝑚𝑎𝑘𝑎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d-ID" altLang="id-ID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id-ID" altLang="id-ID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alt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alt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id-ID" alt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2CA1965-8849-4A06-A29C-53903ABC3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230" y="3840826"/>
                <a:ext cx="1798983" cy="635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8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FBEF6FB4-F459-4BFD-A8E3-AD497D07512D}"/>
              </a:ext>
            </a:extLst>
          </p:cNvPr>
          <p:cNvSpPr/>
          <p:nvPr/>
        </p:nvSpPr>
        <p:spPr>
          <a:xfrm>
            <a:off x="4701207" y="235953"/>
            <a:ext cx="2643809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68F0F9-852A-45EA-9F7E-7215E9F5FF1F}"/>
                  </a:ext>
                </a:extLst>
              </p:cNvPr>
              <p:cNvSpPr txBox="1"/>
              <p:nvPr/>
            </p:nvSpPr>
            <p:spPr>
              <a:xfrm>
                <a:off x="927652" y="1245710"/>
                <a:ext cx="10442713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hiperbola yang mempunyai puncak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±2,7)</m:t>
                    </m:r>
                  </m:oMath>
                </a14:m>
                <a:r>
                  <a:rPr lang="id-ID" dirty="0"/>
                  <a:t> dan fokus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±3,7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puncak</a:t>
                </a:r>
                <a:r>
                  <a:rPr lang="id-ID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±2,7</m:t>
                        </m:r>
                      </m:e>
                    </m:d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Berarti :</a:t>
                </a:r>
              </a:p>
              <a:p>
                <a:r>
                  <a:rPr lang="id-ID" dirty="0"/>
                  <a:t>	a = 2, h = 2, k = 7</a:t>
                </a:r>
              </a:p>
              <a:p>
                <a:r>
                  <a:rPr lang="id-ID" dirty="0"/>
                  <a:t>Titik fokus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±3,7</m:t>
                        </m:r>
                      </m:e>
                    </m:d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Berarti : c = 3</a:t>
                </a:r>
              </a:p>
              <a:p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Kedua puncak atau fokus membentuk garis datar, maka jenis hiperbola-nya adalah </a:t>
                </a:r>
                <a:r>
                  <a:rPr lang="id-ID" b="1" dirty="0"/>
                  <a:t>horizontal.</a:t>
                </a:r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68F0F9-852A-45EA-9F7E-7215E9F5F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2" y="1245710"/>
                <a:ext cx="10442713" cy="3693319"/>
              </a:xfrm>
              <a:prstGeom prst="rect">
                <a:avLst/>
              </a:prstGeom>
              <a:blipFill>
                <a:blip r:embed="rId2"/>
                <a:stretch>
                  <a:fillRect l="-467" t="-825" b="-165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EF9C56-F5C4-40E3-98E0-557A2C2DF713}"/>
                  </a:ext>
                </a:extLst>
              </p:cNvPr>
              <p:cNvSpPr txBox="1"/>
              <p:nvPr/>
            </p:nvSpPr>
            <p:spPr>
              <a:xfrm>
                <a:off x="2229677" y="3963271"/>
                <a:ext cx="15604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=9−4=5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EF9C56-F5C4-40E3-98E0-557A2C2DF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677" y="3963271"/>
                <a:ext cx="156044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5F399E-099E-4259-9895-B53F4013B85F}"/>
                  </a:ext>
                </a:extLst>
              </p:cNvPr>
              <p:cNvSpPr txBox="1"/>
              <p:nvPr/>
            </p:nvSpPr>
            <p:spPr>
              <a:xfrm>
                <a:off x="594690" y="4918179"/>
                <a:ext cx="3269974" cy="1497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id-ID" sz="1800" b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−7)</m:t>
                              </m:r>
                            </m:e>
                            <m:sup>
                              <m:r>
                                <a:rPr lang="id-ID" sz="1800" b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id-ID" sz="1800" b="0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algn="ctr"/>
                <a:endParaRPr lang="id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5F399E-099E-4259-9895-B53F4013B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90" y="4918179"/>
                <a:ext cx="3269974" cy="1497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CB1C7D-63C6-43C0-9747-E55FE560900C}"/>
                  </a:ext>
                </a:extLst>
              </p:cNvPr>
              <p:cNvSpPr txBox="1"/>
              <p:nvPr/>
            </p:nvSpPr>
            <p:spPr>
              <a:xfrm>
                <a:off x="3210339" y="2328177"/>
                <a:ext cx="19447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d-ID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2,0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+(2,7)</m:t>
                      </m:r>
                    </m:oMath>
                  </m:oMathPara>
                </a14:m>
                <a:endParaRPr lang="id-ID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CB1C7D-63C6-43C0-9747-E55FE5609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339" y="2328177"/>
                <a:ext cx="194475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9C1AE2-704D-4953-90B7-1B2D8AD54B43}"/>
                  </a:ext>
                </a:extLst>
              </p:cNvPr>
              <p:cNvSpPr txBox="1"/>
              <p:nvPr/>
            </p:nvSpPr>
            <p:spPr>
              <a:xfrm>
                <a:off x="3046341" y="3145724"/>
                <a:ext cx="19447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±3,0</m:t>
                          </m:r>
                        </m:e>
                      </m: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2,7</m:t>
                          </m:r>
                        </m:e>
                      </m: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9C1AE2-704D-4953-90B7-1B2D8AD54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341" y="3145724"/>
                <a:ext cx="194475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22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904</TotalTime>
  <Words>1143</Words>
  <Application>Microsoft Office PowerPoint</Application>
  <PresentationFormat>Widescreen</PresentationFormat>
  <Paragraphs>141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Gill Sans MT</vt:lpstr>
      <vt:lpstr>Wingdings</vt:lpstr>
      <vt:lpstr>Gallery</vt:lpstr>
      <vt:lpstr>Irisan kerucut “hiperbola”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“elips”</dc:title>
  <dc:creator>win8</dc:creator>
  <cp:lastModifiedBy>win8</cp:lastModifiedBy>
  <cp:revision>42</cp:revision>
  <dcterms:created xsi:type="dcterms:W3CDTF">2021-03-23T06:39:25Z</dcterms:created>
  <dcterms:modified xsi:type="dcterms:W3CDTF">2021-05-17T03:40:10Z</dcterms:modified>
</cp:coreProperties>
</file>