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3" r:id="rId5"/>
    <p:sldId id="267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1364E-0AE8-4815-B22C-987FAB036D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b="1" dirty="0"/>
              <a:t>Irisan kerucut</a:t>
            </a:r>
            <a:br>
              <a:rPr lang="id-ID" b="1" dirty="0"/>
            </a:br>
            <a:endParaRPr lang="id-ID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46FB4-47B0-4C55-9708-6EAECA723085}"/>
              </a:ext>
            </a:extLst>
          </p:cNvPr>
          <p:cNvSpPr txBox="1"/>
          <p:nvPr/>
        </p:nvSpPr>
        <p:spPr>
          <a:xfrm>
            <a:off x="3366052" y="4346713"/>
            <a:ext cx="6414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b="1" dirty="0"/>
              <a:t>By. SITI SYARAH MAULYDIA, M.Pd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842203-B0A7-4581-A95B-1C8F8485CA74}"/>
              </a:ext>
            </a:extLst>
          </p:cNvPr>
          <p:cNvSpPr txBox="1"/>
          <p:nvPr/>
        </p:nvSpPr>
        <p:spPr>
          <a:xfrm>
            <a:off x="2714666" y="2492273"/>
            <a:ext cx="80432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d-ID" sz="3200" b="1" dirty="0"/>
              <a:t>“Persamaan Garis Singgung Hiperbola”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253929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F5E9946-F8EF-4C6F-9D3D-D24C1F1877C2}"/>
              </a:ext>
            </a:extLst>
          </p:cNvPr>
          <p:cNvSpPr/>
          <p:nvPr/>
        </p:nvSpPr>
        <p:spPr>
          <a:xfrm>
            <a:off x="1683026" y="622852"/>
            <a:ext cx="2411896" cy="53008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Rumus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00FAFF-6C1C-443B-9798-18376A993EB1}"/>
              </a:ext>
            </a:extLst>
          </p:cNvPr>
          <p:cNvSpPr txBox="1"/>
          <p:nvPr/>
        </p:nvSpPr>
        <p:spPr>
          <a:xfrm>
            <a:off x="1252330" y="1366460"/>
            <a:ext cx="9687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800" dirty="0"/>
              <a:t>Garis singgung pada hiperbola selalu dapat ditentukan menggunakan  rumus berikut.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C6D2158F-0216-4166-B953-05665B82DB9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81442158"/>
                  </p:ext>
                </p:extLst>
              </p:nvPr>
            </p:nvGraphicFramePr>
            <p:xfrm>
              <a:off x="2374347" y="2428070"/>
              <a:ext cx="7443305" cy="1654556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3653184">
                      <a:extLst>
                        <a:ext uri="{9D8B030D-6E8A-4147-A177-3AD203B41FA5}">
                          <a16:colId xmlns:a16="http://schemas.microsoft.com/office/drawing/2014/main" val="4100661683"/>
                        </a:ext>
                      </a:extLst>
                    </a:gridCol>
                    <a:gridCol w="3790121">
                      <a:extLst>
                        <a:ext uri="{9D8B030D-6E8A-4147-A177-3AD203B41FA5}">
                          <a16:colId xmlns:a16="http://schemas.microsoft.com/office/drawing/2014/main" val="210460846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Persamaan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1800" dirty="0"/>
                            <a:t>Garis Singgung </a:t>
                          </a:r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765214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d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)±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p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836340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d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)±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p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378989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C6D2158F-0216-4166-B953-05665B82DB9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81442158"/>
                  </p:ext>
                </p:extLst>
              </p:nvPr>
            </p:nvGraphicFramePr>
            <p:xfrm>
              <a:off x="2374347" y="2428070"/>
              <a:ext cx="7443305" cy="1654556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3653184">
                      <a:extLst>
                        <a:ext uri="{9D8B030D-6E8A-4147-A177-3AD203B41FA5}">
                          <a16:colId xmlns:a16="http://schemas.microsoft.com/office/drawing/2014/main" val="4100661683"/>
                        </a:ext>
                      </a:extLst>
                    </a:gridCol>
                    <a:gridCol w="3790121">
                      <a:extLst>
                        <a:ext uri="{9D8B030D-6E8A-4147-A177-3AD203B41FA5}">
                          <a16:colId xmlns:a16="http://schemas.microsoft.com/office/drawing/2014/main" val="210460846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Persamaan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1800" dirty="0"/>
                            <a:t>Garis Singgung </a:t>
                          </a:r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76521461"/>
                      </a:ext>
                    </a:extLst>
                  </a:tr>
                  <a:tr h="641858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67" t="-62857" r="-104333" b="-10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6624" t="-62857" r="-643" b="-1028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83634075"/>
                      </a:ext>
                    </a:extLst>
                  </a:tr>
                  <a:tr h="641858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67" t="-161321" r="-104333" b="-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6624" t="-161321" r="-643" b="-18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78989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Arrow: Pentagon 5">
                <a:extLst>
                  <a:ext uri="{FF2B5EF4-FFF2-40B4-BE49-F238E27FC236}">
                    <a16:creationId xmlns:a16="http://schemas.microsoft.com/office/drawing/2014/main" id="{20FC95C7-8C9F-4B3A-B328-221B24FB4979}"/>
                  </a:ext>
                </a:extLst>
              </p:cNvPr>
              <p:cNvSpPr/>
              <p:nvPr/>
            </p:nvSpPr>
            <p:spPr>
              <a:xfrm>
                <a:off x="7739270" y="4727713"/>
                <a:ext cx="3432314" cy="1815962"/>
              </a:xfrm>
              <a:prstGeom prst="homePlate">
                <a:avLst>
                  <a:gd name="adj" fmla="val 0"/>
                </a:avLst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d-ID" dirty="0"/>
                  <a:t>Catatan :</a:t>
                </a:r>
              </a:p>
              <a:p>
                <a:r>
                  <a:rPr lang="id-ID" dirty="0"/>
                  <a:t>Jika diketahui persamaan garis : </a:t>
                </a:r>
              </a:p>
              <a:p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id-ID" dirty="0"/>
                  <a:t> maka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id-ID" dirty="0"/>
              </a:p>
              <a:p>
                <a:r>
                  <a:rPr lang="id-ID" dirty="0"/>
                  <a:t>Sejajar		 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id-ID" dirty="0"/>
              </a:p>
              <a:p>
                <a:r>
                  <a:rPr lang="id-ID" dirty="0"/>
                  <a:t>Tegak lurus	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6" name="Arrow: Pentagon 5">
                <a:extLst>
                  <a:ext uri="{FF2B5EF4-FFF2-40B4-BE49-F238E27FC236}">
                    <a16:creationId xmlns:a16="http://schemas.microsoft.com/office/drawing/2014/main" id="{20FC95C7-8C9F-4B3A-B328-221B24FB49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9270" y="4727713"/>
                <a:ext cx="3432314" cy="1815962"/>
              </a:xfrm>
              <a:prstGeom prst="homePlate">
                <a:avLst>
                  <a:gd name="adj" fmla="val 0"/>
                </a:avLst>
              </a:prstGeom>
              <a:blipFill>
                <a:blip r:embed="rId3"/>
                <a:stretch>
                  <a:fillRect l="-141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967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4CA242FB-6BAF-42BD-8D2D-4D7E341CB85E}"/>
              </a:ext>
            </a:extLst>
          </p:cNvPr>
          <p:cNvSpPr/>
          <p:nvPr/>
        </p:nvSpPr>
        <p:spPr>
          <a:xfrm>
            <a:off x="4538869" y="463826"/>
            <a:ext cx="3114261" cy="84813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Contoh No.1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/>
              <p:nvPr/>
            </p:nvSpPr>
            <p:spPr>
              <a:xfrm>
                <a:off x="1000537" y="1550505"/>
                <a:ext cx="10561983" cy="41272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dirty="0"/>
                  <a:t>Tentukan persamaan garis yang menyinggung hiperbola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−2)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id-ID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+3)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id-ID" dirty="0"/>
                  <a:t> yang sejajar dengan garis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d-ID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+6.</m:t>
                    </m:r>
                  </m:oMath>
                </a14:m>
                <a:endParaRPr lang="id-ID" dirty="0"/>
              </a:p>
              <a:p>
                <a:pPr algn="just"/>
                <a:endParaRPr lang="id-ID" dirty="0"/>
              </a:p>
              <a:p>
                <a:pPr algn="just"/>
                <a:r>
                  <a:rPr lang="id-ID" b="1" dirty="0"/>
                  <a:t>Penyelesaian :</a:t>
                </a:r>
              </a:p>
              <a:p>
                <a:pPr algn="just"/>
                <a:endParaRPr lang="id-ID" b="1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e>
                            <m:sup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id-ID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+3)</m:t>
                              </m:r>
                            </m:e>
                            <m:sup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id-ID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  <a:p>
                <a:pPr algn="just"/>
                <a:r>
                  <a:rPr lang="id-ID" dirty="0"/>
                  <a:t>Berarti :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=−3,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=2, 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=9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𝑑𝑎𝑛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id-ID" dirty="0"/>
                  <a:t>	</a:t>
                </a:r>
              </a:p>
              <a:p>
                <a:endParaRPr lang="id-ID" dirty="0"/>
              </a:p>
              <a:p>
                <a:r>
                  <a:rPr lang="id-ID" dirty="0"/>
                  <a:t>Persamaan garis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d-ID">
                        <a:latin typeface="Cambria Math" panose="02040503050406030204" pitchFamily="18" charset="0"/>
                      </a:rPr>
                      <m:t>y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id-ID" dirty="0"/>
                  <a:t>, maka </a:t>
                </a:r>
                <a:r>
                  <a:rPr lang="id-ID" b="1" dirty="0"/>
                  <a:t>gradien</a:t>
                </a:r>
                <a:r>
                  <a:rPr lang="id-ID" dirty="0"/>
                  <a:t>nya adalah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  <a:p>
                <a:r>
                  <a:rPr lang="id-ID" dirty="0"/>
                  <a:t>Anggap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id-ID" dirty="0"/>
              </a:p>
              <a:p>
                <a:r>
                  <a:rPr lang="id-ID" dirty="0"/>
                  <a:t>Karena saling sejajar maka:</a:t>
                </a:r>
              </a:p>
              <a:p>
                <a:r>
                  <a:rPr lang="id-ID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id-ID" dirty="0"/>
              </a:p>
              <a:p>
                <a:r>
                  <a:rPr lang="id-ID" dirty="0"/>
                  <a:t>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d-ID" dirty="0"/>
                  <a:t> 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537" y="1550505"/>
                <a:ext cx="10561983" cy="4127284"/>
              </a:xfrm>
              <a:prstGeom prst="rect">
                <a:avLst/>
              </a:prstGeom>
              <a:blipFill>
                <a:blip r:embed="rId2"/>
                <a:stretch>
                  <a:fillRect l="-46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FBFA94-AFD9-4E2E-A22D-6550C14E2BC1}"/>
                  </a:ext>
                </a:extLst>
              </p:cNvPr>
              <p:cNvSpPr txBox="1"/>
              <p:nvPr/>
            </p:nvSpPr>
            <p:spPr>
              <a:xfrm>
                <a:off x="2107093" y="5303423"/>
                <a:ext cx="12788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FBFA94-AFD9-4E2E-A22D-6550C14E2B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93" y="5303423"/>
                <a:ext cx="127883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23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0839863-8101-491F-BE39-8247021D71A4}"/>
                  </a:ext>
                </a:extLst>
              </p:cNvPr>
              <p:cNvSpPr txBox="1"/>
              <p:nvPr/>
            </p:nvSpPr>
            <p:spPr>
              <a:xfrm>
                <a:off x="1500808" y="1069286"/>
                <a:ext cx="6102626" cy="21236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dirty="0"/>
                  <a:t>Garis singgung : </a:t>
                </a:r>
              </a:p>
              <a:p>
                <a:r>
                  <a:rPr lang="id-ID" dirty="0"/>
                  <a:t>		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)±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	      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−2=1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id-ID" i="1"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9−5(1)</m:t>
                        </m:r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 	      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−2=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±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id-ID" dirty="0"/>
              </a:p>
              <a:p>
                <a:r>
                  <a:rPr lang="id-ID" dirty="0"/>
                  <a:t> 	        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+5±2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		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		</a:t>
                </a:r>
                <a:r>
                  <a:rPr lang="id-ID" b="0" dirty="0"/>
                  <a:t>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0839863-8101-491F-BE39-8247021D71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808" y="1069286"/>
                <a:ext cx="6102626" cy="2123658"/>
              </a:xfrm>
              <a:prstGeom prst="rect">
                <a:avLst/>
              </a:prstGeom>
              <a:blipFill>
                <a:blip r:embed="rId2"/>
                <a:stretch>
                  <a:fillRect l="-799" t="-1433" b="-57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1844AB95-804A-452D-A95A-BEEEEEEC965D}"/>
              </a:ext>
            </a:extLst>
          </p:cNvPr>
          <p:cNvGrpSpPr/>
          <p:nvPr/>
        </p:nvGrpSpPr>
        <p:grpSpPr>
          <a:xfrm>
            <a:off x="3127514" y="2557670"/>
            <a:ext cx="251791" cy="424069"/>
            <a:chOff x="3472070" y="2080592"/>
            <a:chExt cx="251791" cy="424069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8000158-3CD8-4B02-8A85-5BD142BC1EA7}"/>
                </a:ext>
              </a:extLst>
            </p:cNvPr>
            <p:cNvCxnSpPr/>
            <p:nvPr/>
          </p:nvCxnSpPr>
          <p:spPr>
            <a:xfrm>
              <a:off x="3485322" y="2080592"/>
              <a:ext cx="0" cy="2650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BB431969-9062-4995-AA52-6CD25DF97EF1}"/>
                </a:ext>
              </a:extLst>
            </p:cNvPr>
            <p:cNvCxnSpPr/>
            <p:nvPr/>
          </p:nvCxnSpPr>
          <p:spPr>
            <a:xfrm flipV="1">
              <a:off x="3485322" y="2239617"/>
              <a:ext cx="238539" cy="106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8F51147-2A6D-48F1-8541-30C8F00259FA}"/>
                </a:ext>
              </a:extLst>
            </p:cNvPr>
            <p:cNvCxnSpPr/>
            <p:nvPr/>
          </p:nvCxnSpPr>
          <p:spPr>
            <a:xfrm>
              <a:off x="3472070" y="2332384"/>
              <a:ext cx="225287" cy="17227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0080A87-26A7-4EF1-BF74-FFA5300A3955}"/>
                  </a:ext>
                </a:extLst>
              </p:cNvPr>
              <p:cNvSpPr/>
              <p:nvPr/>
            </p:nvSpPr>
            <p:spPr>
              <a:xfrm>
                <a:off x="2786270" y="3881227"/>
                <a:ext cx="6410739" cy="114963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d-ID" b="1" dirty="0"/>
                  <a:t>Jadi, persamaan garis singgungnya adalah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b="1" i="0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𝒅𝒂𝒏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id-ID" b="1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0080A87-26A7-4EF1-BF74-FFA5300A39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270" y="3881227"/>
                <a:ext cx="6410739" cy="11496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858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F5E9946-F8EF-4C6F-9D3D-D24C1F1877C2}"/>
              </a:ext>
            </a:extLst>
          </p:cNvPr>
          <p:cNvSpPr/>
          <p:nvPr/>
        </p:nvSpPr>
        <p:spPr>
          <a:xfrm>
            <a:off x="1683026" y="1961320"/>
            <a:ext cx="2411896" cy="53008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Rumus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00FAFF-6C1C-443B-9798-18376A993EB1}"/>
              </a:ext>
            </a:extLst>
          </p:cNvPr>
          <p:cNvSpPr txBox="1"/>
          <p:nvPr/>
        </p:nvSpPr>
        <p:spPr>
          <a:xfrm>
            <a:off x="1252330" y="2704928"/>
            <a:ext cx="9687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800" dirty="0"/>
              <a:t>Garis singgung pada hiperbola selalu dapat ditentukan menggunakan  rumus berikut.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C6D2158F-0216-4166-B953-05665B82DB9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57832177"/>
                  </p:ext>
                </p:extLst>
              </p:nvPr>
            </p:nvGraphicFramePr>
            <p:xfrm>
              <a:off x="967408" y="3872556"/>
              <a:ext cx="10561983" cy="2614336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615856">
                      <a:extLst>
                        <a:ext uri="{9D8B030D-6E8A-4147-A177-3AD203B41FA5}">
                          <a16:colId xmlns:a16="http://schemas.microsoft.com/office/drawing/2014/main" val="3303884018"/>
                        </a:ext>
                      </a:extLst>
                    </a:gridCol>
                    <a:gridCol w="3260945">
                      <a:extLst>
                        <a:ext uri="{9D8B030D-6E8A-4147-A177-3AD203B41FA5}">
                          <a16:colId xmlns:a16="http://schemas.microsoft.com/office/drawing/2014/main" val="4100661683"/>
                        </a:ext>
                      </a:extLst>
                    </a:gridCol>
                    <a:gridCol w="5685182">
                      <a:extLst>
                        <a:ext uri="{9D8B030D-6E8A-4147-A177-3AD203B41FA5}">
                          <a16:colId xmlns:a16="http://schemas.microsoft.com/office/drawing/2014/main" val="2104608467"/>
                        </a:ext>
                      </a:extLst>
                    </a:gridCol>
                  </a:tblGrid>
                  <a:tr h="359343">
                    <a:tc>
                      <a:txBody>
                        <a:bodyPr/>
                        <a:lstStyle/>
                        <a:p>
                          <a:pPr algn="ctr"/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Persamaan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1800" dirty="0"/>
                            <a:t>Garis Singgung </a:t>
                          </a:r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76521461"/>
                      </a:ext>
                    </a:extLst>
                  </a:tr>
                  <a:tr h="630596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Bentuk Baku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d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d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)(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)(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83634075"/>
                      </a:ext>
                    </a:extLst>
                  </a:tr>
                  <a:tr h="630596">
                    <a:tc vMerge="1">
                      <a:txBody>
                        <a:bodyPr/>
                        <a:lstStyle/>
                        <a:p>
                          <a:pPr algn="ctr"/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d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d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)(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)(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37898971"/>
                      </a:ext>
                    </a:extLst>
                  </a:tr>
                  <a:tr h="9648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d-ID" dirty="0"/>
                            <a:t>Bentuk Umum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sSup>
                                  <m:sSup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sSup>
                                  <m:sSup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𝐶𝑥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𝐷𝑦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sSub>
                                  <m:sSub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id-ID" b="0" i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id-ID" b="0" i="0" smtClean="0"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  <m:sSub>
                                  <m:sSub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d>
                                  <m:d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  <m:d>
                                  <m:d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d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192244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C6D2158F-0216-4166-B953-05665B82DB9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57832177"/>
                  </p:ext>
                </p:extLst>
              </p:nvPr>
            </p:nvGraphicFramePr>
            <p:xfrm>
              <a:off x="967408" y="3872556"/>
              <a:ext cx="10561983" cy="2614336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615856">
                      <a:extLst>
                        <a:ext uri="{9D8B030D-6E8A-4147-A177-3AD203B41FA5}">
                          <a16:colId xmlns:a16="http://schemas.microsoft.com/office/drawing/2014/main" val="3303884018"/>
                        </a:ext>
                      </a:extLst>
                    </a:gridCol>
                    <a:gridCol w="3260945">
                      <a:extLst>
                        <a:ext uri="{9D8B030D-6E8A-4147-A177-3AD203B41FA5}">
                          <a16:colId xmlns:a16="http://schemas.microsoft.com/office/drawing/2014/main" val="4100661683"/>
                        </a:ext>
                      </a:extLst>
                    </a:gridCol>
                    <a:gridCol w="5685182">
                      <a:extLst>
                        <a:ext uri="{9D8B030D-6E8A-4147-A177-3AD203B41FA5}">
                          <a16:colId xmlns:a16="http://schemas.microsoft.com/office/drawing/2014/main" val="2104608467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Persamaan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1800" dirty="0"/>
                            <a:t>Garis Singgung </a:t>
                          </a:r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76521461"/>
                      </a:ext>
                    </a:extLst>
                  </a:tr>
                  <a:tr h="641858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Bentuk Baku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9627" t="-61321" r="-174813" b="-2509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5959" t="-61321" r="-429" b="-2509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83634075"/>
                      </a:ext>
                    </a:extLst>
                  </a:tr>
                  <a:tr h="641858">
                    <a:tc vMerge="1">
                      <a:txBody>
                        <a:bodyPr/>
                        <a:lstStyle/>
                        <a:p>
                          <a:pPr algn="ctr"/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9627" t="-162857" r="-174813" b="-15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5959" t="-162857" r="-429" b="-15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7898971"/>
                      </a:ext>
                    </a:extLst>
                  </a:tr>
                  <a:tr h="9648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d-ID" dirty="0"/>
                            <a:t>Bentuk Umum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9627" t="-173585" r="-174813" b="-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5959" t="-173585" r="-429" b="-1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192244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7D7CD4-F9D9-45EE-B4FF-35970FC2BF60}"/>
                  </a:ext>
                </a:extLst>
              </p:cNvPr>
              <p:cNvSpPr txBox="1"/>
              <p:nvPr/>
            </p:nvSpPr>
            <p:spPr>
              <a:xfrm>
                <a:off x="1252330" y="793692"/>
                <a:ext cx="968734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sz="2800" dirty="0"/>
                  <a:t>Jika titik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id-ID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id-ID" sz="2800" dirty="0"/>
                  <a:t> terletak pada hiperbola, maka persamaan garis singgung akan lebih mudah diselesaikan dengan rumus berikut.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7D7CD4-F9D9-45EE-B4FF-35970FC2BF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2330" y="793692"/>
                <a:ext cx="9687340" cy="954107"/>
              </a:xfrm>
              <a:prstGeom prst="rect">
                <a:avLst/>
              </a:prstGeom>
              <a:blipFill>
                <a:blip r:embed="rId3"/>
                <a:stretch>
                  <a:fillRect l="-1258" t="-6369" r="-1258" b="-1656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6208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4CA242FB-6BAF-42BD-8D2D-4D7E341CB85E}"/>
              </a:ext>
            </a:extLst>
          </p:cNvPr>
          <p:cNvSpPr/>
          <p:nvPr/>
        </p:nvSpPr>
        <p:spPr>
          <a:xfrm>
            <a:off x="4538869" y="463826"/>
            <a:ext cx="3114261" cy="84813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Contoh No.2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/>
              <p:nvPr/>
            </p:nvSpPr>
            <p:spPr>
              <a:xfrm>
                <a:off x="1000537" y="1550505"/>
                <a:ext cx="10561983" cy="40743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dirty="0"/>
                  <a:t>Tentukan persamaan garis yang menyinggung hiperbola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−2)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id-ID" dirty="0"/>
                  <a:t> di titik (-3, 3).</a:t>
                </a:r>
              </a:p>
              <a:p>
                <a:pPr algn="just"/>
                <a:endParaRPr lang="id-ID" dirty="0"/>
              </a:p>
              <a:p>
                <a:pPr algn="just"/>
                <a:r>
                  <a:rPr lang="id-ID" b="1" dirty="0"/>
                  <a:t>Penyelesaian :</a:t>
                </a:r>
              </a:p>
              <a:p>
                <a:pPr algn="just"/>
                <a:endParaRPr lang="id-ID" b="1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e>
                            <m:sup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id-ID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r>
                        <a:rPr lang="id-ID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  <a:p>
                <a:pPr algn="just"/>
                <a:r>
                  <a:rPr lang="id-ID" dirty="0"/>
                  <a:t>Berarti :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=2, 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=−1, 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=20 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𝑑𝑎𝑛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id-ID" dirty="0"/>
                  <a:t>	</a:t>
                </a:r>
              </a:p>
              <a:p>
                <a:pPr algn="just"/>
                <a:r>
                  <a:rPr lang="id-ID" dirty="0"/>
                  <a:t>	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𝑑𝑎𝑛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id-ID" dirty="0"/>
              </a:p>
              <a:p>
                <a:endParaRPr lang="id-ID" dirty="0"/>
              </a:p>
              <a:p>
                <a:r>
                  <a:rPr lang="id-ID" dirty="0"/>
                  <a:t> Garis singgung 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−2)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id-ID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3+1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r>
                        <a:rPr lang="id-ID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537" y="1550505"/>
                <a:ext cx="10561983" cy="4074385"/>
              </a:xfrm>
              <a:prstGeom prst="rect">
                <a:avLst/>
              </a:prstGeom>
              <a:blipFill>
                <a:blip r:embed="rId2"/>
                <a:stretch>
                  <a:fillRect l="-46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8EC74C9-81A3-44B7-859D-B1973BFBD305}"/>
                  </a:ext>
                </a:extLst>
              </p:cNvPr>
              <p:cNvSpPr/>
              <p:nvPr/>
            </p:nvSpPr>
            <p:spPr>
              <a:xfrm>
                <a:off x="2584173" y="6160604"/>
                <a:ext cx="7023651" cy="69739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d-ID" b="1" dirty="0"/>
                  <a:t>Jadi, persamaan garis singgungnya adalah 4</a:t>
                </a:r>
                <a14:m>
                  <m:oMath xmlns:m="http://schemas.openxmlformats.org/officeDocument/2006/math">
                    <m:r>
                      <a:rPr lang="id-ID" b="1" i="0" smtClean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𝟗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d-ID" b="1" dirty="0"/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8EC74C9-81A3-44B7-859D-B1973BFBD3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4173" y="6160604"/>
                <a:ext cx="7023651" cy="6973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324872F-49D3-49DC-A65A-317BE88EDD70}"/>
                  </a:ext>
                </a:extLst>
              </p:cNvPr>
              <p:cNvSpPr txBox="1"/>
              <p:nvPr/>
            </p:nvSpPr>
            <p:spPr>
              <a:xfrm>
                <a:off x="6925166" y="3541719"/>
                <a:ext cx="3507307" cy="15673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−2)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id-ID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r>
                        <a:rPr lang="id-ID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  <a:p>
                <a:pPr/>
                <a:r>
                  <a:rPr lang="id-ID" dirty="0"/>
                  <a:t>	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id-ID" dirty="0"/>
              </a:p>
              <a:p>
                <a:pPr/>
                <a:r>
                  <a:rPr lang="id-ID" b="0" dirty="0"/>
                  <a:t>		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−8+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+1=−16</m:t>
                    </m:r>
                  </m:oMath>
                </a14:m>
                <a:endParaRPr lang="id-ID" b="0" dirty="0"/>
              </a:p>
              <a:p>
                <a:pPr/>
                <a:r>
                  <a:rPr lang="id-ID" b="0" dirty="0"/>
                  <a:t>		 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+9=0</m:t>
                    </m:r>
                  </m:oMath>
                </a14:m>
                <a:endParaRPr lang="id-ID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324872F-49D3-49DC-A65A-317BE88EDD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5166" y="3541719"/>
                <a:ext cx="3507307" cy="1567352"/>
              </a:xfrm>
              <a:prstGeom prst="rect">
                <a:avLst/>
              </a:prstGeom>
              <a:blipFill>
                <a:blip r:embed="rId4"/>
                <a:stretch>
                  <a:fillRect b="-116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rrow: Chevron 3">
            <a:extLst>
              <a:ext uri="{FF2B5EF4-FFF2-40B4-BE49-F238E27FC236}">
                <a16:creationId xmlns:a16="http://schemas.microsoft.com/office/drawing/2014/main" id="{734DA67C-ED4D-48B3-9816-F8DE41C8AB5D}"/>
              </a:ext>
            </a:extLst>
          </p:cNvPr>
          <p:cNvSpPr/>
          <p:nvPr/>
        </p:nvSpPr>
        <p:spPr>
          <a:xfrm>
            <a:off x="5888182" y="3796145"/>
            <a:ext cx="651163" cy="1246910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856519-CEC0-4376-978F-9AE0A5E21D72}"/>
              </a:ext>
            </a:extLst>
          </p:cNvPr>
          <p:cNvSpPr txBox="1"/>
          <p:nvPr/>
        </p:nvSpPr>
        <p:spPr>
          <a:xfrm>
            <a:off x="10543309" y="4128656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(dikali -16)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A169541-B5E2-45FA-8374-9C1CEB6E82CD}"/>
              </a:ext>
            </a:extLst>
          </p:cNvPr>
          <p:cNvCxnSpPr/>
          <p:nvPr/>
        </p:nvCxnSpPr>
        <p:spPr>
          <a:xfrm>
            <a:off x="10002982" y="4336473"/>
            <a:ext cx="4294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85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167</TotalTime>
  <Words>488</Words>
  <Application>Microsoft Office PowerPoint</Application>
  <PresentationFormat>Widescreen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Gill Sans MT</vt:lpstr>
      <vt:lpstr>Gallery</vt:lpstr>
      <vt:lpstr>Irisan kerucut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Irisan kerucut</dc:title>
  <dc:creator>win8</dc:creator>
  <cp:lastModifiedBy>win8</cp:lastModifiedBy>
  <cp:revision>22</cp:revision>
  <dcterms:created xsi:type="dcterms:W3CDTF">2021-03-27T07:40:22Z</dcterms:created>
  <dcterms:modified xsi:type="dcterms:W3CDTF">2021-05-21T11:51:38Z</dcterms:modified>
</cp:coreProperties>
</file>