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63" r:id="rId5"/>
    <p:sldId id="267" r:id="rId6"/>
    <p:sldId id="26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364E-0AE8-4815-B22C-987FAB036D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b="1" dirty="0"/>
              <a:t>Irisan kerucut</a:t>
            </a:r>
            <a:br>
              <a:rPr lang="id-ID" b="1" dirty="0"/>
            </a:br>
            <a:endParaRPr lang="id-ID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BC46FB4-47B0-4C55-9708-6EAECA723085}"/>
              </a:ext>
            </a:extLst>
          </p:cNvPr>
          <p:cNvSpPr txBox="1"/>
          <p:nvPr/>
        </p:nvSpPr>
        <p:spPr>
          <a:xfrm>
            <a:off x="3366052" y="4346713"/>
            <a:ext cx="64140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/>
              <a:t>By. SITI SYARAH MAULYDIA, M.Pd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842203-B0A7-4581-A95B-1C8F8485CA74}"/>
              </a:ext>
            </a:extLst>
          </p:cNvPr>
          <p:cNvSpPr txBox="1"/>
          <p:nvPr/>
        </p:nvSpPr>
        <p:spPr>
          <a:xfrm>
            <a:off x="2714666" y="2492273"/>
            <a:ext cx="80432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d-ID" sz="3200" b="1" dirty="0"/>
              <a:t>“Persamaan Garis Singgung Hiperbola”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53929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E9946-F8EF-4C6F-9D3D-D24C1F1877C2}"/>
              </a:ext>
            </a:extLst>
          </p:cNvPr>
          <p:cNvSpPr/>
          <p:nvPr/>
        </p:nvSpPr>
        <p:spPr>
          <a:xfrm>
            <a:off x="1683026" y="622852"/>
            <a:ext cx="2411896" cy="53008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Rumus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00FAFF-6C1C-443B-9798-18376A993EB1}"/>
              </a:ext>
            </a:extLst>
          </p:cNvPr>
          <p:cNvSpPr txBox="1"/>
          <p:nvPr/>
        </p:nvSpPr>
        <p:spPr>
          <a:xfrm>
            <a:off x="1252330" y="1366460"/>
            <a:ext cx="9687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800" dirty="0"/>
              <a:t>Garis singgung pada hiperbola selalu dapat ditentukan menggunakan  rumus berikut.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C6D2158F-0216-4166-B953-05665B82D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1442158"/>
                  </p:ext>
                </p:extLst>
              </p:nvPr>
            </p:nvGraphicFramePr>
            <p:xfrm>
              <a:off x="2374347" y="2428070"/>
              <a:ext cx="7443305" cy="165455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653184">
                      <a:extLst>
                        <a:ext uri="{9D8B030D-6E8A-4147-A177-3AD203B41FA5}">
                          <a16:colId xmlns:a16="http://schemas.microsoft.com/office/drawing/2014/main" val="4100661683"/>
                        </a:ext>
                      </a:extLst>
                    </a:gridCol>
                    <a:gridCol w="3790121">
                      <a:extLst>
                        <a:ext uri="{9D8B030D-6E8A-4147-A177-3AD203B41FA5}">
                          <a16:colId xmlns:a16="http://schemas.microsoft.com/office/drawing/2014/main" val="210460846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1800" dirty="0"/>
                            <a:t>Garis Singgung </a:t>
                          </a:r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652146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)±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8363407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)±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sSup>
                                      <m:sSup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𝑚</m:t>
                                        </m:r>
                                      </m:e>
                                      <m:sup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rad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3789897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C6D2158F-0216-4166-B953-05665B82D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81442158"/>
                  </p:ext>
                </p:extLst>
              </p:nvPr>
            </p:nvGraphicFramePr>
            <p:xfrm>
              <a:off x="2374347" y="2428070"/>
              <a:ext cx="7443305" cy="165455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3653184">
                      <a:extLst>
                        <a:ext uri="{9D8B030D-6E8A-4147-A177-3AD203B41FA5}">
                          <a16:colId xmlns:a16="http://schemas.microsoft.com/office/drawing/2014/main" val="4100661683"/>
                        </a:ext>
                      </a:extLst>
                    </a:gridCol>
                    <a:gridCol w="3790121">
                      <a:extLst>
                        <a:ext uri="{9D8B030D-6E8A-4147-A177-3AD203B41FA5}">
                          <a16:colId xmlns:a16="http://schemas.microsoft.com/office/drawing/2014/main" val="210460846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1800" dirty="0"/>
                            <a:t>Garis Singgung </a:t>
                          </a:r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6521461"/>
                      </a:ext>
                    </a:extLst>
                  </a:tr>
                  <a:tr h="641858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7" t="-62857" r="-104333" b="-10285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6624" t="-62857" r="-643" b="-1028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83634075"/>
                      </a:ext>
                    </a:extLst>
                  </a:tr>
                  <a:tr h="641858"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167" t="-161321" r="-104333" b="-18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96624" t="-161321" r="-643" b="-188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789897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Arrow: Pentagon 5">
                <a:extLst>
                  <a:ext uri="{FF2B5EF4-FFF2-40B4-BE49-F238E27FC236}">
                    <a16:creationId xmlns:a16="http://schemas.microsoft.com/office/drawing/2014/main" id="{20FC95C7-8C9F-4B3A-B328-221B24FB4979}"/>
                  </a:ext>
                </a:extLst>
              </p:cNvPr>
              <p:cNvSpPr/>
              <p:nvPr/>
            </p:nvSpPr>
            <p:spPr>
              <a:xfrm>
                <a:off x="7739270" y="4727713"/>
                <a:ext cx="3432314" cy="1815962"/>
              </a:xfrm>
              <a:prstGeom prst="homePlate">
                <a:avLst>
                  <a:gd name="adj" fmla="val 0"/>
                </a:avLst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id-ID" dirty="0"/>
                  <a:t>Catatan :</a:t>
                </a:r>
              </a:p>
              <a:p>
                <a:r>
                  <a:rPr lang="id-ID" dirty="0"/>
                  <a:t>Jika diketahui persamaan garis : </a:t>
                </a:r>
              </a:p>
              <a:p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𝑎𝑥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𝑏𝑦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d-ID" dirty="0"/>
                  <a:t> maka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id-ID" dirty="0"/>
              </a:p>
              <a:p>
                <a:r>
                  <a:rPr lang="id-ID" dirty="0"/>
                  <a:t>Sejajar		 </a:t>
                </a:r>
                <a14:m>
                  <m:oMath xmlns:m="http://schemas.openxmlformats.org/officeDocument/2006/math"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id-ID" dirty="0"/>
              </a:p>
              <a:p>
                <a:r>
                  <a:rPr lang="id-ID" dirty="0"/>
                  <a:t>Tegak lurus	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d-ID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=−1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6" name="Arrow: Pentagon 5">
                <a:extLst>
                  <a:ext uri="{FF2B5EF4-FFF2-40B4-BE49-F238E27FC236}">
                    <a16:creationId xmlns:a16="http://schemas.microsoft.com/office/drawing/2014/main" id="{20FC95C7-8C9F-4B3A-B328-221B24FB49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9270" y="4727713"/>
                <a:ext cx="3432314" cy="1815962"/>
              </a:xfrm>
              <a:prstGeom prst="homePlate">
                <a:avLst>
                  <a:gd name="adj" fmla="val 0"/>
                </a:avLst>
              </a:prstGeom>
              <a:blipFill>
                <a:blip r:embed="rId3"/>
                <a:stretch>
                  <a:fillRect l="-141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0967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/>
              <p:nvPr/>
            </p:nvSpPr>
            <p:spPr>
              <a:xfrm>
                <a:off x="1000537" y="1550505"/>
                <a:ext cx="10561983" cy="41272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persamaan garis yang menyinggung hiperbola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  <m:r>
                      <a:rPr lang="id-ID" b="0" i="1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+3)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dirty="0"/>
                  <a:t> yang sejajar dengan garis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+6.</m:t>
                    </m:r>
                  </m:oMath>
                </a14:m>
                <a:endParaRPr lang="id-ID" dirty="0"/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−2)</m:t>
                              </m:r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+3)</m:t>
                              </m:r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 algn="just"/>
                <a:r>
                  <a:rPr lang="id-ID" dirty="0"/>
                  <a:t>Berarti :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=−3,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=2,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=9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d-ID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id-ID" dirty="0"/>
                  <a:t>	</a:t>
                </a:r>
              </a:p>
              <a:p>
                <a:endParaRPr lang="id-ID" dirty="0"/>
              </a:p>
              <a:p>
                <a:r>
                  <a:rPr lang="id-ID" dirty="0"/>
                  <a:t>Persamaan garis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>
                        <a:latin typeface="Cambria Math" panose="02040503050406030204" pitchFamily="18" charset="0"/>
                      </a:rPr>
                      <m:t>y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+6</m:t>
                    </m:r>
                  </m:oMath>
                </a14:m>
                <a:r>
                  <a:rPr lang="id-ID" dirty="0"/>
                  <a:t>, maka </a:t>
                </a:r>
                <a:r>
                  <a:rPr lang="id-ID" b="1" dirty="0"/>
                  <a:t>gradien</a:t>
                </a:r>
                <a:r>
                  <a:rPr lang="id-ID" dirty="0"/>
                  <a:t>nya adalah 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id-ID" i="1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r>
                  <a:rPr lang="id-ID" dirty="0"/>
                  <a:t>Anggap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id-ID" dirty="0"/>
              </a:p>
              <a:p>
                <a:r>
                  <a:rPr lang="id-ID" dirty="0"/>
                  <a:t>Karena saling sejajar maka:</a:t>
                </a:r>
              </a:p>
              <a:p>
                <a:r>
                  <a:rPr lang="id-ID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id-ID" dirty="0"/>
              </a:p>
              <a:p>
                <a:r>
                  <a:rPr lang="id-ID" dirty="0"/>
                  <a:t> </a:t>
                </a:r>
                <a14:m>
                  <m:oMath xmlns:m="http://schemas.openxmlformats.org/officeDocument/2006/math">
                    <m:r>
                      <a:rPr lang="id-ID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id-ID" dirty="0"/>
                  <a:t> 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7" y="1550505"/>
                <a:ext cx="10561983" cy="4127284"/>
              </a:xfrm>
              <a:prstGeom prst="rect">
                <a:avLst/>
              </a:prstGeom>
              <a:blipFill>
                <a:blip r:embed="rId2"/>
                <a:stretch>
                  <a:fillRect l="-4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FBFA94-AFD9-4E2E-A22D-6550C14E2BC1}"/>
                  </a:ext>
                </a:extLst>
              </p:cNvPr>
              <p:cNvSpPr txBox="1"/>
              <p:nvPr/>
            </p:nvSpPr>
            <p:spPr>
              <a:xfrm>
                <a:off x="2107093" y="5303423"/>
                <a:ext cx="12788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id-ID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id-ID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2FBFA94-AFD9-4E2E-A22D-6550C14E2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07093" y="5303423"/>
                <a:ext cx="127883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23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839863-8101-491F-BE39-8247021D71A4}"/>
                  </a:ext>
                </a:extLst>
              </p:cNvPr>
              <p:cNvSpPr txBox="1"/>
              <p:nvPr/>
            </p:nvSpPr>
            <p:spPr>
              <a:xfrm>
                <a:off x="1500808" y="1069286"/>
                <a:ext cx="6102626" cy="212365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id-ID" dirty="0"/>
                  <a:t>Garis singgung : </a:t>
                </a:r>
              </a:p>
              <a:p>
                <a:r>
                  <a:rPr lang="id-ID" dirty="0"/>
                  <a:t>		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𝑚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)±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	   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−2=1</m:t>
                    </m:r>
                    <m:d>
                      <m:d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+3</m:t>
                        </m:r>
                      </m:e>
                    </m:d>
                    <m:r>
                      <a:rPr lang="id-ID" i="1">
                        <a:latin typeface="Cambria Math" panose="02040503050406030204" pitchFamily="18" charset="0"/>
                      </a:rPr>
                      <m:t>±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9−5(1)</m:t>
                        </m:r>
                      </m:e>
                    </m:rad>
                  </m:oMath>
                </a14:m>
                <a:endParaRPr lang="id-ID" dirty="0"/>
              </a:p>
              <a:p>
                <a:r>
                  <a:rPr lang="id-ID" dirty="0"/>
                  <a:t> 	      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−2=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+3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±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id-ID" dirty="0"/>
              </a:p>
              <a:p>
                <a:r>
                  <a:rPr lang="id-ID" dirty="0"/>
                  <a:t> 	       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+5±2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	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0" smtClean="0">
                        <a:latin typeface="Cambria Math" panose="02040503050406030204" pitchFamily="18" charset="0"/>
                      </a:rPr>
                      <m:t>7</m:t>
                    </m:r>
                  </m:oMath>
                </a14:m>
                <a:endParaRPr lang="id-ID" dirty="0"/>
              </a:p>
              <a:p>
                <a:r>
                  <a:rPr lang="id-ID" dirty="0"/>
                  <a:t>				</a:t>
                </a:r>
                <a:r>
                  <a:rPr lang="id-ID" b="0" dirty="0"/>
                  <a:t>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+3</m:t>
                    </m:r>
                  </m:oMath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0839863-8101-491F-BE39-8247021D7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808" y="1069286"/>
                <a:ext cx="6102626" cy="2123658"/>
              </a:xfrm>
              <a:prstGeom prst="rect">
                <a:avLst/>
              </a:prstGeom>
              <a:blipFill>
                <a:blip r:embed="rId2"/>
                <a:stretch>
                  <a:fillRect l="-799" t="-1433" b="-573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1844AB95-804A-452D-A95A-BEEEEEEC965D}"/>
              </a:ext>
            </a:extLst>
          </p:cNvPr>
          <p:cNvGrpSpPr/>
          <p:nvPr/>
        </p:nvGrpSpPr>
        <p:grpSpPr>
          <a:xfrm>
            <a:off x="3127514" y="2557670"/>
            <a:ext cx="251791" cy="424069"/>
            <a:chOff x="3472070" y="2080592"/>
            <a:chExt cx="251791" cy="424069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28000158-3CD8-4B02-8A85-5BD142BC1EA7}"/>
                </a:ext>
              </a:extLst>
            </p:cNvPr>
            <p:cNvCxnSpPr/>
            <p:nvPr/>
          </p:nvCxnSpPr>
          <p:spPr>
            <a:xfrm>
              <a:off x="3485322" y="2080592"/>
              <a:ext cx="0" cy="26504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BB431969-9062-4995-AA52-6CD25DF97EF1}"/>
                </a:ext>
              </a:extLst>
            </p:cNvPr>
            <p:cNvCxnSpPr/>
            <p:nvPr/>
          </p:nvCxnSpPr>
          <p:spPr>
            <a:xfrm flipV="1">
              <a:off x="3485322" y="2239617"/>
              <a:ext cx="238539" cy="10601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A8F51147-2A6D-48F1-8541-30C8F00259FA}"/>
                </a:ext>
              </a:extLst>
            </p:cNvPr>
            <p:cNvCxnSpPr/>
            <p:nvPr/>
          </p:nvCxnSpPr>
          <p:spPr>
            <a:xfrm>
              <a:off x="3472070" y="2332384"/>
              <a:ext cx="225287" cy="17227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0080A87-26A7-4EF1-BF74-FFA5300A3955}"/>
                  </a:ext>
                </a:extLst>
              </p:cNvPr>
              <p:cNvSpPr/>
              <p:nvPr/>
            </p:nvSpPr>
            <p:spPr>
              <a:xfrm>
                <a:off x="2786270" y="3881227"/>
                <a:ext cx="6410739" cy="1149630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/>
                  <a:t>Jadi, persamaan garis singgungnya adalah 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0" smtClean="0">
                          <a:latin typeface="Cambria Math" panose="02040503050406030204" pitchFamily="18" charset="0"/>
                        </a:rPr>
                        <m:t>𝟕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𝒅𝒂𝒏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id-ID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id-ID" b="1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id-ID" b="1" dirty="0"/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B0080A87-26A7-4EF1-BF74-FFA5300A39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86270" y="3881227"/>
                <a:ext cx="6410739" cy="114963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8587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F5E9946-F8EF-4C6F-9D3D-D24C1F1877C2}"/>
              </a:ext>
            </a:extLst>
          </p:cNvPr>
          <p:cNvSpPr/>
          <p:nvPr/>
        </p:nvSpPr>
        <p:spPr>
          <a:xfrm>
            <a:off x="1683026" y="1961320"/>
            <a:ext cx="2411896" cy="53008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Rumus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00FAFF-6C1C-443B-9798-18376A993EB1}"/>
              </a:ext>
            </a:extLst>
          </p:cNvPr>
          <p:cNvSpPr txBox="1"/>
          <p:nvPr/>
        </p:nvSpPr>
        <p:spPr>
          <a:xfrm>
            <a:off x="1252330" y="2704928"/>
            <a:ext cx="96873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sz="2800" dirty="0"/>
              <a:t>Garis singgung pada hiperbola selalu dapat ditentukan menggunakan  rumus berikut.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C6D2158F-0216-4166-B953-05665B82D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7832177"/>
                  </p:ext>
                </p:extLst>
              </p:nvPr>
            </p:nvGraphicFramePr>
            <p:xfrm>
              <a:off x="967408" y="3872556"/>
              <a:ext cx="10561983" cy="261433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15856">
                      <a:extLst>
                        <a:ext uri="{9D8B030D-6E8A-4147-A177-3AD203B41FA5}">
                          <a16:colId xmlns:a16="http://schemas.microsoft.com/office/drawing/2014/main" val="3303884018"/>
                        </a:ext>
                      </a:extLst>
                    </a:gridCol>
                    <a:gridCol w="3260945">
                      <a:extLst>
                        <a:ext uri="{9D8B030D-6E8A-4147-A177-3AD203B41FA5}">
                          <a16:colId xmlns:a16="http://schemas.microsoft.com/office/drawing/2014/main" val="4100661683"/>
                        </a:ext>
                      </a:extLst>
                    </a:gridCol>
                    <a:gridCol w="5685182">
                      <a:extLst>
                        <a:ext uri="{9D8B030D-6E8A-4147-A177-3AD203B41FA5}">
                          <a16:colId xmlns:a16="http://schemas.microsoft.com/office/drawing/2014/main" val="2104608467"/>
                        </a:ext>
                      </a:extLst>
                    </a:gridCol>
                  </a:tblGrid>
                  <a:tr h="359343">
                    <a:tc>
                      <a:txBody>
                        <a:bodyPr/>
                        <a:lstStyle/>
                        <a:p>
                          <a:pPr algn="ctr"/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1800" dirty="0"/>
                            <a:t>Garis Singgung </a:t>
                          </a:r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6521461"/>
                      </a:ext>
                    </a:extLst>
                  </a:tr>
                  <a:tr h="630596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Bentuk Baku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)(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)(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83634075"/>
                      </a:ext>
                    </a:extLst>
                  </a:tr>
                  <a:tr h="630596">
                    <a:tc vMerge="1">
                      <a:txBody>
                        <a:bodyPr/>
                        <a:lstStyle/>
                        <a:p>
                          <a:pPr algn="ctr"/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id-ID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)(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)(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  <m:r>
                                      <a:rPr lang="id-ID" sz="1800" b="0" i="1" smtClean="0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sSup>
                                      <m:sSupPr>
                                        <m:ctrlP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𝑏</m:t>
                                        </m:r>
                                      </m:e>
                                      <m:sup>
                                        <m:r>
                                          <a:rPr lang="id-ID" sz="18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den>
                                </m:f>
                                <m:r>
                                  <a:rPr lang="id-ID" sz="18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737898971"/>
                      </a:ext>
                    </a:extLst>
                  </a:tr>
                  <a:tr h="9648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dirty="0"/>
                            <a:t>Bentuk Umum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sSup>
                                  <m:sSup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sSup>
                                  <m:sSup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𝐶𝑥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𝐷𝑦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sSub>
                                  <m:sSub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d-ID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id-ID" b="0" i="0" smtClean="0">
                                    <a:latin typeface="Cambria Math" panose="02040503050406030204" pitchFamily="18" charset="0"/>
                                  </a:rPr>
                                  <m:t>B</m:t>
                                </m:r>
                                <m:sSub>
                                  <m:sSub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d>
                                  <m:d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  <m:d>
                                  <m:dPr>
                                    <m:ctrlP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sSub>
                                      <m:sSub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𝑦</m:t>
                                        </m:r>
                                      </m:e>
                                      <m:sub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id-ID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id-ID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  <m:r>
                                  <a:rPr lang="id-ID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1922440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le 5">
                <a:extLst>
                  <a:ext uri="{FF2B5EF4-FFF2-40B4-BE49-F238E27FC236}">
                    <a16:creationId xmlns:a16="http://schemas.microsoft.com/office/drawing/2014/main" id="{C6D2158F-0216-4166-B953-05665B82DB9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7832177"/>
                  </p:ext>
                </p:extLst>
              </p:nvPr>
            </p:nvGraphicFramePr>
            <p:xfrm>
              <a:off x="967408" y="3872556"/>
              <a:ext cx="10561983" cy="2614336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615856">
                      <a:extLst>
                        <a:ext uri="{9D8B030D-6E8A-4147-A177-3AD203B41FA5}">
                          <a16:colId xmlns:a16="http://schemas.microsoft.com/office/drawing/2014/main" val="3303884018"/>
                        </a:ext>
                      </a:extLst>
                    </a:gridCol>
                    <a:gridCol w="3260945">
                      <a:extLst>
                        <a:ext uri="{9D8B030D-6E8A-4147-A177-3AD203B41FA5}">
                          <a16:colId xmlns:a16="http://schemas.microsoft.com/office/drawing/2014/main" val="4100661683"/>
                        </a:ext>
                      </a:extLst>
                    </a:gridCol>
                    <a:gridCol w="5685182">
                      <a:extLst>
                        <a:ext uri="{9D8B030D-6E8A-4147-A177-3AD203B41FA5}">
                          <a16:colId xmlns:a16="http://schemas.microsoft.com/office/drawing/2014/main" val="210460846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Persamaan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id-ID" sz="1800" dirty="0"/>
                            <a:t>Garis Singgung </a:t>
                          </a:r>
                          <a:endParaRPr lang="id-ID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6521461"/>
                      </a:ext>
                    </a:extLst>
                  </a:tr>
                  <a:tr h="641858">
                    <a:tc rowSpan="2">
                      <a:txBody>
                        <a:bodyPr/>
                        <a:lstStyle/>
                        <a:p>
                          <a:pPr algn="ctr"/>
                          <a:r>
                            <a:rPr lang="id-ID" dirty="0"/>
                            <a:t>Bentuk Baku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9627" t="-61321" r="-174813" b="-2509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5959" t="-61321" r="-429" b="-2509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83634075"/>
                      </a:ext>
                    </a:extLst>
                  </a:tr>
                  <a:tr h="641858">
                    <a:tc vMerge="1">
                      <a:txBody>
                        <a:bodyPr/>
                        <a:lstStyle/>
                        <a:p>
                          <a:pPr algn="ctr"/>
                          <a:endParaRPr lang="id-ID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9627" t="-162857" r="-174813" b="-153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5959" t="-162857" r="-429" b="-153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37898971"/>
                      </a:ext>
                    </a:extLst>
                  </a:tr>
                  <a:tr h="96486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id-ID" dirty="0"/>
                            <a:t>Bentuk Umum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49627" t="-173585" r="-174813" b="-125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id-ID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5959" t="-173585" r="-429" b="-125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19224400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7D7CD4-F9D9-45EE-B4FF-35970FC2BF60}"/>
                  </a:ext>
                </a:extLst>
              </p:cNvPr>
              <p:cNvSpPr txBox="1"/>
              <p:nvPr/>
            </p:nvSpPr>
            <p:spPr>
              <a:xfrm>
                <a:off x="1252330" y="793692"/>
                <a:ext cx="9687340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sz="2800" dirty="0"/>
                  <a:t>Jika titik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d-ID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d-ID" sz="28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id-ID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id-ID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</m:oMath>
                </a14:m>
                <a:r>
                  <a:rPr lang="id-ID" sz="2800" dirty="0"/>
                  <a:t> terletak pada hiperbola, maka persamaan garis singgung akan lebih mudah diselesaikan dengan rumus berikut.</a:t>
                </a: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757D7CD4-F9D9-45EE-B4FF-35970FC2BF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330" y="793692"/>
                <a:ext cx="9687340" cy="954107"/>
              </a:xfrm>
              <a:prstGeom prst="rect">
                <a:avLst/>
              </a:prstGeom>
              <a:blipFill>
                <a:blip r:embed="rId3"/>
                <a:stretch>
                  <a:fillRect l="-1258" t="-6369" r="-1258" b="-1656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46208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ultidocument 1">
            <a:extLst>
              <a:ext uri="{FF2B5EF4-FFF2-40B4-BE49-F238E27FC236}">
                <a16:creationId xmlns:a16="http://schemas.microsoft.com/office/drawing/2014/main" id="{4CA242FB-6BAF-42BD-8D2D-4D7E341CB85E}"/>
              </a:ext>
            </a:extLst>
          </p:cNvPr>
          <p:cNvSpPr/>
          <p:nvPr/>
        </p:nvSpPr>
        <p:spPr>
          <a:xfrm>
            <a:off x="4538869" y="463826"/>
            <a:ext cx="3114261" cy="848139"/>
          </a:xfrm>
          <a:prstGeom prst="flowChartMultidocumen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Contoh No.2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/>
              <p:nvPr/>
            </p:nvSpPr>
            <p:spPr>
              <a:xfrm>
                <a:off x="1000537" y="1550505"/>
                <a:ext cx="10561983" cy="40743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:r>
                  <a:rPr lang="id-ID" dirty="0"/>
                  <a:t>Tentukan persamaan garis yang menyinggung hiperbola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(</m:t>
                        </m:r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−2)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id-ID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id-ID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id-ID" dirty="0"/>
                  <a:t> di titik (-3, 3).</a:t>
                </a:r>
              </a:p>
              <a:p>
                <a:pPr algn="just"/>
                <a:endParaRPr lang="id-ID" dirty="0"/>
              </a:p>
              <a:p>
                <a:pPr algn="just"/>
                <a:r>
                  <a:rPr lang="id-ID" b="1" dirty="0"/>
                  <a:t>Penyelesaian :</a:t>
                </a:r>
              </a:p>
              <a:p>
                <a:pPr algn="just"/>
                <a:endParaRPr lang="id-ID" b="1" dirty="0"/>
              </a:p>
              <a:p>
                <a:pPr algn="just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−2)</m:t>
                              </m:r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+1)</m:t>
                              </m:r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 algn="just"/>
                <a:r>
                  <a:rPr lang="id-ID" dirty="0"/>
                  <a:t>Berarti : </a:t>
                </a:r>
                <a14:m>
                  <m:oMath xmlns:m="http://schemas.openxmlformats.org/officeDocument/2006/math">
                    <m:r>
                      <a:rPr lang="id-ID" i="1">
                        <a:latin typeface="Cambria Math" panose="02040503050406030204" pitchFamily="18" charset="0"/>
                      </a:rPr>
                      <m:t>h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=2,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=−1, 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=20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id-ID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6</m:t>
                    </m:r>
                  </m:oMath>
                </a14:m>
                <a:r>
                  <a:rPr lang="id-ID" dirty="0"/>
                  <a:t>	</a:t>
                </a:r>
              </a:p>
              <a:p>
                <a:pPr algn="just"/>
                <a:r>
                  <a:rPr lang="id-ID" dirty="0"/>
                  <a:t>	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−3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id-ID" i="1">
                        <a:latin typeface="Cambria Math" panose="02040503050406030204" pitchFamily="18" charset="0"/>
                      </a:rPr>
                      <m:t>  </m:t>
                    </m:r>
                    <m:sSub>
                      <m:sSub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id-ID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id-ID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endParaRPr lang="id-ID" dirty="0"/>
              </a:p>
              <a:p>
                <a:endParaRPr lang="id-ID" dirty="0"/>
              </a:p>
              <a:p>
                <a:r>
                  <a:rPr lang="id-ID" dirty="0"/>
                  <a:t> Garis singgung 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id-ID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−3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3+1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1E1855B-3462-47AF-B3E7-A803C7F019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0537" y="1550505"/>
                <a:ext cx="10561983" cy="4074385"/>
              </a:xfrm>
              <a:prstGeom prst="rect">
                <a:avLst/>
              </a:prstGeom>
              <a:blipFill>
                <a:blip r:embed="rId2"/>
                <a:stretch>
                  <a:fillRect l="-46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8EC74C9-81A3-44B7-859D-B1973BFBD305}"/>
                  </a:ext>
                </a:extLst>
              </p:cNvPr>
              <p:cNvSpPr/>
              <p:nvPr/>
            </p:nvSpPr>
            <p:spPr>
              <a:xfrm>
                <a:off x="2584173" y="6160604"/>
                <a:ext cx="7023651" cy="697396"/>
              </a:xfrm>
              <a:prstGeom prst="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id-ID" b="1" dirty="0"/>
                  <a:t>Jadi, persamaan garis singgungnya adalah 4</a:t>
                </a:r>
                <a14:m>
                  <m:oMath xmlns:m="http://schemas.openxmlformats.org/officeDocument/2006/math">
                    <m:r>
                      <a:rPr lang="id-ID" b="1" i="0" smtClean="0">
                        <a:latin typeface="Cambria Math" panose="02040503050406030204" pitchFamily="18" charset="0"/>
                      </a:rPr>
                      <m:t>𝐱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𝟗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id-ID" b="1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id-ID" b="1" dirty="0"/>
              </a:p>
            </p:txBody>
          </p:sp>
        </mc:Choice>
        <mc:Fallback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C8EC74C9-81A3-44B7-859D-B1973BFBD30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4173" y="6160604"/>
                <a:ext cx="7023651" cy="69739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24872F-49D3-49DC-A65A-317BE88EDD70}"/>
                  </a:ext>
                </a:extLst>
              </p:cNvPr>
              <p:cNvSpPr txBox="1"/>
              <p:nvPr/>
            </p:nvSpPr>
            <p:spPr>
              <a:xfrm>
                <a:off x="6925166" y="3541719"/>
                <a:ext cx="3507307" cy="15673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−5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)(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−2)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20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  <m:r>
                            <a:rPr lang="id-ID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id-ID" b="0" i="1" smtClean="0">
                              <a:latin typeface="Cambria Math" panose="02040503050406030204" pitchFamily="18" charset="0"/>
                            </a:rPr>
                            <m:t>64</m:t>
                          </m:r>
                        </m:den>
                      </m:f>
                      <m:r>
                        <a:rPr lang="id-ID" i="1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id-ID" dirty="0"/>
              </a:p>
              <a:p>
                <a:pPr/>
                <a:r>
                  <a:rPr lang="id-ID" dirty="0"/>
                  <a:t>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−2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−4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id-ID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d-ID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id-ID" i="1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id-ID" b="0" i="1" smtClean="0">
                            <a:latin typeface="Cambria Math" panose="02040503050406030204" pitchFamily="18" charset="0"/>
                          </a:rPr>
                          <m:t>16</m:t>
                        </m:r>
                      </m:den>
                    </m:f>
                    <m:r>
                      <a:rPr lang="id-ID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id-ID" dirty="0"/>
              </a:p>
              <a:p>
                <a:pPr/>
                <a:r>
                  <a:rPr lang="id-ID" b="0" dirty="0"/>
                  <a:t>		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−8+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+1=−16</m:t>
                    </m:r>
                  </m:oMath>
                </a14:m>
                <a:endParaRPr lang="id-ID" b="0" dirty="0"/>
              </a:p>
              <a:p>
                <a:pPr/>
                <a:r>
                  <a:rPr lang="id-ID" b="0" dirty="0"/>
                  <a:t>		      </a:t>
                </a:r>
                <a14:m>
                  <m:oMath xmlns:m="http://schemas.openxmlformats.org/officeDocument/2006/math">
                    <m:r>
                      <a:rPr lang="id-ID" b="0" i="1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id-ID" b="0" i="1" smtClean="0">
                        <a:latin typeface="Cambria Math" panose="02040503050406030204" pitchFamily="18" charset="0"/>
                      </a:rPr>
                      <m:t>+9=0</m:t>
                    </m:r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324872F-49D3-49DC-A65A-317BE88EDD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5166" y="3541719"/>
                <a:ext cx="3507307" cy="1567352"/>
              </a:xfrm>
              <a:prstGeom prst="rect">
                <a:avLst/>
              </a:prstGeom>
              <a:blipFill>
                <a:blip r:embed="rId4"/>
                <a:stretch>
                  <a:fillRect b="-11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Chevron 3">
            <a:extLst>
              <a:ext uri="{FF2B5EF4-FFF2-40B4-BE49-F238E27FC236}">
                <a16:creationId xmlns:a16="http://schemas.microsoft.com/office/drawing/2014/main" id="{734DA67C-ED4D-48B3-9816-F8DE41C8AB5D}"/>
              </a:ext>
            </a:extLst>
          </p:cNvPr>
          <p:cNvSpPr/>
          <p:nvPr/>
        </p:nvSpPr>
        <p:spPr>
          <a:xfrm>
            <a:off x="5888182" y="3796145"/>
            <a:ext cx="651163" cy="1246910"/>
          </a:xfrm>
          <a:prstGeom prst="chevron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0856519-CEC0-4376-978F-9AE0A5E21D72}"/>
              </a:ext>
            </a:extLst>
          </p:cNvPr>
          <p:cNvSpPr txBox="1"/>
          <p:nvPr/>
        </p:nvSpPr>
        <p:spPr>
          <a:xfrm>
            <a:off x="10543309" y="4128656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(dikali -16)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A169541-B5E2-45FA-8374-9C1CEB6E82CD}"/>
              </a:ext>
            </a:extLst>
          </p:cNvPr>
          <p:cNvCxnSpPr/>
          <p:nvPr/>
        </p:nvCxnSpPr>
        <p:spPr>
          <a:xfrm>
            <a:off x="10002982" y="4336473"/>
            <a:ext cx="42949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855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167</TotalTime>
  <Words>488</Words>
  <Application>Microsoft Office PowerPoint</Application>
  <PresentationFormat>Widescreen</PresentationFormat>
  <Paragraphs>71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Cambria Math</vt:lpstr>
      <vt:lpstr>Gill Sans MT</vt:lpstr>
      <vt:lpstr>Gallery</vt:lpstr>
      <vt:lpstr>Irisan kerucut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Irisan kerucut</dc:title>
  <dc:creator>win8</dc:creator>
  <cp:lastModifiedBy>win8</cp:lastModifiedBy>
  <cp:revision>22</cp:revision>
  <dcterms:created xsi:type="dcterms:W3CDTF">2021-03-27T07:40:22Z</dcterms:created>
  <dcterms:modified xsi:type="dcterms:W3CDTF">2021-05-21T11:51:38Z</dcterms:modified>
</cp:coreProperties>
</file>