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1364E-0AE8-4815-B22C-987FAB036D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b="1" dirty="0"/>
              <a:t>Irisan kerucut</a:t>
            </a:r>
            <a:br>
              <a:rPr lang="id-ID" b="1" dirty="0"/>
            </a:br>
            <a:endParaRPr lang="id-ID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46FB4-47B0-4C55-9708-6EAECA723085}"/>
              </a:ext>
            </a:extLst>
          </p:cNvPr>
          <p:cNvSpPr txBox="1"/>
          <p:nvPr/>
        </p:nvSpPr>
        <p:spPr>
          <a:xfrm>
            <a:off x="3366052" y="4346713"/>
            <a:ext cx="6414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/>
              <a:t>By. SITI SYARAH MAULYDIA, M.Pd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842203-B0A7-4581-A95B-1C8F8485CA74}"/>
              </a:ext>
            </a:extLst>
          </p:cNvPr>
          <p:cNvSpPr txBox="1"/>
          <p:nvPr/>
        </p:nvSpPr>
        <p:spPr>
          <a:xfrm>
            <a:off x="2714666" y="2492273"/>
            <a:ext cx="80432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d-ID" sz="3200" b="1" dirty="0"/>
              <a:t>“Persamaan Garis Singgung Elips”</a:t>
            </a:r>
            <a:endParaRPr lang="id-ID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490FE2-E0DA-448B-8373-A8D310505339}"/>
              </a:ext>
            </a:extLst>
          </p:cNvPr>
          <p:cNvSpPr txBox="1"/>
          <p:nvPr/>
        </p:nvSpPr>
        <p:spPr>
          <a:xfrm>
            <a:off x="9144000" y="3617843"/>
            <a:ext cx="191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Lanjutan...</a:t>
            </a:r>
          </a:p>
        </p:txBody>
      </p:sp>
    </p:spTree>
    <p:extLst>
      <p:ext uri="{BB962C8B-B14F-4D97-AF65-F5344CB8AC3E}">
        <p14:creationId xmlns:p14="http://schemas.microsoft.com/office/powerpoint/2010/main" val="253929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F5E9946-F8EF-4C6F-9D3D-D24C1F1877C2}"/>
              </a:ext>
            </a:extLst>
          </p:cNvPr>
          <p:cNvSpPr/>
          <p:nvPr/>
        </p:nvSpPr>
        <p:spPr>
          <a:xfrm>
            <a:off x="1683026" y="1961320"/>
            <a:ext cx="2411896" cy="53008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Rumus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00FAFF-6C1C-443B-9798-18376A993EB1}"/>
              </a:ext>
            </a:extLst>
          </p:cNvPr>
          <p:cNvSpPr txBox="1"/>
          <p:nvPr/>
        </p:nvSpPr>
        <p:spPr>
          <a:xfrm>
            <a:off x="1252330" y="2704928"/>
            <a:ext cx="9687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800" dirty="0"/>
              <a:t>Garis singgung pada elips selalu dapat ditentukan menggunakan  rumus berikut.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C6D2158F-0216-4166-B953-05665B82DB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23101584"/>
                  </p:ext>
                </p:extLst>
              </p:nvPr>
            </p:nvGraphicFramePr>
            <p:xfrm>
              <a:off x="967408" y="3872556"/>
              <a:ext cx="10561983" cy="261433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615856">
                      <a:extLst>
                        <a:ext uri="{9D8B030D-6E8A-4147-A177-3AD203B41FA5}">
                          <a16:colId xmlns:a16="http://schemas.microsoft.com/office/drawing/2014/main" val="3303884018"/>
                        </a:ext>
                      </a:extLst>
                    </a:gridCol>
                    <a:gridCol w="3260945">
                      <a:extLst>
                        <a:ext uri="{9D8B030D-6E8A-4147-A177-3AD203B41FA5}">
                          <a16:colId xmlns:a16="http://schemas.microsoft.com/office/drawing/2014/main" val="4100661683"/>
                        </a:ext>
                      </a:extLst>
                    </a:gridCol>
                    <a:gridCol w="5685182">
                      <a:extLst>
                        <a:ext uri="{9D8B030D-6E8A-4147-A177-3AD203B41FA5}">
                          <a16:colId xmlns:a16="http://schemas.microsoft.com/office/drawing/2014/main" val="2104608467"/>
                        </a:ext>
                      </a:extLst>
                    </a:gridCol>
                  </a:tblGrid>
                  <a:tr h="359343">
                    <a:tc>
                      <a:txBody>
                        <a:bodyPr/>
                        <a:lstStyle/>
                        <a:p>
                          <a:pPr algn="ctr"/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Persamaan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1800" dirty="0"/>
                            <a:t>Garis Singgung </a:t>
                          </a:r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6521461"/>
                      </a:ext>
                    </a:extLst>
                  </a:tr>
                  <a:tr h="630596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Bentuk Baku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)(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)(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83634075"/>
                      </a:ext>
                    </a:extLst>
                  </a:tr>
                  <a:tr h="630596">
                    <a:tc vMerge="1">
                      <a:txBody>
                        <a:bodyPr/>
                        <a:lstStyle/>
                        <a:p>
                          <a:pPr algn="ctr"/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d-ID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)(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)(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id-ID" sz="18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id-ID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d-ID" sz="18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37898971"/>
                      </a:ext>
                    </a:extLst>
                  </a:tr>
                  <a:tr h="9648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d-ID" dirty="0"/>
                            <a:t>Bentuk Umum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sSup>
                                  <m:sSup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sSup>
                                  <m:sSup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𝐶𝑥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𝐷𝑦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sSub>
                                  <m:sSub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id-ID" b="0" i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id-ID" b="0" i="0" smtClean="0"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  <m:sSub>
                                  <m:sSub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d>
                                  <m:d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  <m:d>
                                  <m:dPr>
                                    <m:ctrlP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id-ID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192244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C6D2158F-0216-4166-B953-05665B82DB9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23101584"/>
                  </p:ext>
                </p:extLst>
              </p:nvPr>
            </p:nvGraphicFramePr>
            <p:xfrm>
              <a:off x="967408" y="3872556"/>
              <a:ext cx="10561983" cy="261433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615856">
                      <a:extLst>
                        <a:ext uri="{9D8B030D-6E8A-4147-A177-3AD203B41FA5}">
                          <a16:colId xmlns:a16="http://schemas.microsoft.com/office/drawing/2014/main" val="3303884018"/>
                        </a:ext>
                      </a:extLst>
                    </a:gridCol>
                    <a:gridCol w="3260945">
                      <a:extLst>
                        <a:ext uri="{9D8B030D-6E8A-4147-A177-3AD203B41FA5}">
                          <a16:colId xmlns:a16="http://schemas.microsoft.com/office/drawing/2014/main" val="4100661683"/>
                        </a:ext>
                      </a:extLst>
                    </a:gridCol>
                    <a:gridCol w="5685182">
                      <a:extLst>
                        <a:ext uri="{9D8B030D-6E8A-4147-A177-3AD203B41FA5}">
                          <a16:colId xmlns:a16="http://schemas.microsoft.com/office/drawing/2014/main" val="2104608467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Persamaan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1800" dirty="0"/>
                            <a:t>Garis Singgung </a:t>
                          </a:r>
                          <a:endParaRPr lang="id-ID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76521461"/>
                      </a:ext>
                    </a:extLst>
                  </a:tr>
                  <a:tr h="641858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Bentuk Baku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9627" t="-61321" r="-174813" b="-2509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5959" t="-61321" r="-429" b="-2509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83634075"/>
                      </a:ext>
                    </a:extLst>
                  </a:tr>
                  <a:tr h="641858">
                    <a:tc vMerge="1">
                      <a:txBody>
                        <a:bodyPr/>
                        <a:lstStyle/>
                        <a:p>
                          <a:pPr algn="ctr"/>
                          <a:endParaRPr lang="id-ID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9627" t="-162857" r="-174813" b="-1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5959" t="-162857" r="-429" b="-15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7898971"/>
                      </a:ext>
                    </a:extLst>
                  </a:tr>
                  <a:tr h="9648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d-ID" dirty="0"/>
                            <a:t>Bentuk Umum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9627" t="-173585" r="-174813" b="-1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5959" t="-173585" r="-429" b="-1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192244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7D7CD4-F9D9-45EE-B4FF-35970FC2BF60}"/>
                  </a:ext>
                </a:extLst>
              </p:cNvPr>
              <p:cNvSpPr txBox="1"/>
              <p:nvPr/>
            </p:nvSpPr>
            <p:spPr>
              <a:xfrm>
                <a:off x="1252330" y="793692"/>
                <a:ext cx="968734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sz="2800" dirty="0"/>
                  <a:t>Jika titik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d-ID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id-ID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id-ID" sz="2800" dirty="0"/>
                  <a:t> terletak pada elips, maka persamaan garis singgung akan lebih mudah diselesaikan dengan rumus berrikut.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7D7CD4-F9D9-45EE-B4FF-35970FC2BF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330" y="793692"/>
                <a:ext cx="9687340" cy="954107"/>
              </a:xfrm>
              <a:prstGeom prst="rect">
                <a:avLst/>
              </a:prstGeom>
              <a:blipFill>
                <a:blip r:embed="rId3"/>
                <a:stretch>
                  <a:fillRect l="-1258" t="-6369" r="-1258" b="-1656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96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4CA242FB-6BAF-42BD-8D2D-4D7E341CB85E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/>
              <p:nvPr/>
            </p:nvSpPr>
            <p:spPr>
              <a:xfrm>
                <a:off x="1000537" y="1550505"/>
                <a:ext cx="10561983" cy="4522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Tentukan persamaan garis yang menyinggung elips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9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−36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+8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−32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id-ID" dirty="0"/>
                  <a:t> di titik (4, 2).</a:t>
                </a:r>
              </a:p>
              <a:p>
                <a:pPr algn="just"/>
                <a:endParaRPr lang="id-ID" dirty="0"/>
              </a:p>
              <a:p>
                <a:pPr algn="just"/>
                <a:r>
                  <a:rPr lang="id-ID" b="1" dirty="0"/>
                  <a:t>Penyelesaian :</a:t>
                </a:r>
              </a:p>
              <a:p>
                <a:pPr algn="just"/>
                <a:endParaRPr lang="id-ID" b="1" dirty="0"/>
              </a:p>
              <a:p>
                <a:pPr algn="just"/>
                <a14:m>
                  <m:oMath xmlns:m="http://schemas.openxmlformats.org/officeDocument/2006/math">
                    <m:r>
                      <a:rPr lang="id-ID">
                        <a:latin typeface="Cambria Math" panose="02040503050406030204" pitchFamily="18" charset="0"/>
                      </a:rPr>
                      <m:t>9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+4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−36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+8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−32=0</m:t>
                    </m:r>
                  </m:oMath>
                </a14:m>
                <a:r>
                  <a:rPr lang="id-ID" dirty="0"/>
                  <a:t> </a:t>
                </a:r>
              </a:p>
              <a:p>
                <a:pPr algn="just"/>
                <a:endParaRPr lang="id-ID" dirty="0"/>
              </a:p>
              <a:p>
                <a:pPr algn="just"/>
                <a:r>
                  <a:rPr lang="id-ID" dirty="0"/>
                  <a:t>Berarti :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=9,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=4,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=−36,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=8,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=−32</m:t>
                    </m:r>
                  </m:oMath>
                </a14:m>
                <a:endParaRPr lang="id-ID" b="0" dirty="0"/>
              </a:p>
              <a:p>
                <a:pPr algn="just"/>
                <a:r>
                  <a:rPr lang="id-ID" dirty="0"/>
                  <a:t>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</a:rPr>
                      <m:t>=4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id-ID" dirty="0"/>
                  <a:t>	</a:t>
                </a:r>
              </a:p>
              <a:p>
                <a:endParaRPr lang="id-ID" dirty="0"/>
              </a:p>
              <a:p>
                <a:r>
                  <a:rPr lang="id-ID" dirty="0"/>
                  <a:t>Garis singgung : </a:t>
                </a:r>
              </a:p>
              <a:p>
                <a:r>
                  <a:rPr lang="id-ID" dirty="0"/>
                  <a:t>		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id-ID">
                        <a:latin typeface="Cambria Math" panose="02040503050406030204" pitchFamily="18" charset="0"/>
                      </a:rPr>
                      <m:t>B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id-ID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id-ID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id-ID" dirty="0"/>
              </a:p>
              <a:p>
                <a:r>
                  <a:rPr lang="id-ID" b="0" dirty="0"/>
                  <a:t>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9(4)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(2)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−36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(4)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8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(2)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−32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		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−72−1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8+4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−32=0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 								  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−96=0</m:t>
                    </m:r>
                  </m:oMath>
                </a14:m>
                <a:endParaRPr lang="id-ID" dirty="0"/>
              </a:p>
              <a:p>
                <a:pPr algn="ctr"/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−48=0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37" y="1550505"/>
                <a:ext cx="10561983" cy="4522392"/>
              </a:xfrm>
              <a:prstGeom prst="rect">
                <a:avLst/>
              </a:prstGeom>
              <a:blipFill>
                <a:blip r:embed="rId2"/>
                <a:stretch>
                  <a:fillRect l="-462" t="-67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8EC74C9-81A3-44B7-859D-B1973BFBD305}"/>
                  </a:ext>
                </a:extLst>
              </p:cNvPr>
              <p:cNvSpPr/>
              <p:nvPr/>
            </p:nvSpPr>
            <p:spPr>
              <a:xfrm>
                <a:off x="2584173" y="6160604"/>
                <a:ext cx="7023651" cy="69739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b="1" dirty="0"/>
                  <a:t>Jadi, persamaan garis singgungnya adalah </a:t>
                </a:r>
                <a14:m>
                  <m:oMath xmlns:m="http://schemas.openxmlformats.org/officeDocument/2006/math">
                    <m:r>
                      <a:rPr lang="id-ID" b="1" i="0" smtClean="0">
                        <a:latin typeface="Cambria Math" panose="02040503050406030204" pitchFamily="18" charset="0"/>
                      </a:rPr>
                      <m:t>𝟗𝐱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𝟒𝟖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b="1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8EC74C9-81A3-44B7-859D-B1973BFBD3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173" y="6160604"/>
                <a:ext cx="7023651" cy="6973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23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661DB588-4716-4FB7-A002-9125BA20A532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C58B3B-CA95-48C1-838A-D189F6FE4392}"/>
                  </a:ext>
                </a:extLst>
              </p:cNvPr>
              <p:cNvSpPr txBox="1"/>
              <p:nvPr/>
            </p:nvSpPr>
            <p:spPr>
              <a:xfrm>
                <a:off x="1000537" y="1550505"/>
                <a:ext cx="10561983" cy="4738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Tentukan persamaan garis yang ditarik dari titik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id-ID" dirty="0"/>
                  <a:t> dan menyinggung elips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id-ID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id-ID" dirty="0"/>
                  <a:t>.</a:t>
                </a:r>
              </a:p>
              <a:p>
                <a:pPr algn="just"/>
                <a:endParaRPr lang="id-ID" dirty="0"/>
              </a:p>
              <a:p>
                <a:pPr algn="just"/>
                <a:r>
                  <a:rPr lang="id-ID" b="1" dirty="0"/>
                  <a:t>Penyelesaian :</a:t>
                </a:r>
              </a:p>
              <a:p>
                <a:pPr algn="just"/>
                <a:endParaRPr lang="id-ID" b="1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r>
                  <a:rPr lang="id-ID" dirty="0"/>
                  <a:t>Berarti :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=0, 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=20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id-ID" dirty="0"/>
                  <a:t>	</a:t>
                </a:r>
              </a:p>
              <a:p>
                <a:pPr algn="just"/>
                <a:r>
                  <a:rPr lang="id-ID" dirty="0"/>
                  <a:t>	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id-ID" dirty="0"/>
              </a:p>
              <a:p>
                <a:endParaRPr lang="id-ID" dirty="0"/>
              </a:p>
              <a:p>
                <a:r>
                  <a:rPr lang="id-ID" dirty="0"/>
                  <a:t> Garis singgung 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id-ID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id-ID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					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id-ID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num>
                              <m:den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id-ID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d-ID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			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C58B3B-CA95-48C1-838A-D189F6FE43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37" y="1550505"/>
                <a:ext cx="10561983" cy="4738926"/>
              </a:xfrm>
              <a:prstGeom prst="rect">
                <a:avLst/>
              </a:prstGeom>
              <a:blipFill>
                <a:blip r:embed="rId2"/>
                <a:stretch>
                  <a:fillRect l="-4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row: Chevron 8">
            <a:extLst>
              <a:ext uri="{FF2B5EF4-FFF2-40B4-BE49-F238E27FC236}">
                <a16:creationId xmlns:a16="http://schemas.microsoft.com/office/drawing/2014/main" id="{C05C2B5D-BB3F-4275-8CF6-64DDC38AC642}"/>
              </a:ext>
            </a:extLst>
          </p:cNvPr>
          <p:cNvSpPr/>
          <p:nvPr/>
        </p:nvSpPr>
        <p:spPr>
          <a:xfrm>
            <a:off x="6096000" y="4823791"/>
            <a:ext cx="781878" cy="1219200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F48B4C-A0DE-4457-9418-D133EA6E2F51}"/>
                  </a:ext>
                </a:extLst>
              </p:cNvPr>
              <p:cNvSpPr txBox="1"/>
              <p:nvPr/>
            </p:nvSpPr>
            <p:spPr>
              <a:xfrm>
                <a:off x="7477540" y="4823791"/>
                <a:ext cx="3044687" cy="1039195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id-ID" dirty="0"/>
                  <a:t>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id-ID" b="0" dirty="0"/>
              </a:p>
              <a:p>
                <a:pPr/>
                <a:r>
                  <a:rPr lang="id-ID" b="0" dirty="0"/>
                  <a:t>            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id-ID" b="0" dirty="0"/>
              </a:p>
              <a:p>
                <a:pPr/>
                <a:r>
                  <a:rPr lang="id-ID" b="0" dirty="0"/>
                  <a:t>      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−6=0</m:t>
                    </m:r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F48B4C-A0DE-4457-9418-D133EA6E2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7540" y="4823791"/>
                <a:ext cx="3044687" cy="1039195"/>
              </a:xfrm>
              <a:prstGeom prst="rect">
                <a:avLst/>
              </a:prstGeom>
              <a:blipFill>
                <a:blip r:embed="rId3"/>
                <a:stretch>
                  <a:fillRect b="-346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6EABF4E-3B9A-4053-91FB-9D5C41139FDF}"/>
                  </a:ext>
                </a:extLst>
              </p:cNvPr>
              <p:cNvSpPr/>
              <p:nvPr/>
            </p:nvSpPr>
            <p:spPr>
              <a:xfrm>
                <a:off x="2584173" y="6228522"/>
                <a:ext cx="7023651" cy="56321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b="1" dirty="0"/>
                  <a:t>Jadi, persamaan garis singgungnya adalah </a:t>
                </a:r>
                <a14:m>
                  <m:oMath xmlns:m="http://schemas.openxmlformats.org/officeDocument/2006/math">
                    <m:r>
                      <a:rPr lang="id-ID" b="1" i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b="1" dirty="0"/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6EABF4E-3B9A-4053-91FB-9D5C41139F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173" y="6228522"/>
                <a:ext cx="7023651" cy="5632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238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4CA242FB-6BAF-42BD-8D2D-4D7E341CB85E}"/>
              </a:ext>
            </a:extLst>
          </p:cNvPr>
          <p:cNvSpPr/>
          <p:nvPr/>
        </p:nvSpPr>
        <p:spPr>
          <a:xfrm>
            <a:off x="4538869" y="463826"/>
            <a:ext cx="3114261" cy="84813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Contoh No.3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/>
              <p:nvPr/>
            </p:nvSpPr>
            <p:spPr>
              <a:xfrm>
                <a:off x="1000537" y="1550505"/>
                <a:ext cx="10561983" cy="4522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dirty="0"/>
                  <a:t>Tentukan persamaan garis singgung pada elips </a:t>
                </a:r>
                <a14:m>
                  <m:oMath xmlns:m="http://schemas.openxmlformats.org/officeDocument/2006/math">
                    <m:r>
                      <a:rPr lang="id-ID" dirty="0">
                        <a:latin typeface="Cambria Math" panose="02040503050406030204" pitchFamily="18" charset="0"/>
                      </a:rPr>
                      <m:t>8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−16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+20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−105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id-ID" dirty="0"/>
                  <a:t> di titik (2, 3).</a:t>
                </a:r>
              </a:p>
              <a:p>
                <a:pPr algn="just"/>
                <a:endParaRPr lang="id-ID" dirty="0"/>
              </a:p>
              <a:p>
                <a:pPr algn="just"/>
                <a:r>
                  <a:rPr lang="id-ID" b="1" dirty="0"/>
                  <a:t>Penyelesaian :</a:t>
                </a:r>
              </a:p>
              <a:p>
                <a:pPr algn="just"/>
                <a:endParaRPr lang="id-ID" b="1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dirty="0"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i="1"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+20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−105=0</m:t>
                      </m:r>
                    </m:oMath>
                  </m:oMathPara>
                </a14:m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r>
                  <a:rPr lang="id-ID" dirty="0"/>
                  <a:t>Berarti :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=8,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=5,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=−16,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=20,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=−105</m:t>
                    </m:r>
                  </m:oMath>
                </a14:m>
                <a:endParaRPr lang="id-ID" b="0" dirty="0"/>
              </a:p>
              <a:p>
                <a:pPr algn="just"/>
                <a:r>
                  <a:rPr lang="id-ID" dirty="0"/>
                  <a:t>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</a:rPr>
                      <m:t>=2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id-ID" dirty="0"/>
                  <a:t>	</a:t>
                </a:r>
              </a:p>
              <a:p>
                <a:endParaRPr lang="id-ID" dirty="0"/>
              </a:p>
              <a:p>
                <a:r>
                  <a:rPr lang="id-ID" dirty="0"/>
                  <a:t>Garis singgung : </a:t>
                </a:r>
              </a:p>
              <a:p>
                <a:r>
                  <a:rPr lang="id-ID" dirty="0"/>
                  <a:t>		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id-ID">
                        <a:latin typeface="Cambria Math" panose="02040503050406030204" pitchFamily="18" charset="0"/>
                      </a:rPr>
                      <m:t>B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id-ID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id-ID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id-ID" dirty="0"/>
              </a:p>
              <a:p>
                <a:r>
                  <a:rPr lang="id-ID" b="0" dirty="0"/>
                  <a:t>         </a:t>
                </a:r>
                <a14:m>
                  <m:oMath xmlns:m="http://schemas.openxmlformats.org/officeDocument/2006/math">
                    <m:r>
                      <a:rPr lang="id-ID" i="1" dirty="0">
                        <a:latin typeface="Cambria Math" panose="02040503050406030204" pitchFamily="18" charset="0"/>
                      </a:rPr>
                      <m:t>8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(2)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5(3)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−16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(2)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20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(3)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−105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		</a:t>
                </a:r>
                <a14:m>
                  <m:oMath xmlns:m="http://schemas.openxmlformats.org/officeDocument/2006/math">
                    <m:r>
                      <a:rPr lang="id-ID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−16−8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30+10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105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 								      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−91=0</m:t>
                    </m:r>
                  </m:oMath>
                </a14:m>
                <a:endParaRPr lang="id-ID" dirty="0"/>
              </a:p>
              <a:p>
                <a:pPr algn="ctr"/>
                <a:r>
                  <a:rPr lang="id-ID" dirty="0"/>
                  <a:t>	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E1855B-3462-47AF-B3E7-A803C7F01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37" y="1550505"/>
                <a:ext cx="10561983" cy="4522392"/>
              </a:xfrm>
              <a:prstGeom prst="rect">
                <a:avLst/>
              </a:prstGeom>
              <a:blipFill>
                <a:blip r:embed="rId2"/>
                <a:stretch>
                  <a:fillRect l="-462" t="-67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8EC74C9-81A3-44B7-859D-B1973BFBD305}"/>
                  </a:ext>
                </a:extLst>
              </p:cNvPr>
              <p:cNvSpPr/>
              <p:nvPr/>
            </p:nvSpPr>
            <p:spPr>
              <a:xfrm>
                <a:off x="2584173" y="6160604"/>
                <a:ext cx="7023651" cy="69739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b="1" dirty="0"/>
                  <a:t>Jadi, persamaan garis singgungnya adalah 8</a:t>
                </a:r>
                <a14:m>
                  <m:oMath xmlns:m="http://schemas.openxmlformats.org/officeDocument/2006/math">
                    <m:r>
                      <a:rPr lang="id-ID" b="1" i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𝟗𝟏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b="1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8EC74C9-81A3-44B7-859D-B1973BFBD3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173" y="6160604"/>
                <a:ext cx="7023651" cy="6973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69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213</TotalTime>
  <Words>573</Words>
  <Application>Microsoft Office PowerPoint</Application>
  <PresentationFormat>Widescreen</PresentationFormat>
  <Paragraphs>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Gill Sans MT</vt:lpstr>
      <vt:lpstr>Gallery</vt:lpstr>
      <vt:lpstr>Irisan kerucut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Irisan kerucut</dc:title>
  <dc:creator>win8</dc:creator>
  <cp:lastModifiedBy>win8</cp:lastModifiedBy>
  <cp:revision>25</cp:revision>
  <dcterms:created xsi:type="dcterms:W3CDTF">2021-03-27T07:40:22Z</dcterms:created>
  <dcterms:modified xsi:type="dcterms:W3CDTF">2021-04-22T01:33:20Z</dcterms:modified>
</cp:coreProperties>
</file>