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1364E-0AE8-4815-B22C-987FAB036D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b="1" dirty="0"/>
              <a:t>Irisan kerucut</a:t>
            </a:r>
            <a:br>
              <a:rPr lang="id-ID" b="1" dirty="0"/>
            </a:br>
            <a:endParaRPr lang="id-ID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46FB4-47B0-4C55-9708-6EAECA723085}"/>
              </a:ext>
            </a:extLst>
          </p:cNvPr>
          <p:cNvSpPr txBox="1"/>
          <p:nvPr/>
        </p:nvSpPr>
        <p:spPr>
          <a:xfrm>
            <a:off x="3366052" y="4346713"/>
            <a:ext cx="6414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b="1" dirty="0"/>
              <a:t>By. SITI SYARAH MAULYDIA, M.Pd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842203-B0A7-4581-A95B-1C8F8485CA74}"/>
              </a:ext>
            </a:extLst>
          </p:cNvPr>
          <p:cNvSpPr txBox="1"/>
          <p:nvPr/>
        </p:nvSpPr>
        <p:spPr>
          <a:xfrm>
            <a:off x="2714666" y="2492273"/>
            <a:ext cx="80432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d-ID" sz="3200" b="1" dirty="0"/>
              <a:t>“Persamaan Garis Singgung Elips”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253929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F5E9946-F8EF-4C6F-9D3D-D24C1F1877C2}"/>
              </a:ext>
            </a:extLst>
          </p:cNvPr>
          <p:cNvSpPr/>
          <p:nvPr/>
        </p:nvSpPr>
        <p:spPr>
          <a:xfrm>
            <a:off x="1683026" y="622852"/>
            <a:ext cx="2411896" cy="53008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Rumus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00FAFF-6C1C-443B-9798-18376A993EB1}"/>
              </a:ext>
            </a:extLst>
          </p:cNvPr>
          <p:cNvSpPr txBox="1"/>
          <p:nvPr/>
        </p:nvSpPr>
        <p:spPr>
          <a:xfrm>
            <a:off x="1252330" y="1366460"/>
            <a:ext cx="9687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2800" dirty="0"/>
              <a:t>Garis singgung pada elips selalu dapat ditentukan menggunakan  rumus berikut.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C6D2158F-0216-4166-B953-05665B82DB9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6131464"/>
                  </p:ext>
                </p:extLst>
              </p:nvPr>
            </p:nvGraphicFramePr>
            <p:xfrm>
              <a:off x="2374347" y="2428070"/>
              <a:ext cx="7443305" cy="1654556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3653184">
                      <a:extLst>
                        <a:ext uri="{9D8B030D-6E8A-4147-A177-3AD203B41FA5}">
                          <a16:colId xmlns:a16="http://schemas.microsoft.com/office/drawing/2014/main" val="4100661683"/>
                        </a:ext>
                      </a:extLst>
                    </a:gridCol>
                    <a:gridCol w="3790121">
                      <a:extLst>
                        <a:ext uri="{9D8B030D-6E8A-4147-A177-3AD203B41FA5}">
                          <a16:colId xmlns:a16="http://schemas.microsoft.com/office/drawing/2014/main" val="210460846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Persamaan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1800" dirty="0"/>
                            <a:t>Garis Singgung </a:t>
                          </a:r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765214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d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)±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p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836340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d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)±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p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378989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C6D2158F-0216-4166-B953-05665B82DB9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6131464"/>
                  </p:ext>
                </p:extLst>
              </p:nvPr>
            </p:nvGraphicFramePr>
            <p:xfrm>
              <a:off x="2374347" y="2428070"/>
              <a:ext cx="7443305" cy="1654556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3653184">
                      <a:extLst>
                        <a:ext uri="{9D8B030D-6E8A-4147-A177-3AD203B41FA5}">
                          <a16:colId xmlns:a16="http://schemas.microsoft.com/office/drawing/2014/main" val="4100661683"/>
                        </a:ext>
                      </a:extLst>
                    </a:gridCol>
                    <a:gridCol w="3790121">
                      <a:extLst>
                        <a:ext uri="{9D8B030D-6E8A-4147-A177-3AD203B41FA5}">
                          <a16:colId xmlns:a16="http://schemas.microsoft.com/office/drawing/2014/main" val="210460846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Persamaan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1800" dirty="0"/>
                            <a:t>Garis Singgung </a:t>
                          </a:r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76521461"/>
                      </a:ext>
                    </a:extLst>
                  </a:tr>
                  <a:tr h="641858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67" t="-62857" r="-104333" b="-10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6624" t="-62857" r="-643" b="-1028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83634075"/>
                      </a:ext>
                    </a:extLst>
                  </a:tr>
                  <a:tr h="641858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67" t="-161321" r="-104333" b="-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6624" t="-161321" r="-643" b="-18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78989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Arrow: Pentagon 5">
                <a:extLst>
                  <a:ext uri="{FF2B5EF4-FFF2-40B4-BE49-F238E27FC236}">
                    <a16:creationId xmlns:a16="http://schemas.microsoft.com/office/drawing/2014/main" id="{20FC95C7-8C9F-4B3A-B328-221B24FB4979}"/>
                  </a:ext>
                </a:extLst>
              </p:cNvPr>
              <p:cNvSpPr/>
              <p:nvPr/>
            </p:nvSpPr>
            <p:spPr>
              <a:xfrm>
                <a:off x="7739270" y="4727713"/>
                <a:ext cx="3432314" cy="1815962"/>
              </a:xfrm>
              <a:prstGeom prst="homePlate">
                <a:avLst>
                  <a:gd name="adj" fmla="val 0"/>
                </a:avLst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d-ID" dirty="0"/>
                  <a:t>Catatan :</a:t>
                </a:r>
              </a:p>
              <a:p>
                <a:r>
                  <a:rPr lang="id-ID" dirty="0"/>
                  <a:t>Jika diketahui persamaan garis : </a:t>
                </a:r>
              </a:p>
              <a:p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id-ID" dirty="0"/>
                  <a:t> maka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id-ID" dirty="0"/>
              </a:p>
              <a:p>
                <a:r>
                  <a:rPr lang="id-ID" dirty="0"/>
                  <a:t>Sejajar		 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id-ID" dirty="0"/>
              </a:p>
              <a:p>
                <a:r>
                  <a:rPr lang="id-ID" dirty="0"/>
                  <a:t>Tegak lurus	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6" name="Arrow: Pentagon 5">
                <a:extLst>
                  <a:ext uri="{FF2B5EF4-FFF2-40B4-BE49-F238E27FC236}">
                    <a16:creationId xmlns:a16="http://schemas.microsoft.com/office/drawing/2014/main" id="{20FC95C7-8C9F-4B3A-B328-221B24FB49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9270" y="4727713"/>
                <a:ext cx="3432314" cy="1815962"/>
              </a:xfrm>
              <a:prstGeom prst="homePlate">
                <a:avLst>
                  <a:gd name="adj" fmla="val 0"/>
                </a:avLst>
              </a:prstGeom>
              <a:blipFill>
                <a:blip r:embed="rId3"/>
                <a:stretch>
                  <a:fillRect l="-141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967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4CA242FB-6BAF-42BD-8D2D-4D7E341CB85E}"/>
              </a:ext>
            </a:extLst>
          </p:cNvPr>
          <p:cNvSpPr/>
          <p:nvPr/>
        </p:nvSpPr>
        <p:spPr>
          <a:xfrm>
            <a:off x="4538869" y="463826"/>
            <a:ext cx="3114261" cy="84813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Contoh No.1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/>
              <p:nvPr/>
            </p:nvSpPr>
            <p:spPr>
              <a:xfrm>
                <a:off x="1000537" y="1550505"/>
                <a:ext cx="10561983" cy="4245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dirty="0"/>
                  <a:t>Tentukan persamaan garis yang menyinggung elips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−2)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−3)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id-ID" dirty="0"/>
                  <a:t> dan sejajar dengan garis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+3=0.</m:t>
                    </m:r>
                  </m:oMath>
                </a14:m>
                <a:endParaRPr lang="id-ID" dirty="0"/>
              </a:p>
              <a:p>
                <a:pPr algn="just"/>
                <a:endParaRPr lang="id-ID" dirty="0"/>
              </a:p>
              <a:p>
                <a:pPr algn="just"/>
                <a:r>
                  <a:rPr lang="id-ID" b="1" dirty="0"/>
                  <a:t>Penyelesaian :</a:t>
                </a:r>
              </a:p>
              <a:p>
                <a:pPr algn="just"/>
                <a:endParaRPr lang="id-ID" b="1" dirty="0"/>
              </a:p>
              <a:p>
                <a:pPr algn="just"/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−2)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−3)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i="1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id-ID" dirty="0"/>
                  <a:t> </a:t>
                </a:r>
              </a:p>
              <a:p>
                <a:pPr algn="just"/>
                <a:r>
                  <a:rPr lang="id-ID" dirty="0"/>
                  <a:t>Berarti :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=2,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=3, 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=16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𝑎𝑛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id-ID" dirty="0"/>
                  <a:t>	</a:t>
                </a:r>
              </a:p>
              <a:p>
                <a:endParaRPr lang="id-ID" dirty="0"/>
              </a:p>
              <a:p>
                <a:r>
                  <a:rPr lang="id-ID" dirty="0"/>
                  <a:t>Persamaan garis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+3=0</m:t>
                    </m:r>
                  </m:oMath>
                </a14:m>
                <a:r>
                  <a:rPr lang="id-ID" dirty="0"/>
                  <a:t>, maka </a:t>
                </a:r>
                <a:r>
                  <a:rPr lang="id-ID" b="1" dirty="0"/>
                  <a:t>gradien</a:t>
                </a:r>
                <a:r>
                  <a:rPr lang="id-ID" dirty="0"/>
                  <a:t>nya adalah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id-ID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d-ID" dirty="0"/>
              </a:p>
              <a:p>
                <a:r>
                  <a:rPr lang="id-ID" dirty="0"/>
                  <a:t>Anggap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id-ID" dirty="0"/>
              </a:p>
              <a:p>
                <a:r>
                  <a:rPr lang="id-ID" dirty="0"/>
                  <a:t>Karena saling sejajar maka:</a:t>
                </a:r>
              </a:p>
              <a:p>
                <a:r>
                  <a:rPr lang="id-ID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id-ID" dirty="0"/>
              </a:p>
              <a:p>
                <a:r>
                  <a:rPr lang="id-ID" dirty="0"/>
                  <a:t>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d-ID" dirty="0"/>
                  <a:t> 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537" y="1550505"/>
                <a:ext cx="10561983" cy="4245136"/>
              </a:xfrm>
              <a:prstGeom prst="rect">
                <a:avLst/>
              </a:prstGeom>
              <a:blipFill>
                <a:blip r:embed="rId2"/>
                <a:stretch>
                  <a:fillRect l="-46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FBFA94-AFD9-4E2E-A22D-6550C14E2BC1}"/>
                  </a:ext>
                </a:extLst>
              </p:cNvPr>
              <p:cNvSpPr txBox="1"/>
              <p:nvPr/>
            </p:nvSpPr>
            <p:spPr>
              <a:xfrm>
                <a:off x="2107093" y="5386553"/>
                <a:ext cx="12788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FBFA94-AFD9-4E2E-A22D-6550C14E2B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93" y="5386553"/>
                <a:ext cx="1278837" cy="369332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23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0839863-8101-491F-BE39-8247021D71A4}"/>
                  </a:ext>
                </a:extLst>
              </p:cNvPr>
              <p:cNvSpPr txBox="1"/>
              <p:nvPr/>
            </p:nvSpPr>
            <p:spPr>
              <a:xfrm>
                <a:off x="1500808" y="1069286"/>
                <a:ext cx="6102626" cy="21236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d-ID" dirty="0"/>
                  <a:t>Garis singgung : </a:t>
                </a:r>
              </a:p>
              <a:p>
                <a:r>
                  <a:rPr lang="id-ID" dirty="0"/>
                  <a:t>		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)±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id-ID" dirty="0"/>
              </a:p>
              <a:p>
                <a:r>
                  <a:rPr lang="id-ID" dirty="0"/>
                  <a:t>	      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−3=1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id-ID" i="1"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9(1)</m:t>
                        </m:r>
                      </m:e>
                    </m:rad>
                  </m:oMath>
                </a14:m>
                <a:endParaRPr lang="id-ID" dirty="0"/>
              </a:p>
              <a:p>
                <a:r>
                  <a:rPr lang="id-ID" dirty="0"/>
                  <a:t> 	      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−3=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−2±5</m:t>
                    </m:r>
                  </m:oMath>
                </a14:m>
                <a:endParaRPr lang="id-ID" dirty="0"/>
              </a:p>
              <a:p>
                <a:r>
                  <a:rPr lang="id-ID" dirty="0"/>
                  <a:t> 	        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+1±5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		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0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		</a:t>
                </a:r>
                <a:r>
                  <a:rPr lang="id-ID" b="0" dirty="0"/>
                  <a:t>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0839863-8101-491F-BE39-8247021D71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808" y="1069286"/>
                <a:ext cx="6102626" cy="2123658"/>
              </a:xfrm>
              <a:prstGeom prst="rect">
                <a:avLst/>
              </a:prstGeom>
              <a:blipFill>
                <a:blip r:embed="rId2"/>
                <a:stretch>
                  <a:fillRect l="-799" t="-1433" b="-57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1844AB95-804A-452D-A95A-BEEEEEEC965D}"/>
              </a:ext>
            </a:extLst>
          </p:cNvPr>
          <p:cNvGrpSpPr/>
          <p:nvPr/>
        </p:nvGrpSpPr>
        <p:grpSpPr>
          <a:xfrm>
            <a:off x="3127514" y="2557670"/>
            <a:ext cx="251791" cy="424069"/>
            <a:chOff x="3472070" y="2080592"/>
            <a:chExt cx="251791" cy="424069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8000158-3CD8-4B02-8A85-5BD142BC1EA7}"/>
                </a:ext>
              </a:extLst>
            </p:cNvPr>
            <p:cNvCxnSpPr/>
            <p:nvPr/>
          </p:nvCxnSpPr>
          <p:spPr>
            <a:xfrm>
              <a:off x="3485322" y="2080592"/>
              <a:ext cx="0" cy="2650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BB431969-9062-4995-AA52-6CD25DF97EF1}"/>
                </a:ext>
              </a:extLst>
            </p:cNvPr>
            <p:cNvCxnSpPr/>
            <p:nvPr/>
          </p:nvCxnSpPr>
          <p:spPr>
            <a:xfrm flipV="1">
              <a:off x="3485322" y="2239617"/>
              <a:ext cx="238539" cy="106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8F51147-2A6D-48F1-8541-30C8F00259FA}"/>
                </a:ext>
              </a:extLst>
            </p:cNvPr>
            <p:cNvCxnSpPr/>
            <p:nvPr/>
          </p:nvCxnSpPr>
          <p:spPr>
            <a:xfrm>
              <a:off x="3472070" y="2332384"/>
              <a:ext cx="225287" cy="17227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0080A87-26A7-4EF1-BF74-FFA5300A3955}"/>
                  </a:ext>
                </a:extLst>
              </p:cNvPr>
              <p:cNvSpPr/>
              <p:nvPr/>
            </p:nvSpPr>
            <p:spPr>
              <a:xfrm>
                <a:off x="2786270" y="3881227"/>
                <a:ext cx="6410739" cy="114963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d-ID" b="1" dirty="0"/>
                  <a:t>Jadi, persamaan garis singgungnya adalah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𝒅𝒂𝒏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id-ID" b="1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0080A87-26A7-4EF1-BF74-FFA5300A39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270" y="3881227"/>
                <a:ext cx="6410739" cy="11496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858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661DB588-4716-4FB7-A002-9125BA20A532}"/>
              </a:ext>
            </a:extLst>
          </p:cNvPr>
          <p:cNvSpPr/>
          <p:nvPr/>
        </p:nvSpPr>
        <p:spPr>
          <a:xfrm>
            <a:off x="4538869" y="463826"/>
            <a:ext cx="3114261" cy="84813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Contoh No.2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C58B3B-CA95-48C1-838A-D189F6FE4392}"/>
                  </a:ext>
                </a:extLst>
              </p:cNvPr>
              <p:cNvSpPr txBox="1"/>
              <p:nvPr/>
            </p:nvSpPr>
            <p:spPr>
              <a:xfrm>
                <a:off x="1000537" y="1550505"/>
                <a:ext cx="10561983" cy="30171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dirty="0"/>
                  <a:t>Tentukan persamaan garis yang bergradien 4 dan menyinggung elips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+9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=36</m:t>
                    </m:r>
                  </m:oMath>
                </a14:m>
                <a:r>
                  <a:rPr lang="id-ID" dirty="0"/>
                  <a:t>.</a:t>
                </a:r>
              </a:p>
              <a:p>
                <a:pPr algn="just"/>
                <a:endParaRPr lang="id-ID" dirty="0"/>
              </a:p>
              <a:p>
                <a:pPr algn="just"/>
                <a:r>
                  <a:rPr lang="id-ID" b="1" dirty="0"/>
                  <a:t>Penyelesaian :</a:t>
                </a:r>
              </a:p>
              <a:p>
                <a:pPr algn="just"/>
                <a:endParaRPr lang="id-ID" b="1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i="1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i="1">
                          <a:latin typeface="Cambria Math" panose="02040503050406030204" pitchFamily="18" charset="0"/>
                        </a:rPr>
                        <m:t>+9</m:t>
                      </m:r>
                      <m:sSup>
                        <m:s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i="1">
                          <a:latin typeface="Cambria Math" panose="02040503050406030204" pitchFamily="18" charset="0"/>
                        </a:rPr>
                        <m:t>=36</m:t>
                      </m:r>
                    </m:oMath>
                  </m:oMathPara>
                </a14:m>
                <a:endParaRPr lang="id-ID" b="1" dirty="0"/>
              </a:p>
              <a:p>
                <a:pPr algn="just"/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id-ID" dirty="0"/>
                  <a:t> </a:t>
                </a:r>
              </a:p>
              <a:p>
                <a:pPr algn="just"/>
                <a:endParaRPr lang="id-ID" dirty="0"/>
              </a:p>
              <a:p>
                <a:pPr algn="just"/>
                <a:r>
                  <a:rPr lang="id-ID" dirty="0"/>
                  <a:t>Berarti :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=0, 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=4, 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=9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𝑑𝑎𝑛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id-ID" dirty="0"/>
                  <a:t>	</a:t>
                </a:r>
              </a:p>
              <a:p>
                <a:endParaRPr lang="id-ID" dirty="0"/>
              </a:p>
              <a:p>
                <a:r>
                  <a:rPr lang="id-ID" dirty="0"/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C58B3B-CA95-48C1-838A-D189F6FE43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537" y="1550505"/>
                <a:ext cx="10561983" cy="3017173"/>
              </a:xfrm>
              <a:prstGeom prst="rect">
                <a:avLst/>
              </a:prstGeom>
              <a:blipFill>
                <a:blip r:embed="rId2"/>
                <a:stretch>
                  <a:fillRect l="-462" t="-101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575BB73-1AF1-48D4-A7E1-3BC294ED9A28}"/>
                  </a:ext>
                </a:extLst>
              </p:cNvPr>
              <p:cNvSpPr txBox="1"/>
              <p:nvPr/>
            </p:nvSpPr>
            <p:spPr>
              <a:xfrm>
                <a:off x="1000537" y="4011268"/>
                <a:ext cx="6102626" cy="19264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d-ID" dirty="0"/>
                  <a:t>Garis singgung : </a:t>
                </a:r>
              </a:p>
              <a:p>
                <a:r>
                  <a:rPr lang="id-ID" dirty="0"/>
                  <a:t>		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)±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id-ID" dirty="0"/>
              </a:p>
              <a:p>
                <a:r>
                  <a:rPr lang="id-ID" dirty="0"/>
                  <a:t>	      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−0=4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−0</m:t>
                        </m:r>
                      </m:e>
                    </m:d>
                    <m:r>
                      <a:rPr lang="id-ID" i="1"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9(16)</m:t>
                        </m:r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</m:rad>
                  </m:oMath>
                </a14:m>
                <a:endParaRPr lang="id-ID" dirty="0"/>
              </a:p>
              <a:p>
                <a:r>
                  <a:rPr lang="id-ID" dirty="0"/>
                  <a:t> 	      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id-ID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37</m:t>
                        </m:r>
                      </m:e>
                    </m:rad>
                  </m:oMath>
                </a14:m>
                <a:endParaRPr lang="id-ID" dirty="0"/>
              </a:p>
              <a:p>
                <a:r>
                  <a:rPr lang="id-ID" dirty="0"/>
                  <a:t> 				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=4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e>
                    </m:rad>
                  </m:oMath>
                </a14:m>
                <a:endParaRPr lang="id-ID" dirty="0"/>
              </a:p>
              <a:p>
                <a:r>
                  <a:rPr lang="id-ID" dirty="0"/>
                  <a:t>				</a:t>
                </a:r>
                <a:r>
                  <a:rPr lang="id-ID" b="0" dirty="0"/>
                  <a:t>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e>
                    </m:rad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575BB73-1AF1-48D4-A7E1-3BC294ED9A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537" y="4011268"/>
                <a:ext cx="6102626" cy="1926489"/>
              </a:xfrm>
              <a:prstGeom prst="rect">
                <a:avLst/>
              </a:prstGeom>
              <a:blipFill>
                <a:blip r:embed="rId3"/>
                <a:stretch>
                  <a:fillRect l="-799" t="-1582" b="-94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1BA5EF8C-63D7-4991-B902-14ECA9C3D575}"/>
              </a:ext>
            </a:extLst>
          </p:cNvPr>
          <p:cNvGrpSpPr/>
          <p:nvPr/>
        </p:nvGrpSpPr>
        <p:grpSpPr>
          <a:xfrm>
            <a:off x="2627243" y="5274368"/>
            <a:ext cx="251791" cy="424069"/>
            <a:chOff x="3472070" y="2080592"/>
            <a:chExt cx="251791" cy="424069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3AB4A4A9-7DF2-4DC7-B8C9-5A565C5E4FDB}"/>
                </a:ext>
              </a:extLst>
            </p:cNvPr>
            <p:cNvCxnSpPr/>
            <p:nvPr/>
          </p:nvCxnSpPr>
          <p:spPr>
            <a:xfrm>
              <a:off x="3485322" y="2080592"/>
              <a:ext cx="0" cy="2650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E162EFD1-BAEA-4212-96E8-3B27EB7FD9D9}"/>
                </a:ext>
              </a:extLst>
            </p:cNvPr>
            <p:cNvCxnSpPr/>
            <p:nvPr/>
          </p:nvCxnSpPr>
          <p:spPr>
            <a:xfrm flipV="1">
              <a:off x="3485322" y="2239617"/>
              <a:ext cx="238539" cy="106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9FE61E75-F0DF-4F78-B08F-B17AE07718D8}"/>
                </a:ext>
              </a:extLst>
            </p:cNvPr>
            <p:cNvCxnSpPr/>
            <p:nvPr/>
          </p:nvCxnSpPr>
          <p:spPr>
            <a:xfrm>
              <a:off x="3472070" y="2332384"/>
              <a:ext cx="225287" cy="17227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9238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4CA242FB-6BAF-42BD-8D2D-4D7E341CB85E}"/>
              </a:ext>
            </a:extLst>
          </p:cNvPr>
          <p:cNvSpPr/>
          <p:nvPr/>
        </p:nvSpPr>
        <p:spPr>
          <a:xfrm>
            <a:off x="4538869" y="463826"/>
            <a:ext cx="3114261" cy="84813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Contoh No.3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/>
              <p:nvPr/>
            </p:nvSpPr>
            <p:spPr>
              <a:xfrm>
                <a:off x="1315276" y="1428612"/>
                <a:ext cx="9561446" cy="43670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dirty="0"/>
                  <a:t>Tentukan persamaan garis yang menyinggung elips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id-ID" dirty="0"/>
                  <a:t> dan tegak lurus terhadap garis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−13=0.</m:t>
                    </m:r>
                  </m:oMath>
                </a14:m>
                <a:endParaRPr lang="id-ID" dirty="0"/>
              </a:p>
              <a:p>
                <a:pPr algn="just"/>
                <a:endParaRPr lang="id-ID" dirty="0"/>
              </a:p>
              <a:p>
                <a:pPr algn="just"/>
                <a:r>
                  <a:rPr lang="id-ID" b="1" dirty="0"/>
                  <a:t>Penyelesaian :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i="1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id-ID" b="1" dirty="0"/>
              </a:p>
              <a:p>
                <a:pPr algn="just"/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id-ID" dirty="0"/>
                  <a:t> </a:t>
                </a:r>
              </a:p>
              <a:p>
                <a:pPr algn="just"/>
                <a:r>
                  <a:rPr lang="id-ID" dirty="0"/>
                  <a:t>Berarti :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=0, 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=20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𝑑𝑎𝑛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id-ID" dirty="0"/>
              </a:p>
              <a:p>
                <a:endParaRPr lang="id-ID" dirty="0"/>
              </a:p>
              <a:p>
                <a:r>
                  <a:rPr lang="id-ID" dirty="0"/>
                  <a:t>Persamaan garis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3=0</m:t>
                    </m:r>
                  </m:oMath>
                </a14:m>
                <a:r>
                  <a:rPr lang="id-ID" dirty="0"/>
                  <a:t>, maka </a:t>
                </a:r>
                <a:r>
                  <a:rPr lang="id-ID" b="1" dirty="0"/>
                  <a:t>gradien</a:t>
                </a:r>
                <a:r>
                  <a:rPr lang="id-ID" dirty="0"/>
                  <a:t>nya adalah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id-ID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d-ID" dirty="0"/>
              </a:p>
              <a:p>
                <a:r>
                  <a:rPr lang="id-ID" dirty="0"/>
                  <a:t>Anggap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id-ID" dirty="0"/>
              </a:p>
              <a:p>
                <a:r>
                  <a:rPr lang="id-ID" dirty="0"/>
                  <a:t>Karena saling tegak lurus maka:</a:t>
                </a:r>
              </a:p>
              <a:p>
                <a:r>
                  <a:rPr lang="id-ID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</m:t>
                    </m:r>
                  </m:oMath>
                </a14:m>
                <a:endParaRPr lang="id-ID" dirty="0"/>
              </a:p>
              <a:p>
                <a:r>
                  <a:rPr lang="id-ID" dirty="0"/>
                  <a:t>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1∙</m:t>
                        </m:r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id-ID" dirty="0"/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5276" y="1428612"/>
                <a:ext cx="9561446" cy="4367029"/>
              </a:xfrm>
              <a:prstGeom prst="rect">
                <a:avLst/>
              </a:prstGeom>
              <a:blipFill>
                <a:blip r:embed="rId2"/>
                <a:stretch>
                  <a:fillRect l="-574" t="-697" r="-51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FBFA94-AFD9-4E2E-A22D-6550C14E2BC1}"/>
                  </a:ext>
                </a:extLst>
              </p:cNvPr>
              <p:cNvSpPr txBox="1"/>
              <p:nvPr/>
            </p:nvSpPr>
            <p:spPr>
              <a:xfrm>
                <a:off x="2822712" y="5386553"/>
                <a:ext cx="15770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FBFA94-AFD9-4E2E-A22D-6550C14E2B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2712" y="5386553"/>
                <a:ext cx="1577010" cy="369332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825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0839863-8101-491F-BE39-8247021D71A4}"/>
                  </a:ext>
                </a:extLst>
              </p:cNvPr>
              <p:cNvSpPr txBox="1"/>
              <p:nvPr/>
            </p:nvSpPr>
            <p:spPr>
              <a:xfrm>
                <a:off x="1500808" y="1069286"/>
                <a:ext cx="6102626" cy="21236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d-ID" dirty="0"/>
                  <a:t>Garis singgung : </a:t>
                </a:r>
              </a:p>
              <a:p>
                <a:r>
                  <a:rPr lang="id-ID" dirty="0"/>
                  <a:t>		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)±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id-ID" dirty="0"/>
              </a:p>
              <a:p>
                <a:r>
                  <a:rPr lang="id-ID" dirty="0"/>
                  <a:t>	      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−0=−1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−0</m:t>
                        </m:r>
                      </m:e>
                    </m:d>
                    <m:r>
                      <a:rPr lang="id-ID" i="1"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20(1)</m:t>
                        </m:r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id-ID" dirty="0"/>
              </a:p>
              <a:p>
                <a:r>
                  <a:rPr lang="id-ID" dirty="0"/>
                  <a:t> 	      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±5</m:t>
                    </m:r>
                  </m:oMath>
                </a14:m>
                <a:endParaRPr lang="id-ID" dirty="0"/>
              </a:p>
              <a:p>
                <a:r>
                  <a:rPr lang="id-ID" dirty="0"/>
                  <a:t> 	</a:t>
                </a:r>
              </a:p>
              <a:p>
                <a:r>
                  <a:rPr lang="id-ID" dirty="0"/>
                  <a:t>				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		</a:t>
                </a:r>
                <a:r>
                  <a:rPr lang="id-ID" b="0" dirty="0"/>
                  <a:t>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0839863-8101-491F-BE39-8247021D71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808" y="1069286"/>
                <a:ext cx="6102626" cy="2123658"/>
              </a:xfrm>
              <a:prstGeom prst="rect">
                <a:avLst/>
              </a:prstGeom>
              <a:blipFill>
                <a:blip r:embed="rId2"/>
                <a:stretch>
                  <a:fillRect l="-799" t="-1433" b="-57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1844AB95-804A-452D-A95A-BEEEEEEC965D}"/>
              </a:ext>
            </a:extLst>
          </p:cNvPr>
          <p:cNvGrpSpPr/>
          <p:nvPr/>
        </p:nvGrpSpPr>
        <p:grpSpPr>
          <a:xfrm>
            <a:off x="3127514" y="2557670"/>
            <a:ext cx="251791" cy="424069"/>
            <a:chOff x="3472070" y="2080592"/>
            <a:chExt cx="251791" cy="424069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8000158-3CD8-4B02-8A85-5BD142BC1EA7}"/>
                </a:ext>
              </a:extLst>
            </p:cNvPr>
            <p:cNvCxnSpPr/>
            <p:nvPr/>
          </p:nvCxnSpPr>
          <p:spPr>
            <a:xfrm>
              <a:off x="3485322" y="2080592"/>
              <a:ext cx="0" cy="2650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BB431969-9062-4995-AA52-6CD25DF97EF1}"/>
                </a:ext>
              </a:extLst>
            </p:cNvPr>
            <p:cNvCxnSpPr/>
            <p:nvPr/>
          </p:nvCxnSpPr>
          <p:spPr>
            <a:xfrm flipV="1">
              <a:off x="3485322" y="2239617"/>
              <a:ext cx="238539" cy="106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8F51147-2A6D-48F1-8541-30C8F00259FA}"/>
                </a:ext>
              </a:extLst>
            </p:cNvPr>
            <p:cNvCxnSpPr/>
            <p:nvPr/>
          </p:nvCxnSpPr>
          <p:spPr>
            <a:xfrm>
              <a:off x="3472070" y="2332384"/>
              <a:ext cx="225287" cy="17227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0080A87-26A7-4EF1-BF74-FFA5300A3955}"/>
                  </a:ext>
                </a:extLst>
              </p:cNvPr>
              <p:cNvSpPr/>
              <p:nvPr/>
            </p:nvSpPr>
            <p:spPr>
              <a:xfrm>
                <a:off x="2786270" y="3881227"/>
                <a:ext cx="6410739" cy="114963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d-ID" b="1" dirty="0"/>
                  <a:t>Jadi, persamaan garis singgungnya adalah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b="1" i="0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𝒅𝒂𝒏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id-ID" b="1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0080A87-26A7-4EF1-BF74-FFA5300A39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270" y="3881227"/>
                <a:ext cx="6410739" cy="11496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100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140</TotalTime>
  <Words>577</Words>
  <Application>Microsoft Office PowerPoint</Application>
  <PresentationFormat>Widescreen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Gill Sans MT</vt:lpstr>
      <vt:lpstr>Gallery</vt:lpstr>
      <vt:lpstr>Irisan kerucut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Irisan kerucut</dc:title>
  <dc:creator>win8</dc:creator>
  <cp:lastModifiedBy>win8</cp:lastModifiedBy>
  <cp:revision>17</cp:revision>
  <dcterms:created xsi:type="dcterms:W3CDTF">2021-03-27T07:40:22Z</dcterms:created>
  <dcterms:modified xsi:type="dcterms:W3CDTF">2021-05-21T11:15:41Z</dcterms:modified>
</cp:coreProperties>
</file>