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2" Type="http://schemas.openxmlformats.org/officeDocument/2006/relationships/image" Target="../media/image10.png"/><Relationship Id="rId16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5" Type="http://schemas.openxmlformats.org/officeDocument/2006/relationships/image" Target="../media/image2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Relationship Id="rId1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1364E-0AE8-4815-B22C-987FAB036D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id-ID" b="1" dirty="0"/>
              <a:t>Irisan kerucut</a:t>
            </a:r>
            <a:br>
              <a:rPr lang="id-ID" b="1" dirty="0"/>
            </a:br>
            <a:r>
              <a:rPr lang="id-ID" b="1" dirty="0"/>
              <a:t>“elips”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BC46FB4-47B0-4C55-9708-6EAECA723085}"/>
              </a:ext>
            </a:extLst>
          </p:cNvPr>
          <p:cNvSpPr txBox="1"/>
          <p:nvPr/>
        </p:nvSpPr>
        <p:spPr>
          <a:xfrm>
            <a:off x="3366052" y="4346713"/>
            <a:ext cx="6414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dirty="0"/>
              <a:t>By. SITI SYARAH MAULYDIA, M.Pd</a:t>
            </a:r>
          </a:p>
        </p:txBody>
      </p:sp>
    </p:spTree>
    <p:extLst>
      <p:ext uri="{BB962C8B-B14F-4D97-AF65-F5344CB8AC3E}">
        <p14:creationId xmlns:p14="http://schemas.microsoft.com/office/powerpoint/2010/main" val="2539298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93956D0-9E2B-4E96-BBAD-02AE8534D5EB}"/>
              </a:ext>
            </a:extLst>
          </p:cNvPr>
          <p:cNvSpPr/>
          <p:nvPr/>
        </p:nvSpPr>
        <p:spPr>
          <a:xfrm>
            <a:off x="3856383" y="291550"/>
            <a:ext cx="4320208" cy="113968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8000" b="1" dirty="0"/>
              <a:t>ELIPS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0F9D394-DAC3-45E9-A9C2-344A3AF720B0}"/>
              </a:ext>
            </a:extLst>
          </p:cNvPr>
          <p:cNvSpPr txBox="1"/>
          <p:nvPr/>
        </p:nvSpPr>
        <p:spPr>
          <a:xfrm>
            <a:off x="1577009" y="1766188"/>
            <a:ext cx="6202017" cy="70788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id-ID" sz="2000" dirty="0"/>
              <a:t>Elips adalah tempat kedudukan titik-titik yang jumlah jaraknya dari dua titik tertentu adalah tetap.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B602C4F-0EA5-47F1-BBC2-D5277993E924}"/>
                  </a:ext>
                </a:extLst>
              </p:cNvPr>
              <p:cNvSpPr txBox="1"/>
              <p:nvPr/>
            </p:nvSpPr>
            <p:spPr>
              <a:xfrm>
                <a:off x="1577008" y="2583958"/>
                <a:ext cx="6202017" cy="400110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just"/>
                <a:r>
                  <a:rPr lang="id-ID" sz="2000" dirty="0"/>
                  <a:t>Kedua titik tertentu itu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d-ID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sz="20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id-ID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id-ID" sz="2000" dirty="0"/>
                  <a:t> dan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d-ID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sz="20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id-ID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id-ID" sz="2000" dirty="0"/>
                  <a:t>) disebut fokus.</a:t>
                </a: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B602C4F-0EA5-47F1-BBC2-D5277993E9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7008" y="2583958"/>
                <a:ext cx="6202017" cy="400110"/>
              </a:xfrm>
              <a:prstGeom prst="rect">
                <a:avLst/>
              </a:prstGeom>
              <a:blipFill>
                <a:blip r:embed="rId2"/>
                <a:stretch>
                  <a:fillRect l="-981" t="-7353" b="-23529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CB455E9A-8B82-42EE-8E7F-17470D4DD806}"/>
              </a:ext>
            </a:extLst>
          </p:cNvPr>
          <p:cNvSpPr txBox="1"/>
          <p:nvPr/>
        </p:nvSpPr>
        <p:spPr>
          <a:xfrm>
            <a:off x="1577008" y="3093952"/>
            <a:ext cx="6202017" cy="70788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id-ID" sz="2000" dirty="0"/>
              <a:t>Garis yang melalui kedua fokus (AC) disebut sumbu panjang atau sumbu mayor.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70F0B7-9244-4C75-AFD0-C16578CF4C41}"/>
              </a:ext>
            </a:extLst>
          </p:cNvPr>
          <p:cNvSpPr txBox="1"/>
          <p:nvPr/>
        </p:nvSpPr>
        <p:spPr>
          <a:xfrm>
            <a:off x="1577008" y="3911722"/>
            <a:ext cx="6202017" cy="101566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id-ID" sz="2000" dirty="0"/>
              <a:t>Sedangkan garis yang melalui tengah-tengah kedua fokus dan tegak lurus terhadap sumbu panjang (BD) disebut sumbu pendek atau sumbu minor.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4BF8500-0DF1-406F-8786-7B4D7BDF6EAF}"/>
              </a:ext>
            </a:extLst>
          </p:cNvPr>
          <p:cNvSpPr txBox="1"/>
          <p:nvPr/>
        </p:nvSpPr>
        <p:spPr>
          <a:xfrm>
            <a:off x="1577008" y="5037269"/>
            <a:ext cx="6202017" cy="101566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id-ID" sz="2000" dirty="0"/>
              <a:t>Titik potong kedua sumbu (P) disebut pusat dan titik potong elips dengan sumbu-sumbu (A,B,C,D) disebut puncak.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43148B9-B32F-4D4A-95F4-AB9837BCB605}"/>
              </a:ext>
            </a:extLst>
          </p:cNvPr>
          <p:cNvSpPr/>
          <p:nvPr/>
        </p:nvSpPr>
        <p:spPr>
          <a:xfrm>
            <a:off x="8772939" y="2181429"/>
            <a:ext cx="2292626" cy="312751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AD8F31E-2C25-4A97-9DE0-F66F92684CC7}"/>
              </a:ext>
            </a:extLst>
          </p:cNvPr>
          <p:cNvCxnSpPr>
            <a:stCxn id="8" idx="0"/>
            <a:endCxn id="8" idx="4"/>
          </p:cNvCxnSpPr>
          <p:nvPr/>
        </p:nvCxnSpPr>
        <p:spPr>
          <a:xfrm>
            <a:off x="9919252" y="2181429"/>
            <a:ext cx="0" cy="312751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ED2DA1A-6A2A-45D0-A0FE-4C2826C95B7C}"/>
              </a:ext>
            </a:extLst>
          </p:cNvPr>
          <p:cNvCxnSpPr>
            <a:stCxn id="8" idx="2"/>
            <a:endCxn id="8" idx="6"/>
          </p:cNvCxnSpPr>
          <p:nvPr/>
        </p:nvCxnSpPr>
        <p:spPr>
          <a:xfrm>
            <a:off x="8772939" y="3745186"/>
            <a:ext cx="229262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21206B47-33E8-4512-9077-25370A9533DB}"/>
              </a:ext>
            </a:extLst>
          </p:cNvPr>
          <p:cNvSpPr/>
          <p:nvPr/>
        </p:nvSpPr>
        <p:spPr>
          <a:xfrm>
            <a:off x="9852992" y="2874408"/>
            <a:ext cx="99388" cy="10988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0C4041F7-53F4-4CAD-9356-CA508A3B0EB6}"/>
              </a:ext>
            </a:extLst>
          </p:cNvPr>
          <p:cNvSpPr/>
          <p:nvPr/>
        </p:nvSpPr>
        <p:spPr>
          <a:xfrm>
            <a:off x="9859620" y="4577312"/>
            <a:ext cx="99388" cy="10988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14E30F62-56CF-491F-B3B4-A65AED5B6880}"/>
                  </a:ext>
                </a:extLst>
              </p:cNvPr>
              <p:cNvSpPr txBox="1"/>
              <p:nvPr/>
            </p:nvSpPr>
            <p:spPr>
              <a:xfrm>
                <a:off x="10005388" y="2737872"/>
                <a:ext cx="417434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d-ID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d-ID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id-ID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id-ID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14E30F62-56CF-491F-B3B4-A65AED5B68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05388" y="2737872"/>
                <a:ext cx="417434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3DD116F3-8B0D-4C63-8CE1-D81E620D09CD}"/>
                  </a:ext>
                </a:extLst>
              </p:cNvPr>
              <p:cNvSpPr txBox="1"/>
              <p:nvPr/>
            </p:nvSpPr>
            <p:spPr>
              <a:xfrm>
                <a:off x="9985513" y="4447588"/>
                <a:ext cx="404192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d-ID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d-ID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id-ID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id-ID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3DD116F3-8B0D-4C63-8CE1-D81E620D09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85513" y="4447588"/>
                <a:ext cx="404192" cy="369332"/>
              </a:xfrm>
              <a:prstGeom prst="rect">
                <a:avLst/>
              </a:prstGeom>
              <a:blipFill>
                <a:blip r:embed="rId4"/>
                <a:stretch>
                  <a:fillRect b="-166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>
            <a:extLst>
              <a:ext uri="{FF2B5EF4-FFF2-40B4-BE49-F238E27FC236}">
                <a16:creationId xmlns:a16="http://schemas.microsoft.com/office/drawing/2014/main" id="{DDF3035D-2918-47FA-92C6-B97FAB843808}"/>
              </a:ext>
            </a:extLst>
          </p:cNvPr>
          <p:cNvSpPr txBox="1"/>
          <p:nvPr/>
        </p:nvSpPr>
        <p:spPr>
          <a:xfrm>
            <a:off x="9952380" y="3727056"/>
            <a:ext cx="43732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d-ID" dirty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36064C3-EBE9-4B20-A6C2-34A83C1CEECF}"/>
              </a:ext>
            </a:extLst>
          </p:cNvPr>
          <p:cNvSpPr txBox="1"/>
          <p:nvPr/>
        </p:nvSpPr>
        <p:spPr>
          <a:xfrm>
            <a:off x="11118563" y="3560519"/>
            <a:ext cx="43732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d-ID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B114283-039F-44EC-B782-70035F63EB4D}"/>
              </a:ext>
            </a:extLst>
          </p:cNvPr>
          <p:cNvSpPr txBox="1"/>
          <p:nvPr/>
        </p:nvSpPr>
        <p:spPr>
          <a:xfrm>
            <a:off x="9773476" y="1802675"/>
            <a:ext cx="43732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d-ID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FA58C99-2293-4511-8D79-560B607A7CCB}"/>
              </a:ext>
            </a:extLst>
          </p:cNvPr>
          <p:cNvSpPr txBox="1"/>
          <p:nvPr/>
        </p:nvSpPr>
        <p:spPr>
          <a:xfrm>
            <a:off x="8428378" y="3560519"/>
            <a:ext cx="43732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d-ID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350062B-6B01-46DA-B063-966BCAFB3125}"/>
              </a:ext>
            </a:extLst>
          </p:cNvPr>
          <p:cNvSpPr txBox="1"/>
          <p:nvPr/>
        </p:nvSpPr>
        <p:spPr>
          <a:xfrm>
            <a:off x="9773476" y="5365107"/>
            <a:ext cx="43732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d-ID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546456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13" grpId="0" animBg="1"/>
      <p:bldP spid="14" grpId="0" animBg="1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0F5E9946-F8EF-4C6F-9D3D-D24C1F1877C2}"/>
              </a:ext>
            </a:extLst>
          </p:cNvPr>
          <p:cNvSpPr/>
          <p:nvPr/>
        </p:nvSpPr>
        <p:spPr>
          <a:xfrm>
            <a:off x="1683026" y="622852"/>
            <a:ext cx="2411896" cy="530087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b="1" dirty="0"/>
              <a:t>Rumus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B00FAFF-6C1C-443B-9798-18376A993EB1}"/>
                  </a:ext>
                </a:extLst>
              </p:cNvPr>
              <p:cNvSpPr txBox="1"/>
              <p:nvPr/>
            </p:nvSpPr>
            <p:spPr>
              <a:xfrm>
                <a:off x="1325217" y="2133598"/>
                <a:ext cx="9687340" cy="2677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id-ID" sz="2800" dirty="0"/>
                  <a:t>Persamaan elips yang berpuncak di (</a:t>
                </a:r>
                <a14:m>
                  <m:oMath xmlns:m="http://schemas.openxmlformats.org/officeDocument/2006/math">
                    <m:r>
                      <a:rPr lang="id-ID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r>
                      <a:rPr lang="id-ID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id-ID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,0</m:t>
                    </m:r>
                  </m:oMath>
                </a14:m>
                <a:r>
                  <a:rPr lang="id-ID" sz="2800" dirty="0"/>
                  <a:t>) dan (</a:t>
                </a:r>
                <a14:m>
                  <m:oMath xmlns:m="http://schemas.openxmlformats.org/officeDocument/2006/math">
                    <m:r>
                      <a:rPr lang="id-ID" sz="2800" b="0" i="1" smtClean="0">
                        <a:latin typeface="Cambria Math" panose="02040503050406030204" pitchFamily="18" charset="0"/>
                      </a:rPr>
                      <m:t>0, </m:t>
                    </m:r>
                    <m:r>
                      <a:rPr lang="id-ID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r>
                      <a:rPr lang="id-ID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  <m:r>
                      <a:rPr lang="id-ID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id-ID" sz="2800" dirty="0"/>
                  <a:t> serta fokus (</a:t>
                </a:r>
                <a14:m>
                  <m:oMath xmlns:m="http://schemas.openxmlformats.org/officeDocument/2006/math">
                    <m:r>
                      <a:rPr lang="id-ID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r>
                      <a:rPr lang="id-ID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</m:t>
                    </m:r>
                    <m:r>
                      <a:rPr lang="id-ID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,0)</m:t>
                    </m:r>
                  </m:oMath>
                </a14:m>
                <a:r>
                  <a:rPr lang="id-ID" sz="2800" dirty="0"/>
                  <a:t> adalah :</a:t>
                </a:r>
              </a:p>
              <a:p>
                <a:pPr algn="just"/>
                <a:endParaRPr lang="id-ID" sz="2800" dirty="0"/>
              </a:p>
              <a:p>
                <a:pPr algn="just"/>
                <a:endParaRPr lang="id-ID" sz="2800" dirty="0"/>
              </a:p>
              <a:p>
                <a:pPr algn="just"/>
                <a:endParaRPr lang="id-ID" sz="2800" dirty="0"/>
              </a:p>
              <a:p>
                <a:pPr algn="just"/>
                <a:r>
                  <a:rPr lang="id-ID" sz="2800" dirty="0"/>
                  <a:t>dengan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d-ID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sz="28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id-ID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d-ID" sz="28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id-ID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sz="2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id-ID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d-ID" sz="2800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id-ID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sz="28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id-ID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id-ID" sz="2800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B00FAFF-6C1C-443B-9798-18376A993E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5217" y="2133598"/>
                <a:ext cx="9687340" cy="2677656"/>
              </a:xfrm>
              <a:prstGeom prst="rect">
                <a:avLst/>
              </a:prstGeom>
              <a:blipFill>
                <a:blip r:embed="rId2"/>
                <a:stretch>
                  <a:fillRect l="-1258" t="-2278" r="-1258" b="-5467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4E8C6D8-821C-455C-9697-009531B932D0}"/>
                  </a:ext>
                </a:extLst>
              </p:cNvPr>
              <p:cNvSpPr txBox="1"/>
              <p:nvPr/>
            </p:nvSpPr>
            <p:spPr>
              <a:xfrm>
                <a:off x="4731026" y="3178792"/>
                <a:ext cx="2729948" cy="956929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d-ID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id-ID" sz="28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id-ID" sz="28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id-ID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id-ID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id-ID" sz="28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id-ID" sz="2800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4E8C6D8-821C-455C-9697-009531B932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1026" y="3178792"/>
                <a:ext cx="2729948" cy="95692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9F775A8F-4DD4-4019-9A09-91F7D8434234}"/>
              </a:ext>
            </a:extLst>
          </p:cNvPr>
          <p:cNvSpPr txBox="1"/>
          <p:nvPr/>
        </p:nvSpPr>
        <p:spPr>
          <a:xfrm>
            <a:off x="6798365" y="5351796"/>
            <a:ext cx="3220278" cy="64633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d-ID" dirty="0"/>
              <a:t>Panjang sumbu mayor = AC = 2a</a:t>
            </a:r>
          </a:p>
          <a:p>
            <a:r>
              <a:rPr lang="id-ID" dirty="0"/>
              <a:t>Panjang sumbu minor = BD = 2b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454CFCF-500F-4F7E-8E54-441003785FF5}"/>
              </a:ext>
            </a:extLst>
          </p:cNvPr>
          <p:cNvSpPr txBox="1"/>
          <p:nvPr/>
        </p:nvSpPr>
        <p:spPr>
          <a:xfrm>
            <a:off x="6785113" y="4838626"/>
            <a:ext cx="887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Note :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F139D54D-E928-403C-B08C-AF8AD367A4BD}"/>
              </a:ext>
            </a:extLst>
          </p:cNvPr>
          <p:cNvSpPr/>
          <p:nvPr/>
        </p:nvSpPr>
        <p:spPr>
          <a:xfrm>
            <a:off x="4731026" y="1439050"/>
            <a:ext cx="2729948" cy="515107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/>
              <a:t>Elips Horizontal </a:t>
            </a:r>
          </a:p>
        </p:txBody>
      </p:sp>
    </p:spTree>
    <p:extLst>
      <p:ext uri="{BB962C8B-B14F-4D97-AF65-F5344CB8AC3E}">
        <p14:creationId xmlns:p14="http://schemas.microsoft.com/office/powerpoint/2010/main" val="3755957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0F5E9946-F8EF-4C6F-9D3D-D24C1F1877C2}"/>
              </a:ext>
            </a:extLst>
          </p:cNvPr>
          <p:cNvSpPr/>
          <p:nvPr/>
        </p:nvSpPr>
        <p:spPr>
          <a:xfrm>
            <a:off x="1683026" y="622852"/>
            <a:ext cx="2411896" cy="530087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b="1" dirty="0"/>
              <a:t>Rumus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B00FAFF-6C1C-443B-9798-18376A993EB1}"/>
                  </a:ext>
                </a:extLst>
              </p:cNvPr>
              <p:cNvSpPr txBox="1"/>
              <p:nvPr/>
            </p:nvSpPr>
            <p:spPr>
              <a:xfrm>
                <a:off x="1325217" y="2133598"/>
                <a:ext cx="9687340" cy="2246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id-ID" sz="2800" dirty="0"/>
                  <a:t>Persamaan elips yang berpuncak di (</a:t>
                </a:r>
                <a14:m>
                  <m:oMath xmlns:m="http://schemas.openxmlformats.org/officeDocument/2006/math">
                    <m:r>
                      <a:rPr lang="id-ID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0,</m:t>
                    </m:r>
                    <m:r>
                      <a:rPr lang="id-ID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r>
                      <a:rPr lang="id-ID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id-ID" sz="2800" dirty="0"/>
                  <a:t>) dan (</a:t>
                </a:r>
                <a14:m>
                  <m:oMath xmlns:m="http://schemas.openxmlformats.org/officeDocument/2006/math">
                    <m:r>
                      <a:rPr lang="id-ID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r>
                      <a:rPr lang="id-ID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  <m:r>
                      <a:rPr lang="id-ID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,0)</m:t>
                    </m:r>
                  </m:oMath>
                </a14:m>
                <a:r>
                  <a:rPr lang="id-ID" sz="2800" dirty="0"/>
                  <a:t> serta fokus (</a:t>
                </a:r>
                <a14:m>
                  <m:oMath xmlns:m="http://schemas.openxmlformats.org/officeDocument/2006/math">
                    <m:r>
                      <a:rPr lang="id-ID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0,</m:t>
                    </m:r>
                    <m:r>
                      <a:rPr lang="id-ID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r>
                      <a:rPr lang="id-ID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</m:t>
                    </m:r>
                    <m:r>
                      <a:rPr lang="id-ID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id-ID" sz="2800" dirty="0"/>
                  <a:t> adalah :</a:t>
                </a:r>
              </a:p>
              <a:p>
                <a:pPr algn="just"/>
                <a:endParaRPr lang="id-ID" sz="2800" dirty="0"/>
              </a:p>
              <a:p>
                <a:pPr algn="just"/>
                <a:endParaRPr lang="id-ID" sz="2800" dirty="0"/>
              </a:p>
              <a:p>
                <a:pPr algn="just"/>
                <a:endParaRPr lang="id-ID" sz="2800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B00FAFF-6C1C-443B-9798-18376A993E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5217" y="2133598"/>
                <a:ext cx="9687340" cy="2246769"/>
              </a:xfrm>
              <a:prstGeom prst="rect">
                <a:avLst/>
              </a:prstGeom>
              <a:blipFill>
                <a:blip r:embed="rId2"/>
                <a:stretch>
                  <a:fillRect l="-1258" t="-2710" r="-1258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4E8C6D8-821C-455C-9697-009531B932D0}"/>
                  </a:ext>
                </a:extLst>
              </p:cNvPr>
              <p:cNvSpPr txBox="1"/>
              <p:nvPr/>
            </p:nvSpPr>
            <p:spPr>
              <a:xfrm>
                <a:off x="4731026" y="3178792"/>
                <a:ext cx="2729948" cy="956929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d-ID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id-ID" sz="28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id-ID" sz="28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id-ID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id-ID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id-ID" sz="28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id-ID" sz="2800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4E8C6D8-821C-455C-9697-009531B932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1026" y="3178792"/>
                <a:ext cx="2729948" cy="95692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F139D54D-E928-403C-B08C-AF8AD367A4BD}"/>
              </a:ext>
            </a:extLst>
          </p:cNvPr>
          <p:cNvSpPr/>
          <p:nvPr/>
        </p:nvSpPr>
        <p:spPr>
          <a:xfrm>
            <a:off x="4731026" y="1439050"/>
            <a:ext cx="2729948" cy="515107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/>
              <a:t>Elips Vertikal </a:t>
            </a:r>
          </a:p>
        </p:txBody>
      </p:sp>
    </p:spTree>
    <p:extLst>
      <p:ext uri="{BB962C8B-B14F-4D97-AF65-F5344CB8AC3E}">
        <p14:creationId xmlns:p14="http://schemas.microsoft.com/office/powerpoint/2010/main" val="2009679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ultidocument 1">
            <a:extLst>
              <a:ext uri="{FF2B5EF4-FFF2-40B4-BE49-F238E27FC236}">
                <a16:creationId xmlns:a16="http://schemas.microsoft.com/office/drawing/2014/main" id="{4CA242FB-6BAF-42BD-8D2D-4D7E341CB85E}"/>
              </a:ext>
            </a:extLst>
          </p:cNvPr>
          <p:cNvSpPr/>
          <p:nvPr/>
        </p:nvSpPr>
        <p:spPr>
          <a:xfrm>
            <a:off x="4538869" y="463826"/>
            <a:ext cx="3114261" cy="848139"/>
          </a:xfrm>
          <a:prstGeom prst="flowChartMultidocumen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3200" b="1" dirty="0"/>
              <a:t>Contoh No.1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1E1855B-3462-47AF-B3E7-A803C7F019BB}"/>
              </a:ext>
            </a:extLst>
          </p:cNvPr>
          <p:cNvSpPr txBox="1"/>
          <p:nvPr/>
        </p:nvSpPr>
        <p:spPr>
          <a:xfrm>
            <a:off x="927651" y="1868557"/>
            <a:ext cx="1019092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d-ID" dirty="0"/>
              <a:t>Diketahui suatu elips berpusat di (0, 0) dengan sumbu panjang terletak pada sumbu-X. Tentukan persamaan elips tersebut jika panjang sumbu panjangnya 10 satuan dan panjang sumbu pendeknya 4 satuan.</a:t>
            </a:r>
          </a:p>
          <a:p>
            <a:pPr algn="just"/>
            <a:endParaRPr lang="id-ID" dirty="0"/>
          </a:p>
          <a:p>
            <a:pPr algn="just"/>
            <a:r>
              <a:rPr lang="id-ID" b="1" dirty="0"/>
              <a:t>Penyelesaian :</a:t>
            </a:r>
          </a:p>
          <a:p>
            <a:pPr algn="just"/>
            <a:endParaRPr lang="id-ID" b="1" dirty="0"/>
          </a:p>
          <a:p>
            <a:pPr algn="just"/>
            <a:r>
              <a:rPr lang="id-ID" dirty="0"/>
              <a:t>Panjang sumbu panjang = 2a</a:t>
            </a:r>
          </a:p>
          <a:p>
            <a:pPr algn="just"/>
            <a:r>
              <a:rPr lang="id-ID" dirty="0"/>
              <a:t>				 10 = 2a</a:t>
            </a:r>
          </a:p>
          <a:p>
            <a:pPr algn="just"/>
            <a:r>
              <a:rPr lang="id-ID" dirty="0"/>
              <a:t>				   a = 5</a:t>
            </a:r>
          </a:p>
          <a:p>
            <a:pPr algn="just"/>
            <a:r>
              <a:rPr lang="id-ID" dirty="0"/>
              <a:t>Panjang sumbu pendek = 2b</a:t>
            </a:r>
          </a:p>
          <a:p>
            <a:pPr algn="just"/>
            <a:r>
              <a:rPr lang="id-ID" dirty="0"/>
              <a:t>				   4 = 2b</a:t>
            </a:r>
          </a:p>
          <a:p>
            <a:pPr algn="just"/>
            <a:r>
              <a:rPr lang="id-ID" dirty="0"/>
              <a:t>				   b = 2</a:t>
            </a:r>
          </a:p>
          <a:p>
            <a:pPr algn="just"/>
            <a:r>
              <a:rPr lang="id-ID" dirty="0"/>
              <a:t>		</a:t>
            </a:r>
          </a:p>
          <a:p>
            <a:pPr algn="just"/>
            <a:endParaRPr lang="id-ID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3D6C6C2-EDBE-4ECE-80E6-3A5577C113E2}"/>
                  </a:ext>
                </a:extLst>
              </p:cNvPr>
              <p:cNvSpPr txBox="1"/>
              <p:nvPr/>
            </p:nvSpPr>
            <p:spPr>
              <a:xfrm>
                <a:off x="6973956" y="3124846"/>
                <a:ext cx="2885661" cy="205363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id-ID" dirty="0"/>
                  <a:t>Maka, persamaan elips 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d-ID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id-ID" sz="18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d-ID" sz="1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id-ID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id-ID" sz="18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d-ID" sz="18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id-ID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id-ID" sz="18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id-ID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id-ID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d-ID" sz="18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id-ID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id-ID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d-ID" sz="18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id-ID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id-ID" sz="18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id-ID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d-ID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id-ID" sz="18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d-ID" sz="1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id-ID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id-ID" sz="18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d-ID" sz="18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sup>
                              <m:r>
                                <a:rPr lang="id-ID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id-ID" sz="18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id-ID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id-ID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d-ID" sz="18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id-ID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id-ID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d-ID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id-ID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id-ID" sz="18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id-ID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d-ID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id-ID" sz="18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d-ID" sz="1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id-ID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id-ID" sz="180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id-ID" sz="18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id-ID" sz="18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id-ID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id-ID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d-ID" sz="18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id-ID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id-ID" sz="1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id-ID" sz="18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id-ID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3D6C6C2-EDBE-4ECE-80E6-3A5577C113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3956" y="3124846"/>
                <a:ext cx="2885661" cy="2053639"/>
              </a:xfrm>
              <a:prstGeom prst="rect">
                <a:avLst/>
              </a:prstGeom>
              <a:blipFill>
                <a:blip r:embed="rId2"/>
                <a:stretch>
                  <a:fillRect l="-1691" t="-1786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Arrow: Chevron 5">
            <a:extLst>
              <a:ext uri="{FF2B5EF4-FFF2-40B4-BE49-F238E27FC236}">
                <a16:creationId xmlns:a16="http://schemas.microsoft.com/office/drawing/2014/main" id="{AEC2A83D-AC65-49F0-B330-93ACA9A33FAE}"/>
              </a:ext>
            </a:extLst>
          </p:cNvPr>
          <p:cNvSpPr/>
          <p:nvPr/>
        </p:nvSpPr>
        <p:spPr>
          <a:xfrm>
            <a:off x="5241234" y="3429000"/>
            <a:ext cx="781878" cy="1275522"/>
          </a:xfrm>
          <a:prstGeom prst="chevron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231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ultidocument 1">
            <a:extLst>
              <a:ext uri="{FF2B5EF4-FFF2-40B4-BE49-F238E27FC236}">
                <a16:creationId xmlns:a16="http://schemas.microsoft.com/office/drawing/2014/main" id="{4CA242FB-6BAF-42BD-8D2D-4D7E341CB85E}"/>
              </a:ext>
            </a:extLst>
          </p:cNvPr>
          <p:cNvSpPr/>
          <p:nvPr/>
        </p:nvSpPr>
        <p:spPr>
          <a:xfrm>
            <a:off x="4538869" y="463826"/>
            <a:ext cx="3114261" cy="848139"/>
          </a:xfrm>
          <a:prstGeom prst="flowChartMultidocumen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3200" b="1" dirty="0"/>
              <a:t>Contoh No.2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1E1855B-3462-47AF-B3E7-A803C7F019BB}"/>
                  </a:ext>
                </a:extLst>
              </p:cNvPr>
              <p:cNvSpPr txBox="1"/>
              <p:nvPr/>
            </p:nvSpPr>
            <p:spPr>
              <a:xfrm>
                <a:off x="927651" y="1868557"/>
                <a:ext cx="10190922" cy="28507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id-ID" dirty="0"/>
                  <a:t>Tentukan persamaan elips yang berpusat di (0, 0) serta melalui titik (</a:t>
                </a:r>
                <a14:m>
                  <m:oMath xmlns:m="http://schemas.openxmlformats.org/officeDocument/2006/math">
                    <m:r>
                      <a:rPr lang="id-ID" b="0" i="1" smtClean="0">
                        <a:latin typeface="Cambria Math" panose="02040503050406030204" pitchFamily="18" charset="0"/>
                      </a:rPr>
                      <m:t>1,</m:t>
                    </m:r>
                    <m:rad>
                      <m:radPr>
                        <m:degHide m:val="on"/>
                        <m:ctrlPr>
                          <a:rPr lang="id-ID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e>
                    </m:rad>
                  </m:oMath>
                </a14:m>
                <a:r>
                  <a:rPr lang="id-ID" dirty="0"/>
                  <a:t>) dan 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id-ID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  <m:r>
                      <a:rPr lang="id-ID" b="0" i="1" smtClean="0">
                        <a:latin typeface="Cambria Math" panose="02040503050406030204" pitchFamily="18" charset="0"/>
                      </a:rPr>
                      <m:t>,2).</m:t>
                    </m:r>
                  </m:oMath>
                </a14:m>
                <a:endParaRPr lang="id-ID" b="0" dirty="0"/>
              </a:p>
              <a:p>
                <a:pPr algn="just"/>
                <a:endParaRPr lang="id-ID" dirty="0"/>
              </a:p>
              <a:p>
                <a:pPr algn="just"/>
                <a:r>
                  <a:rPr lang="id-ID" b="1" dirty="0"/>
                  <a:t>Penyelesaian :</a:t>
                </a:r>
              </a:p>
              <a:p>
                <a:pPr algn="just"/>
                <a:endParaRPr lang="id-ID" b="1" dirty="0"/>
              </a:p>
              <a:p>
                <a:pPr algn="just"/>
                <a:r>
                  <a:rPr lang="id-ID" dirty="0"/>
                  <a:t>Karena kita tidak mengetahui jenis elips, maka kita misalkan persamaannya 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sz="1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id-ID" sz="18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d-ID" sz="1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id-ID" sz="1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id-ID" sz="1800" i="1" smtClean="0">
                            <a:latin typeface="Cambria Math" panose="02040503050406030204" pitchFamily="18" charset="0"/>
                          </a:rPr>
                          <m:t>𝑝</m:t>
                        </m:r>
                      </m:den>
                    </m:f>
                    <m:r>
                      <a:rPr lang="id-ID" sz="18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id-ID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id-ID" sz="1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d-ID" sz="18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id-ID" sz="1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id-ID" sz="18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den>
                    </m:f>
                    <m:r>
                      <a:rPr lang="id-ID" sz="18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id-ID" sz="1800" b="0" dirty="0"/>
              </a:p>
              <a:p>
                <a:pPr algn="just"/>
                <a:r>
                  <a:rPr lang="id-ID" dirty="0"/>
                  <a:t>Substitusikan titik (</a:t>
                </a:r>
                <a14:m>
                  <m:oMath xmlns:m="http://schemas.openxmlformats.org/officeDocument/2006/math">
                    <m:r>
                      <a:rPr lang="id-ID" b="0" i="1" smtClean="0">
                        <a:latin typeface="Cambria Math" panose="02040503050406030204" pitchFamily="18" charset="0"/>
                      </a:rPr>
                      <m:t>1,</m:t>
                    </m:r>
                    <m:rad>
                      <m:radPr>
                        <m:degHide m:val="on"/>
                        <m:ctrlPr>
                          <a:rPr lang="id-ID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e>
                    </m:rad>
                  </m:oMath>
                </a14:m>
                <a:r>
                  <a:rPr lang="id-ID" dirty="0"/>
                  <a:t>) dan 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id-ID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  <m:r>
                      <a:rPr lang="id-ID" b="0" i="1" smtClean="0">
                        <a:latin typeface="Cambria Math" panose="02040503050406030204" pitchFamily="18" charset="0"/>
                      </a:rPr>
                      <m:t>,2)</m:t>
                    </m:r>
                  </m:oMath>
                </a14:m>
                <a:r>
                  <a:rPr lang="id-ID" dirty="0"/>
                  <a:t> ke persamaan pemisalan.</a:t>
                </a:r>
              </a:p>
              <a:p>
                <a:pPr algn="just"/>
                <a:endParaRPr lang="id-ID" dirty="0"/>
              </a:p>
              <a:p>
                <a:pPr algn="just"/>
                <a:r>
                  <a:rPr lang="id-ID" dirty="0"/>
                  <a:t>(</a:t>
                </a:r>
                <a14:m>
                  <m:oMath xmlns:m="http://schemas.openxmlformats.org/officeDocument/2006/math">
                    <m:r>
                      <a:rPr lang="id-ID" b="0" i="1" smtClean="0">
                        <a:latin typeface="Cambria Math" panose="02040503050406030204" pitchFamily="18" charset="0"/>
                      </a:rPr>
                      <m:t>1,</m:t>
                    </m:r>
                    <m:rad>
                      <m:radPr>
                        <m:degHide m:val="on"/>
                        <m:ctrlPr>
                          <a:rPr lang="id-ID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e>
                    </m:rad>
                  </m:oMath>
                </a14:m>
                <a:r>
                  <a:rPr lang="id-ID" dirty="0"/>
                  <a:t>) 		</a:t>
                </a:r>
              </a:p>
              <a:p>
                <a:pPr algn="just"/>
                <a:endParaRPr lang="id-ID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1E1855B-3462-47AF-B3E7-A803C7F019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7651" y="1868557"/>
                <a:ext cx="10190922" cy="2850717"/>
              </a:xfrm>
              <a:prstGeom prst="rect">
                <a:avLst/>
              </a:prstGeom>
              <a:blipFill>
                <a:blip r:embed="rId2"/>
                <a:stretch>
                  <a:fillRect l="-478" t="-214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8A9D091-3247-41D0-8CD4-D0EBB287AEAC}"/>
                  </a:ext>
                </a:extLst>
              </p:cNvPr>
              <p:cNvSpPr txBox="1"/>
              <p:nvPr/>
            </p:nvSpPr>
            <p:spPr>
              <a:xfrm>
                <a:off x="1726096" y="3902132"/>
                <a:ext cx="1427922" cy="65941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f>
                        <m:fPr>
                          <m:ctrlPr>
                            <a:rPr lang="id-ID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d-ID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id-ID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den>
                      </m:f>
                      <m:r>
                        <a:rPr lang="id-ID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id-ID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d-ID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id-ID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den>
                      </m:f>
                      <m:r>
                        <a:rPr lang="id-ID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id-ID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8A9D091-3247-41D0-8CD4-D0EBB287AE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6096" y="3902132"/>
                <a:ext cx="1427922" cy="65941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599B999-AAF6-43D0-8C75-C01C507B1F9D}"/>
                  </a:ext>
                </a:extLst>
              </p:cNvPr>
              <p:cNvSpPr txBox="1"/>
              <p:nvPr/>
            </p:nvSpPr>
            <p:spPr>
              <a:xfrm>
                <a:off x="1726096" y="4561543"/>
                <a:ext cx="1427922" cy="65941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f>
                        <m:fPr>
                          <m:ctrlPr>
                            <a:rPr lang="id-ID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d-ID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id-ID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den>
                      </m:f>
                      <m:r>
                        <a:rPr lang="id-ID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id-ID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d-ID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id-ID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den>
                      </m:f>
                      <m:r>
                        <a:rPr lang="id-ID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id-ID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599B999-AAF6-43D0-8C75-C01C507B1F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6096" y="4561543"/>
                <a:ext cx="1427922" cy="65941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92A03E6-3F82-4043-BC5C-7808FFBE6D46}"/>
                  </a:ext>
                </a:extLst>
              </p:cNvPr>
              <p:cNvSpPr txBox="1"/>
              <p:nvPr/>
            </p:nvSpPr>
            <p:spPr>
              <a:xfrm>
                <a:off x="954155" y="4653328"/>
                <a:ext cx="1017104" cy="39632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id-ID" dirty="0"/>
                  <a:t>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id-ID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  <m:r>
                      <a:rPr lang="id-ID" b="0" i="1" smtClean="0">
                        <a:latin typeface="Cambria Math" panose="02040503050406030204" pitchFamily="18" charset="0"/>
                      </a:rPr>
                      <m:t>,2)</m:t>
                    </m:r>
                  </m:oMath>
                </a14:m>
                <a:r>
                  <a:rPr lang="id-ID" dirty="0"/>
                  <a:t> </a:t>
                </a: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92A03E6-3F82-4043-BC5C-7808FFBE6D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4155" y="4653328"/>
                <a:ext cx="1017104" cy="396327"/>
              </a:xfrm>
              <a:prstGeom prst="rect">
                <a:avLst/>
              </a:prstGeom>
              <a:blipFill>
                <a:blip r:embed="rId5"/>
                <a:stretch>
                  <a:fillRect l="-5422" b="-24615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338C5F4-2643-49C7-8392-78D196194317}"/>
              </a:ext>
            </a:extLst>
          </p:cNvPr>
          <p:cNvCxnSpPr/>
          <p:nvPr/>
        </p:nvCxnSpPr>
        <p:spPr>
          <a:xfrm>
            <a:off x="3182179" y="3967414"/>
            <a:ext cx="0" cy="134501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29EE8FF-901D-4304-9D1D-02773CF6D859}"/>
              </a:ext>
            </a:extLst>
          </p:cNvPr>
          <p:cNvCxnSpPr/>
          <p:nvPr/>
        </p:nvCxnSpPr>
        <p:spPr>
          <a:xfrm>
            <a:off x="3626127" y="3980822"/>
            <a:ext cx="0" cy="134501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7C5CA13-F6B3-4885-8D17-00EACB54E607}"/>
                  </a:ext>
                </a:extLst>
              </p:cNvPr>
              <p:cNvSpPr txBox="1"/>
              <p:nvPr/>
            </p:nvSpPr>
            <p:spPr>
              <a:xfrm>
                <a:off x="3154018" y="4053438"/>
                <a:ext cx="42407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id-ID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id-ID" dirty="0"/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7C5CA13-F6B3-4885-8D17-00EACB54E6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4018" y="4053438"/>
                <a:ext cx="424070" cy="369332"/>
              </a:xfrm>
              <a:prstGeom prst="rect">
                <a:avLst/>
              </a:prstGeom>
              <a:blipFill>
                <a:blip r:embed="rId6"/>
                <a:stretch>
                  <a:fillRect r="-21429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DDF8EEE1-0AAB-44C9-AD0D-58F5147B8FD1}"/>
                  </a:ext>
                </a:extLst>
              </p:cNvPr>
              <p:cNvSpPr txBox="1"/>
              <p:nvPr/>
            </p:nvSpPr>
            <p:spPr>
              <a:xfrm>
                <a:off x="3154018" y="4682860"/>
                <a:ext cx="42407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id-ID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id-ID" dirty="0"/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DDF8EEE1-0AAB-44C9-AD0D-58F5147B8F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4018" y="4682860"/>
                <a:ext cx="424070" cy="369332"/>
              </a:xfrm>
              <a:prstGeom prst="rect">
                <a:avLst/>
              </a:prstGeom>
              <a:blipFill>
                <a:blip r:embed="rId7"/>
                <a:stretch>
                  <a:fillRect r="-21429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BC725C0-9903-4814-A086-150ED4EF0FEA}"/>
                  </a:ext>
                </a:extLst>
              </p:cNvPr>
              <p:cNvSpPr txBox="1"/>
              <p:nvPr/>
            </p:nvSpPr>
            <p:spPr>
              <a:xfrm>
                <a:off x="3642694" y="3906526"/>
                <a:ext cx="1427922" cy="68326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d-ID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d-ID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id-ID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den>
                      </m:f>
                      <m:r>
                        <a:rPr lang="id-ID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id-ID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d-ID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</m:num>
                        <m:den>
                          <m:r>
                            <a:rPr lang="id-ID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den>
                      </m:f>
                      <m:r>
                        <a:rPr lang="id-ID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id-ID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id-ID" dirty="0"/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BC725C0-9903-4814-A086-150ED4EF0F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2694" y="3906526"/>
                <a:ext cx="1427922" cy="68326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41A20E7E-2B69-4249-AA34-DF4F3DEAB745}"/>
                  </a:ext>
                </a:extLst>
              </p:cNvPr>
              <p:cNvSpPr txBox="1"/>
              <p:nvPr/>
            </p:nvSpPr>
            <p:spPr>
              <a:xfrm>
                <a:off x="3642694" y="4601315"/>
                <a:ext cx="1427922" cy="68326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d-ID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d-ID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id-ID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den>
                      </m:f>
                      <m:r>
                        <a:rPr lang="id-ID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id-ID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d-ID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id-ID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den>
                      </m:f>
                      <m:r>
                        <a:rPr lang="id-ID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id-ID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id-ID" dirty="0"/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41A20E7E-2B69-4249-AA34-DF4F3DEAB7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2694" y="4601315"/>
                <a:ext cx="1427922" cy="68326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3D9D25D6-9182-42C5-B8D9-3EAA62D0494F}"/>
              </a:ext>
            </a:extLst>
          </p:cNvPr>
          <p:cNvCxnSpPr>
            <a:cxnSpLocks/>
          </p:cNvCxnSpPr>
          <p:nvPr/>
        </p:nvCxnSpPr>
        <p:spPr>
          <a:xfrm flipV="1">
            <a:off x="3713923" y="5284579"/>
            <a:ext cx="1356693" cy="149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F488961A-E661-4060-B427-4AEBD60056FD}"/>
              </a:ext>
            </a:extLst>
          </p:cNvPr>
          <p:cNvCxnSpPr>
            <a:cxnSpLocks/>
          </p:cNvCxnSpPr>
          <p:nvPr/>
        </p:nvCxnSpPr>
        <p:spPr>
          <a:xfrm>
            <a:off x="5181601" y="5282852"/>
            <a:ext cx="198782" cy="172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0754DEDB-F744-44B6-9335-941D1F7FD4C9}"/>
                  </a:ext>
                </a:extLst>
              </p:cNvPr>
              <p:cNvSpPr txBox="1"/>
              <p:nvPr/>
            </p:nvSpPr>
            <p:spPr>
              <a:xfrm>
                <a:off x="4045228" y="5310698"/>
                <a:ext cx="1056852" cy="68326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d-ID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d-ID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id-ID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den>
                      </m:f>
                      <m:r>
                        <a:rPr lang="id-ID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id-ID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id-ID" dirty="0"/>
              </a:p>
            </p:txBody>
          </p:sp>
        </mc:Choice>
        <mc:Fallback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0754DEDB-F744-44B6-9335-941D1F7FD4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5228" y="5310698"/>
                <a:ext cx="1056852" cy="68326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0835C35D-FBF7-4517-B882-A3F3E8FB5279}"/>
              </a:ext>
            </a:extLst>
          </p:cNvPr>
          <p:cNvCxnSpPr/>
          <p:nvPr/>
        </p:nvCxnSpPr>
        <p:spPr>
          <a:xfrm>
            <a:off x="5088837" y="5658678"/>
            <a:ext cx="291549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6B3C6C29-E1E6-4EC9-8C28-7DAA2F964390}"/>
                  </a:ext>
                </a:extLst>
              </p:cNvPr>
              <p:cNvSpPr txBox="1"/>
              <p:nvPr/>
            </p:nvSpPr>
            <p:spPr>
              <a:xfrm>
                <a:off x="5347252" y="5443218"/>
                <a:ext cx="1056852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𝑞</m:t>
                      </m:r>
                      <m:r>
                        <a:rPr lang="id-ID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id-ID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8</m:t>
                      </m:r>
                    </m:oMath>
                  </m:oMathPara>
                </a14:m>
                <a:endParaRPr lang="id-ID" dirty="0"/>
              </a:p>
            </p:txBody>
          </p:sp>
        </mc:Choice>
        <mc:Fallback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6B3C6C29-E1E6-4EC9-8C28-7DAA2F9643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7252" y="5443218"/>
                <a:ext cx="1056852" cy="369332"/>
              </a:xfrm>
              <a:prstGeom prst="rect">
                <a:avLst/>
              </a:prstGeom>
              <a:blipFill>
                <a:blip r:embed="rId11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41A91218-DC91-4812-9602-5DE6E49A14E8}"/>
                  </a:ext>
                </a:extLst>
              </p:cNvPr>
              <p:cNvSpPr txBox="1"/>
              <p:nvPr/>
            </p:nvSpPr>
            <p:spPr>
              <a:xfrm>
                <a:off x="7653130" y="3878279"/>
                <a:ext cx="1427922" cy="68326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d-ID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d-ID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id-ID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den>
                      </m:f>
                      <m:r>
                        <a:rPr lang="id-ID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id-ID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d-ID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id-ID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den>
                      </m:f>
                      <m:r>
                        <a:rPr lang="id-ID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id-ID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id-ID" dirty="0"/>
              </a:p>
            </p:txBody>
          </p:sp>
        </mc:Choice>
        <mc:Fallback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41A91218-DC91-4812-9602-5DE6E49A14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3130" y="3878279"/>
                <a:ext cx="1427922" cy="68326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06A55960-5556-4B0A-9893-61A5AA417727}"/>
                  </a:ext>
                </a:extLst>
              </p:cNvPr>
              <p:cNvSpPr txBox="1"/>
              <p:nvPr/>
            </p:nvSpPr>
            <p:spPr>
              <a:xfrm>
                <a:off x="7653130" y="4493602"/>
                <a:ext cx="1427922" cy="68326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d-ID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d-ID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id-ID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den>
                      </m:f>
                      <m:r>
                        <a:rPr lang="id-ID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id-ID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d-ID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id-ID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id-ID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id-ID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id-ID" dirty="0"/>
              </a:p>
            </p:txBody>
          </p:sp>
        </mc:Choice>
        <mc:Fallback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06A55960-5556-4B0A-9893-61A5AA4177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3130" y="4493602"/>
                <a:ext cx="1427922" cy="68326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69C3F834-541B-494F-B727-9822AD7ED75C}"/>
                  </a:ext>
                </a:extLst>
              </p:cNvPr>
              <p:cNvSpPr txBox="1"/>
              <p:nvPr/>
            </p:nvSpPr>
            <p:spPr>
              <a:xfrm>
                <a:off x="7851913" y="5111182"/>
                <a:ext cx="1427922" cy="68326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d-ID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d-ID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id-ID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den>
                      </m:f>
                      <m:r>
                        <a:rPr lang="id-ID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d-ID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d-ID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id-ID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id-ID" dirty="0"/>
              </a:p>
            </p:txBody>
          </p:sp>
        </mc:Choice>
        <mc:Fallback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69C3F834-541B-494F-B727-9822AD7ED7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1913" y="5111182"/>
                <a:ext cx="1427922" cy="68326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A2C36882-C847-4AAD-AD22-A6EC1FDA23CE}"/>
              </a:ext>
            </a:extLst>
          </p:cNvPr>
          <p:cNvCxnSpPr/>
          <p:nvPr/>
        </p:nvCxnSpPr>
        <p:spPr>
          <a:xfrm>
            <a:off x="9081052" y="5443218"/>
            <a:ext cx="434009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63957CCC-2BDC-443F-8EDD-41E54CDFA1E7}"/>
                  </a:ext>
                </a:extLst>
              </p:cNvPr>
              <p:cNvSpPr txBox="1"/>
              <p:nvPr/>
            </p:nvSpPr>
            <p:spPr>
              <a:xfrm>
                <a:off x="9415670" y="5234206"/>
                <a:ext cx="1056852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id-ID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id-ID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id-ID" dirty="0"/>
              </a:p>
            </p:txBody>
          </p:sp>
        </mc:Choice>
        <mc:Fallback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63957CCC-2BDC-443F-8EDD-41E54CDFA1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15670" y="5234206"/>
                <a:ext cx="1056852" cy="369332"/>
              </a:xfrm>
              <a:prstGeom prst="rect">
                <a:avLst/>
              </a:prstGeom>
              <a:blipFill>
                <a:blip r:embed="rId15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E431A095-D247-4B66-B621-F20A5E420DB7}"/>
                  </a:ext>
                </a:extLst>
              </p:cNvPr>
              <p:cNvSpPr/>
              <p:nvPr/>
            </p:nvSpPr>
            <p:spPr>
              <a:xfrm>
                <a:off x="1726096" y="6149009"/>
                <a:ext cx="8372059" cy="708991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d-ID" sz="2800" dirty="0"/>
                  <a:t>Jadi, persamaan elips yang dimaksud adalah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id-ID" sz="28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d-ID" sz="2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id-ID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id-ID" sz="2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id-ID" sz="28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id-ID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id-ID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d-ID" sz="28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id-ID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id-ID" sz="28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id-ID" sz="28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id-ID" sz="2800" dirty="0"/>
                  <a:t> </a:t>
                </a:r>
              </a:p>
            </p:txBody>
          </p:sp>
        </mc:Choice>
        <mc:Fallback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E431A095-D247-4B66-B621-F20A5E420DB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6096" y="6149009"/>
                <a:ext cx="8372059" cy="708991"/>
              </a:xfrm>
              <a:prstGeom prst="rect">
                <a:avLst/>
              </a:prstGeom>
              <a:blipFill>
                <a:blip r:embed="rId16"/>
                <a:stretch>
                  <a:fillRect b="-11765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Arrow: Chevron 36">
            <a:extLst>
              <a:ext uri="{FF2B5EF4-FFF2-40B4-BE49-F238E27FC236}">
                <a16:creationId xmlns:a16="http://schemas.microsoft.com/office/drawing/2014/main" id="{9876380C-A131-44F4-992A-EB4BEE9B8E56}"/>
              </a:ext>
            </a:extLst>
          </p:cNvPr>
          <p:cNvSpPr/>
          <p:nvPr/>
        </p:nvSpPr>
        <p:spPr>
          <a:xfrm>
            <a:off x="6652591" y="4033674"/>
            <a:ext cx="727192" cy="163612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3310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5" grpId="0"/>
      <p:bldP spid="16" grpId="0"/>
      <p:bldP spid="25" grpId="0"/>
      <p:bldP spid="28" grpId="0"/>
      <p:bldP spid="29" grpId="0"/>
      <p:bldP spid="30" grpId="0"/>
      <p:bldP spid="35" grpId="0"/>
      <p:bldP spid="36" grpId="0" animBg="1"/>
      <p:bldP spid="37" grpId="0" animBg="1"/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463</TotalTime>
  <Words>445</Words>
  <Application>Microsoft Office PowerPoint</Application>
  <PresentationFormat>Widescreen</PresentationFormat>
  <Paragraphs>70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Cambria Math</vt:lpstr>
      <vt:lpstr>Gill Sans MT</vt:lpstr>
      <vt:lpstr>Gallery</vt:lpstr>
      <vt:lpstr>Irisan kerucut “elips”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Irisan kerucut “elips”</dc:title>
  <dc:creator>win8</dc:creator>
  <cp:lastModifiedBy>win8</cp:lastModifiedBy>
  <cp:revision>12</cp:revision>
  <dcterms:created xsi:type="dcterms:W3CDTF">2021-03-23T06:39:25Z</dcterms:created>
  <dcterms:modified xsi:type="dcterms:W3CDTF">2021-03-23T14:23:17Z</dcterms:modified>
</cp:coreProperties>
</file>