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r>
              <a:rPr lang="id-ID" b="1" dirty="0"/>
              <a:t>“elips”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3956D0-9E2B-4E96-BBAD-02AE8534D5EB}"/>
              </a:ext>
            </a:extLst>
          </p:cNvPr>
          <p:cNvSpPr/>
          <p:nvPr/>
        </p:nvSpPr>
        <p:spPr>
          <a:xfrm>
            <a:off x="3856383" y="291550"/>
            <a:ext cx="4320208" cy="11396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0" b="1" dirty="0"/>
              <a:t>ELIPS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F9D394-DAC3-45E9-A9C2-344A3AF720B0}"/>
              </a:ext>
            </a:extLst>
          </p:cNvPr>
          <p:cNvSpPr txBox="1"/>
          <p:nvPr/>
        </p:nvSpPr>
        <p:spPr>
          <a:xfrm>
            <a:off x="1577009" y="1766188"/>
            <a:ext cx="620201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Elips adalah tempat kedudukan titik-titik yang jumlah jaraknya dari dua titik tertentu adalah tetap.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602C4F-0EA5-47F1-BBC2-D5277993E924}"/>
                  </a:ext>
                </a:extLst>
              </p:cNvPr>
              <p:cNvSpPr txBox="1"/>
              <p:nvPr/>
            </p:nvSpPr>
            <p:spPr>
              <a:xfrm>
                <a:off x="1577008" y="2583958"/>
                <a:ext cx="6202017" cy="40011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000" dirty="0"/>
                  <a:t>Kedua titik tertentu itu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0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sz="2000" dirty="0"/>
                  <a:t>) disebut fokus.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602C4F-0EA5-47F1-BBC2-D5277993E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008" y="2583958"/>
                <a:ext cx="6202017" cy="400110"/>
              </a:xfrm>
              <a:prstGeom prst="rect">
                <a:avLst/>
              </a:prstGeom>
              <a:blipFill>
                <a:blip r:embed="rId2"/>
                <a:stretch>
                  <a:fillRect l="-981" t="-7353" b="-235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B455E9A-8B82-42EE-8E7F-17470D4DD806}"/>
              </a:ext>
            </a:extLst>
          </p:cNvPr>
          <p:cNvSpPr txBox="1"/>
          <p:nvPr/>
        </p:nvSpPr>
        <p:spPr>
          <a:xfrm>
            <a:off x="1577008" y="3093952"/>
            <a:ext cx="620201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Garis yang melalui kedua fokus (AC) disebut sumbu panjang atau sumbu mayor.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70F0B7-9244-4C75-AFD0-C16578CF4C41}"/>
              </a:ext>
            </a:extLst>
          </p:cNvPr>
          <p:cNvSpPr txBox="1"/>
          <p:nvPr/>
        </p:nvSpPr>
        <p:spPr>
          <a:xfrm>
            <a:off x="1577008" y="3911722"/>
            <a:ext cx="6202017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Sedangkan garis yang melalui tengah-tengah kedua fokus dan tegak lurus terhadap sumbu panjang (BD) disebut sumbu pendek atau sumbu minor.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F8500-0DF1-406F-8786-7B4D7BDF6EAF}"/>
              </a:ext>
            </a:extLst>
          </p:cNvPr>
          <p:cNvSpPr txBox="1"/>
          <p:nvPr/>
        </p:nvSpPr>
        <p:spPr>
          <a:xfrm>
            <a:off x="1577008" y="5037269"/>
            <a:ext cx="6202017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Titik potong kedua sumbu (P) disebut pusat dan titik potong elips dengan sumbu-sumbu (A,B,C,D) disebut puncak.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43148B9-B32F-4D4A-95F4-AB9837BCB605}"/>
              </a:ext>
            </a:extLst>
          </p:cNvPr>
          <p:cNvSpPr/>
          <p:nvPr/>
        </p:nvSpPr>
        <p:spPr>
          <a:xfrm>
            <a:off x="8772939" y="2181429"/>
            <a:ext cx="2292626" cy="31275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D8F31E-2C25-4A97-9DE0-F66F92684CC7}"/>
              </a:ext>
            </a:extLst>
          </p:cNvPr>
          <p:cNvCxnSpPr>
            <a:stCxn id="8" idx="0"/>
            <a:endCxn id="8" idx="4"/>
          </p:cNvCxnSpPr>
          <p:nvPr/>
        </p:nvCxnSpPr>
        <p:spPr>
          <a:xfrm>
            <a:off x="9919252" y="2181429"/>
            <a:ext cx="0" cy="31275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D2DA1A-6A2A-45D0-A0FE-4C2826C95B7C}"/>
              </a:ext>
            </a:extLst>
          </p:cNvPr>
          <p:cNvCxnSpPr>
            <a:stCxn id="8" idx="2"/>
            <a:endCxn id="8" idx="6"/>
          </p:cNvCxnSpPr>
          <p:nvPr/>
        </p:nvCxnSpPr>
        <p:spPr>
          <a:xfrm>
            <a:off x="8772939" y="3745186"/>
            <a:ext cx="229262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1206B47-33E8-4512-9077-25370A9533DB}"/>
              </a:ext>
            </a:extLst>
          </p:cNvPr>
          <p:cNvSpPr/>
          <p:nvPr/>
        </p:nvSpPr>
        <p:spPr>
          <a:xfrm>
            <a:off x="9852992" y="2874408"/>
            <a:ext cx="99388" cy="1098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C4041F7-53F4-4CAD-9356-CA508A3B0EB6}"/>
              </a:ext>
            </a:extLst>
          </p:cNvPr>
          <p:cNvSpPr/>
          <p:nvPr/>
        </p:nvSpPr>
        <p:spPr>
          <a:xfrm>
            <a:off x="9859620" y="4577312"/>
            <a:ext cx="99388" cy="1098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E30F62-56CF-491F-B3B4-A65AED5B6880}"/>
                  </a:ext>
                </a:extLst>
              </p:cNvPr>
              <p:cNvSpPr txBox="1"/>
              <p:nvPr/>
            </p:nvSpPr>
            <p:spPr>
              <a:xfrm>
                <a:off x="10005388" y="2737872"/>
                <a:ext cx="41743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d-ID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E30F62-56CF-491F-B3B4-A65AED5B6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88" y="2737872"/>
                <a:ext cx="41743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DD116F3-8B0D-4C63-8CE1-D81E620D09CD}"/>
                  </a:ext>
                </a:extLst>
              </p:cNvPr>
              <p:cNvSpPr txBox="1"/>
              <p:nvPr/>
            </p:nvSpPr>
            <p:spPr>
              <a:xfrm>
                <a:off x="9985513" y="4447588"/>
                <a:ext cx="4041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d-ID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DD116F3-8B0D-4C63-8CE1-D81E620D0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5513" y="4447588"/>
                <a:ext cx="40419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DDF3035D-2918-47FA-92C6-B97FAB843808}"/>
              </a:ext>
            </a:extLst>
          </p:cNvPr>
          <p:cNvSpPr txBox="1"/>
          <p:nvPr/>
        </p:nvSpPr>
        <p:spPr>
          <a:xfrm>
            <a:off x="9952380" y="3727056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6064C3-EBE9-4B20-A6C2-34A83C1CEECF}"/>
              </a:ext>
            </a:extLst>
          </p:cNvPr>
          <p:cNvSpPr txBox="1"/>
          <p:nvPr/>
        </p:nvSpPr>
        <p:spPr>
          <a:xfrm>
            <a:off x="11118563" y="3560519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114283-039F-44EC-B782-70035F63EB4D}"/>
              </a:ext>
            </a:extLst>
          </p:cNvPr>
          <p:cNvSpPr txBox="1"/>
          <p:nvPr/>
        </p:nvSpPr>
        <p:spPr>
          <a:xfrm>
            <a:off x="9773476" y="1802675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A58C99-2293-4511-8D79-560B607A7CCB}"/>
              </a:ext>
            </a:extLst>
          </p:cNvPr>
          <p:cNvSpPr txBox="1"/>
          <p:nvPr/>
        </p:nvSpPr>
        <p:spPr>
          <a:xfrm>
            <a:off x="8428378" y="3560519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50062B-6B01-46DA-B063-966BCAFB3125}"/>
              </a:ext>
            </a:extLst>
          </p:cNvPr>
          <p:cNvSpPr txBox="1"/>
          <p:nvPr/>
        </p:nvSpPr>
        <p:spPr>
          <a:xfrm>
            <a:off x="9773476" y="5365107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4645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/>
              <p:nvPr/>
            </p:nvSpPr>
            <p:spPr>
              <a:xfrm>
                <a:off x="1325217" y="2133598"/>
                <a:ext cx="968734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Persamaan elips yang berpuncak di (</a:t>
                </a:r>
                <a14:m>
                  <m:oMath xmlns:m="http://schemas.openxmlformats.org/officeDocument/2006/math">
                    <m:r>
                      <a:rPr lang="id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id-ID" sz="2800" dirty="0"/>
                  <a:t>) dan (</a:t>
                </a:r>
                <a14:m>
                  <m:oMath xmlns:m="http://schemas.openxmlformats.org/officeDocument/2006/math"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0, 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800" dirty="0"/>
                  <a:t> serta fokus (</a:t>
                </a:r>
                <a14:m>
                  <m:oMath xmlns:m="http://schemas.openxmlformats.org/officeDocument/2006/math">
                    <m:r>
                      <a:rPr lang="id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id-ID" sz="2800" dirty="0"/>
                  <a:t> adalah :</a:t>
                </a:r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r>
                  <a:rPr lang="id-ID" sz="2800" dirty="0"/>
                  <a:t>dengan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217" y="2133598"/>
                <a:ext cx="9687340" cy="2677656"/>
              </a:xfrm>
              <a:prstGeom prst="rect">
                <a:avLst/>
              </a:prstGeom>
              <a:blipFill>
                <a:blip r:embed="rId2"/>
                <a:stretch>
                  <a:fillRect l="-1258" t="-2278" r="-1258" b="-54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/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F775A8F-4DD4-4019-9A09-91F7D8434234}"/>
              </a:ext>
            </a:extLst>
          </p:cNvPr>
          <p:cNvSpPr txBox="1"/>
          <p:nvPr/>
        </p:nvSpPr>
        <p:spPr>
          <a:xfrm>
            <a:off x="6798365" y="5351796"/>
            <a:ext cx="322027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/>
              <a:t>Panjang sumbu mayor = AC = 2a</a:t>
            </a:r>
          </a:p>
          <a:p>
            <a:r>
              <a:rPr lang="id-ID" dirty="0"/>
              <a:t>Panjang sumbu minor = BD = 2b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54CFCF-500F-4F7E-8E54-441003785FF5}"/>
              </a:ext>
            </a:extLst>
          </p:cNvPr>
          <p:cNvSpPr txBox="1"/>
          <p:nvPr/>
        </p:nvSpPr>
        <p:spPr>
          <a:xfrm>
            <a:off x="6785113" y="4838626"/>
            <a:ext cx="88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Note :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39D54D-E928-403C-B08C-AF8AD367A4BD}"/>
              </a:ext>
            </a:extLst>
          </p:cNvPr>
          <p:cNvSpPr/>
          <p:nvPr/>
        </p:nvSpPr>
        <p:spPr>
          <a:xfrm>
            <a:off x="4731026" y="1439050"/>
            <a:ext cx="2729948" cy="5151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Elips Horizontal </a:t>
            </a:r>
          </a:p>
        </p:txBody>
      </p:sp>
    </p:spTree>
    <p:extLst>
      <p:ext uri="{BB962C8B-B14F-4D97-AF65-F5344CB8AC3E}">
        <p14:creationId xmlns:p14="http://schemas.microsoft.com/office/powerpoint/2010/main" val="375595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/>
              <p:nvPr/>
            </p:nvSpPr>
            <p:spPr>
              <a:xfrm>
                <a:off x="1325217" y="2133598"/>
                <a:ext cx="968734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Persamaan elips yang berpuncak di (</a:t>
                </a:r>
                <a14:m>
                  <m:oMath xmlns:m="http://schemas.openxmlformats.org/officeDocument/2006/math">
                    <m:r>
                      <a:rPr lang="id-ID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id-ID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id-ID" sz="2800" dirty="0"/>
                  <a:t>) dan (</a:t>
                </a:r>
                <a14:m>
                  <m:oMath xmlns:m="http://schemas.openxmlformats.org/officeDocument/2006/math"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id-ID" sz="2800" dirty="0"/>
                  <a:t> serta fokus (</a:t>
                </a:r>
                <a14:m>
                  <m:oMath xmlns:m="http://schemas.openxmlformats.org/officeDocument/2006/math">
                    <m:r>
                      <a:rPr lang="id-ID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id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800" dirty="0"/>
                  <a:t> adalah :</a:t>
                </a:r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217" y="2133598"/>
                <a:ext cx="9687340" cy="2246769"/>
              </a:xfrm>
              <a:prstGeom prst="rect">
                <a:avLst/>
              </a:prstGeom>
              <a:blipFill>
                <a:blip r:embed="rId2"/>
                <a:stretch>
                  <a:fillRect l="-1258" t="-2710" r="-12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/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39D54D-E928-403C-B08C-AF8AD367A4BD}"/>
              </a:ext>
            </a:extLst>
          </p:cNvPr>
          <p:cNvSpPr/>
          <p:nvPr/>
        </p:nvSpPr>
        <p:spPr>
          <a:xfrm>
            <a:off x="4731026" y="1439050"/>
            <a:ext cx="2729948" cy="5151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Elips Vertikal </a:t>
            </a:r>
          </a:p>
        </p:txBody>
      </p:sp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1855B-3462-47AF-B3E7-A803C7F019BB}"/>
              </a:ext>
            </a:extLst>
          </p:cNvPr>
          <p:cNvSpPr txBox="1"/>
          <p:nvPr/>
        </p:nvSpPr>
        <p:spPr>
          <a:xfrm>
            <a:off x="927651" y="1868557"/>
            <a:ext cx="101909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Diketahui suatu elips berpusat di (0, 0) dengan sumbu panjang terletak pada sumbu-X. Tentukan persamaan elips tersebut jika panjang sumbu panjangnya 10 satuan dan panjang sumbu pendeknya 4 satuan.</a:t>
            </a:r>
          </a:p>
          <a:p>
            <a:pPr algn="just"/>
            <a:endParaRPr lang="id-ID" dirty="0"/>
          </a:p>
          <a:p>
            <a:pPr algn="just"/>
            <a:r>
              <a:rPr lang="id-ID" b="1" dirty="0"/>
              <a:t>Penyelesaian :</a:t>
            </a:r>
          </a:p>
          <a:p>
            <a:pPr algn="just"/>
            <a:endParaRPr lang="id-ID" b="1" dirty="0"/>
          </a:p>
          <a:p>
            <a:pPr algn="just"/>
            <a:r>
              <a:rPr lang="id-ID" dirty="0"/>
              <a:t>Panjang sumbu panjang = 2a</a:t>
            </a:r>
          </a:p>
          <a:p>
            <a:pPr algn="just"/>
            <a:r>
              <a:rPr lang="id-ID" dirty="0"/>
              <a:t>				 10 = 2a</a:t>
            </a:r>
          </a:p>
          <a:p>
            <a:pPr algn="just"/>
            <a:r>
              <a:rPr lang="id-ID" dirty="0"/>
              <a:t>				   a = 5</a:t>
            </a:r>
          </a:p>
          <a:p>
            <a:pPr algn="just"/>
            <a:r>
              <a:rPr lang="id-ID" dirty="0"/>
              <a:t>Panjang sumbu pendek = 2b</a:t>
            </a:r>
          </a:p>
          <a:p>
            <a:pPr algn="just"/>
            <a:r>
              <a:rPr lang="id-ID" dirty="0"/>
              <a:t>				   4 = 2b</a:t>
            </a:r>
          </a:p>
          <a:p>
            <a:pPr algn="just"/>
            <a:r>
              <a:rPr lang="id-ID" dirty="0"/>
              <a:t>				   b = 2</a:t>
            </a:r>
          </a:p>
          <a:p>
            <a:pPr algn="just"/>
            <a:r>
              <a:rPr lang="id-ID" dirty="0"/>
              <a:t>		</a:t>
            </a:r>
          </a:p>
          <a:p>
            <a:pPr algn="just"/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D6C6C2-EDBE-4ECE-80E6-3A5577C113E2}"/>
                  </a:ext>
                </a:extLst>
              </p:cNvPr>
              <p:cNvSpPr txBox="1"/>
              <p:nvPr/>
            </p:nvSpPr>
            <p:spPr>
              <a:xfrm>
                <a:off x="6973956" y="3124846"/>
                <a:ext cx="2885661" cy="2053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Maka, persamaan elips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D6C6C2-EDBE-4ECE-80E6-3A5577C11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956" y="3124846"/>
                <a:ext cx="2885661" cy="2053639"/>
              </a:xfrm>
              <a:prstGeom prst="rect">
                <a:avLst/>
              </a:prstGeom>
              <a:blipFill>
                <a:blip r:embed="rId2"/>
                <a:stretch>
                  <a:fillRect l="-1691" t="-178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Chevron 5">
            <a:extLst>
              <a:ext uri="{FF2B5EF4-FFF2-40B4-BE49-F238E27FC236}">
                <a16:creationId xmlns:a16="http://schemas.microsoft.com/office/drawing/2014/main" id="{AEC2A83D-AC65-49F0-B330-93ACA9A33FAE}"/>
              </a:ext>
            </a:extLst>
          </p:cNvPr>
          <p:cNvSpPr/>
          <p:nvPr/>
        </p:nvSpPr>
        <p:spPr>
          <a:xfrm>
            <a:off x="5241234" y="3429000"/>
            <a:ext cx="781878" cy="1275522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927651" y="1868557"/>
                <a:ext cx="10190922" cy="2850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elips yang berpusat di (0, 0) serta melalui titik (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1,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id-ID" dirty="0"/>
                  <a:t>) dan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,2).</m:t>
                    </m:r>
                  </m:oMath>
                </a14:m>
                <a:endParaRPr lang="id-ID" b="0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:r>
                  <a:rPr lang="id-ID" dirty="0"/>
                  <a:t>Karena kita tidak mengetahui jenis elips, maka kita misalkan persamaannya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sz="18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d-ID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sz="1800" b="0" dirty="0"/>
              </a:p>
              <a:p>
                <a:pPr algn="just"/>
                <a:r>
                  <a:rPr lang="id-ID" dirty="0"/>
                  <a:t>Substitusikan titik (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1,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id-ID" dirty="0"/>
                  <a:t>) dan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,2)</m:t>
                    </m:r>
                  </m:oMath>
                </a14:m>
                <a:r>
                  <a:rPr lang="id-ID" dirty="0"/>
                  <a:t> ke persamaan pemisalan.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(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1,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id-ID" dirty="0"/>
                  <a:t>) 		</a:t>
                </a:r>
              </a:p>
              <a:p>
                <a:pPr algn="just"/>
                <a:endParaRPr lang="id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1" y="1868557"/>
                <a:ext cx="10190922" cy="2850717"/>
              </a:xfrm>
              <a:prstGeom prst="rect">
                <a:avLst/>
              </a:prstGeom>
              <a:blipFill>
                <a:blip r:embed="rId2"/>
                <a:stretch>
                  <a:fillRect l="-478" t="-21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A9D091-3247-41D0-8CD4-D0EBB287AEAC}"/>
                  </a:ext>
                </a:extLst>
              </p:cNvPr>
              <p:cNvSpPr txBox="1"/>
              <p:nvPr/>
            </p:nvSpPr>
            <p:spPr>
              <a:xfrm>
                <a:off x="1726096" y="3902132"/>
                <a:ext cx="1427922" cy="659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A9D091-3247-41D0-8CD4-D0EBB287A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096" y="3902132"/>
                <a:ext cx="1427922" cy="6594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99B999-AAF6-43D0-8C75-C01C507B1F9D}"/>
                  </a:ext>
                </a:extLst>
              </p:cNvPr>
              <p:cNvSpPr txBox="1"/>
              <p:nvPr/>
            </p:nvSpPr>
            <p:spPr>
              <a:xfrm>
                <a:off x="1726096" y="4561543"/>
                <a:ext cx="1427922" cy="659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99B999-AAF6-43D0-8C75-C01C507B1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096" y="4561543"/>
                <a:ext cx="1427922" cy="6594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2A03E6-3F82-4043-BC5C-7808FFBE6D46}"/>
                  </a:ext>
                </a:extLst>
              </p:cNvPr>
              <p:cNvSpPr txBox="1"/>
              <p:nvPr/>
            </p:nvSpPr>
            <p:spPr>
              <a:xfrm>
                <a:off x="954155" y="4653328"/>
                <a:ext cx="1017104" cy="3963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,2)</m:t>
                    </m:r>
                  </m:oMath>
                </a14:m>
                <a:r>
                  <a:rPr lang="id-ID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2A03E6-3F82-4043-BC5C-7808FFBE6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155" y="4653328"/>
                <a:ext cx="1017104" cy="396327"/>
              </a:xfrm>
              <a:prstGeom prst="rect">
                <a:avLst/>
              </a:prstGeom>
              <a:blipFill>
                <a:blip r:embed="rId5"/>
                <a:stretch>
                  <a:fillRect l="-5422" b="-246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8C5F4-2643-49C7-8392-78D196194317}"/>
              </a:ext>
            </a:extLst>
          </p:cNvPr>
          <p:cNvCxnSpPr/>
          <p:nvPr/>
        </p:nvCxnSpPr>
        <p:spPr>
          <a:xfrm>
            <a:off x="3182179" y="3967414"/>
            <a:ext cx="0" cy="13450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29EE8FF-901D-4304-9D1D-02773CF6D859}"/>
              </a:ext>
            </a:extLst>
          </p:cNvPr>
          <p:cNvCxnSpPr/>
          <p:nvPr/>
        </p:nvCxnSpPr>
        <p:spPr>
          <a:xfrm>
            <a:off x="3626127" y="3980822"/>
            <a:ext cx="0" cy="13450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7C5CA13-F6B3-4885-8D17-00EACB54E607}"/>
                  </a:ext>
                </a:extLst>
              </p:cNvPr>
              <p:cNvSpPr txBox="1"/>
              <p:nvPr/>
            </p:nvSpPr>
            <p:spPr>
              <a:xfrm>
                <a:off x="3154018" y="4053438"/>
                <a:ext cx="4240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7C5CA13-F6B3-4885-8D17-00EACB54E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018" y="4053438"/>
                <a:ext cx="424070" cy="369332"/>
              </a:xfrm>
              <a:prstGeom prst="rect">
                <a:avLst/>
              </a:prstGeom>
              <a:blipFill>
                <a:blip r:embed="rId6"/>
                <a:stretch>
                  <a:fillRect r="-214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DF8EEE1-0AAB-44C9-AD0D-58F5147B8FD1}"/>
                  </a:ext>
                </a:extLst>
              </p:cNvPr>
              <p:cNvSpPr txBox="1"/>
              <p:nvPr/>
            </p:nvSpPr>
            <p:spPr>
              <a:xfrm>
                <a:off x="3154018" y="4682860"/>
                <a:ext cx="4240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DF8EEE1-0AAB-44C9-AD0D-58F5147B8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018" y="4682860"/>
                <a:ext cx="424070" cy="369332"/>
              </a:xfrm>
              <a:prstGeom prst="rect">
                <a:avLst/>
              </a:prstGeom>
              <a:blipFill>
                <a:blip r:embed="rId7"/>
                <a:stretch>
                  <a:fillRect r="-214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BC725C0-9903-4814-A086-150ED4EF0FEA}"/>
                  </a:ext>
                </a:extLst>
              </p:cNvPr>
              <p:cNvSpPr txBox="1"/>
              <p:nvPr/>
            </p:nvSpPr>
            <p:spPr>
              <a:xfrm>
                <a:off x="3642694" y="3906526"/>
                <a:ext cx="142792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BC725C0-9903-4814-A086-150ED4EF0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694" y="3906526"/>
                <a:ext cx="1427922" cy="6832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1A20E7E-2B69-4249-AA34-DF4F3DEAB745}"/>
                  </a:ext>
                </a:extLst>
              </p:cNvPr>
              <p:cNvSpPr txBox="1"/>
              <p:nvPr/>
            </p:nvSpPr>
            <p:spPr>
              <a:xfrm>
                <a:off x="3642694" y="4601315"/>
                <a:ext cx="142792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1A20E7E-2B69-4249-AA34-DF4F3DEAB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694" y="4601315"/>
                <a:ext cx="1427922" cy="6832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9D25D6-9182-42C5-B8D9-3EAA62D0494F}"/>
              </a:ext>
            </a:extLst>
          </p:cNvPr>
          <p:cNvCxnSpPr>
            <a:cxnSpLocks/>
          </p:cNvCxnSpPr>
          <p:nvPr/>
        </p:nvCxnSpPr>
        <p:spPr>
          <a:xfrm flipV="1">
            <a:off x="3713923" y="5284579"/>
            <a:ext cx="1356693" cy="14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88961A-E661-4060-B427-4AEBD60056FD}"/>
              </a:ext>
            </a:extLst>
          </p:cNvPr>
          <p:cNvCxnSpPr>
            <a:cxnSpLocks/>
          </p:cNvCxnSpPr>
          <p:nvPr/>
        </p:nvCxnSpPr>
        <p:spPr>
          <a:xfrm>
            <a:off x="5181601" y="5282852"/>
            <a:ext cx="198782" cy="17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754DEDB-F744-44B6-9335-941D1F7FD4C9}"/>
                  </a:ext>
                </a:extLst>
              </p:cNvPr>
              <p:cNvSpPr txBox="1"/>
              <p:nvPr/>
            </p:nvSpPr>
            <p:spPr>
              <a:xfrm>
                <a:off x="4045228" y="5310698"/>
                <a:ext cx="105685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754DEDB-F744-44B6-9335-941D1F7FD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228" y="5310698"/>
                <a:ext cx="1056852" cy="6832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835C35D-FBF7-4517-B882-A3F3E8FB5279}"/>
              </a:ext>
            </a:extLst>
          </p:cNvPr>
          <p:cNvCxnSpPr/>
          <p:nvPr/>
        </p:nvCxnSpPr>
        <p:spPr>
          <a:xfrm>
            <a:off x="5088837" y="5658678"/>
            <a:ext cx="29154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B3C6C29-E1E6-4EC9-8C28-7DAA2F964390}"/>
                  </a:ext>
                </a:extLst>
              </p:cNvPr>
              <p:cNvSpPr txBox="1"/>
              <p:nvPr/>
            </p:nvSpPr>
            <p:spPr>
              <a:xfrm>
                <a:off x="5347252" y="5443218"/>
                <a:ext cx="10568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B3C6C29-E1E6-4EC9-8C28-7DAA2F9643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52" y="5443218"/>
                <a:ext cx="1056852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A91218-DC91-4812-9602-5DE6E49A14E8}"/>
                  </a:ext>
                </a:extLst>
              </p:cNvPr>
              <p:cNvSpPr txBox="1"/>
              <p:nvPr/>
            </p:nvSpPr>
            <p:spPr>
              <a:xfrm>
                <a:off x="7653130" y="3878279"/>
                <a:ext cx="142792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A91218-DC91-4812-9602-5DE6E49A1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130" y="3878279"/>
                <a:ext cx="1427922" cy="6832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6A55960-5556-4B0A-9893-61A5AA417727}"/>
                  </a:ext>
                </a:extLst>
              </p:cNvPr>
              <p:cNvSpPr txBox="1"/>
              <p:nvPr/>
            </p:nvSpPr>
            <p:spPr>
              <a:xfrm>
                <a:off x="7653130" y="4493602"/>
                <a:ext cx="142792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6A55960-5556-4B0A-9893-61A5AA417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130" y="4493602"/>
                <a:ext cx="1427922" cy="6832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9C3F834-541B-494F-B727-9822AD7ED75C}"/>
                  </a:ext>
                </a:extLst>
              </p:cNvPr>
              <p:cNvSpPr txBox="1"/>
              <p:nvPr/>
            </p:nvSpPr>
            <p:spPr>
              <a:xfrm>
                <a:off x="7851913" y="5111182"/>
                <a:ext cx="1427922" cy="683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9C3F834-541B-494F-B727-9822AD7ED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913" y="5111182"/>
                <a:ext cx="1427922" cy="6832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2C36882-C847-4AAD-AD22-A6EC1FDA23CE}"/>
              </a:ext>
            </a:extLst>
          </p:cNvPr>
          <p:cNvCxnSpPr/>
          <p:nvPr/>
        </p:nvCxnSpPr>
        <p:spPr>
          <a:xfrm>
            <a:off x="9081052" y="5443218"/>
            <a:ext cx="4340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957CCC-2BDC-443F-8EDD-41E54CDFA1E7}"/>
                  </a:ext>
                </a:extLst>
              </p:cNvPr>
              <p:cNvSpPr txBox="1"/>
              <p:nvPr/>
            </p:nvSpPr>
            <p:spPr>
              <a:xfrm>
                <a:off x="9415670" y="5234206"/>
                <a:ext cx="10568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957CCC-2BDC-443F-8EDD-41E54CDFA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5670" y="5234206"/>
                <a:ext cx="1056852" cy="369332"/>
              </a:xfrm>
              <a:prstGeom prst="rect">
                <a:avLst/>
              </a:prstGeom>
              <a:blipFill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431A095-D247-4B66-B621-F20A5E420DB7}"/>
                  </a:ext>
                </a:extLst>
              </p:cNvPr>
              <p:cNvSpPr/>
              <p:nvPr/>
            </p:nvSpPr>
            <p:spPr>
              <a:xfrm>
                <a:off x="1726096" y="6149009"/>
                <a:ext cx="8372059" cy="7089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2800" dirty="0"/>
                  <a:t>Jadi, persamaan elips yang dimaksud adalah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sz="2800" dirty="0"/>
                  <a:t> </a:t>
                </a:r>
              </a:p>
            </p:txBody>
          </p:sp>
        </mc:Choice>
        <mc:Fallback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431A095-D247-4B66-B621-F20A5E420D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096" y="6149009"/>
                <a:ext cx="8372059" cy="708991"/>
              </a:xfrm>
              <a:prstGeom prst="rect">
                <a:avLst/>
              </a:prstGeom>
              <a:blipFill>
                <a:blip r:embed="rId16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row: Chevron 36">
            <a:extLst>
              <a:ext uri="{FF2B5EF4-FFF2-40B4-BE49-F238E27FC236}">
                <a16:creationId xmlns:a16="http://schemas.microsoft.com/office/drawing/2014/main" id="{9876380C-A131-44F4-992A-EB4BEE9B8E56}"/>
              </a:ext>
            </a:extLst>
          </p:cNvPr>
          <p:cNvSpPr/>
          <p:nvPr/>
        </p:nvSpPr>
        <p:spPr>
          <a:xfrm>
            <a:off x="6652591" y="4033674"/>
            <a:ext cx="727192" cy="163612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1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  <p:bldP spid="25" grpId="0"/>
      <p:bldP spid="28" grpId="0"/>
      <p:bldP spid="29" grpId="0"/>
      <p:bldP spid="30" grpId="0"/>
      <p:bldP spid="35" grpId="0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463</TotalTime>
  <Words>445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Irisan kerucut “elips”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“elips”</dc:title>
  <dc:creator>win8</dc:creator>
  <cp:lastModifiedBy>win8</cp:lastModifiedBy>
  <cp:revision>12</cp:revision>
  <dcterms:created xsi:type="dcterms:W3CDTF">2021-03-23T06:39:25Z</dcterms:created>
  <dcterms:modified xsi:type="dcterms:W3CDTF">2021-03-23T14:23:17Z</dcterms:modified>
</cp:coreProperties>
</file>