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64E-0AE8-4815-B22C-987FAB03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Irisan kerucut</a:t>
            </a:r>
            <a:br>
              <a:rPr lang="id-ID" b="1" dirty="0"/>
            </a:br>
            <a:endParaRPr lang="id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46FB4-47B0-4C55-9708-6EAECA723085}"/>
              </a:ext>
            </a:extLst>
          </p:cNvPr>
          <p:cNvSpPr txBox="1"/>
          <p:nvPr/>
        </p:nvSpPr>
        <p:spPr>
          <a:xfrm>
            <a:off x="3366052" y="4346713"/>
            <a:ext cx="641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 M.Pd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842203-B0A7-4581-A95B-1C8F8485CA74}"/>
              </a:ext>
            </a:extLst>
          </p:cNvPr>
          <p:cNvSpPr txBox="1"/>
          <p:nvPr/>
        </p:nvSpPr>
        <p:spPr>
          <a:xfrm>
            <a:off x="2714666" y="2492273"/>
            <a:ext cx="80432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3200" b="1" dirty="0"/>
              <a:t>“Persamaan elips dengan pusat (h,k)”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5392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622852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0FAFF-6C1C-443B-9798-18376A993EB1}"/>
              </a:ext>
            </a:extLst>
          </p:cNvPr>
          <p:cNvSpPr txBox="1"/>
          <p:nvPr/>
        </p:nvSpPr>
        <p:spPr>
          <a:xfrm>
            <a:off x="1252330" y="1777277"/>
            <a:ext cx="9687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/>
              <a:t>Apabila pusat elips di (h,k), maka rumus-rumus yang digunakan adalah sebagai berikut.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5823492"/>
                  </p:ext>
                </p:extLst>
              </p:nvPr>
            </p:nvGraphicFramePr>
            <p:xfrm>
              <a:off x="1833217" y="3355722"/>
              <a:ext cx="8128000" cy="165455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871305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1192695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791327328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67146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Pusat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Puncak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Fokus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id-ID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,0)+</m:t>
                              </m:r>
                              <m:d>
                                <m:d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oMath>
                          </a14:m>
                          <a:endParaRPr lang="id-ID" b="0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:r>
                            <a:rPr lang="id-ID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)+(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id-ID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,0)+(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id-ID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id-ID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)+</m:t>
                              </m:r>
                              <m:d>
                                <m:d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oMath>
                          </a14:m>
                          <a:endParaRPr lang="id-ID" b="0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:r>
                            <a:rPr lang="id-ID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)+(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id-ID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id-ID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)+(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5823492"/>
                  </p:ext>
                </p:extLst>
              </p:nvPr>
            </p:nvGraphicFramePr>
            <p:xfrm>
              <a:off x="1833217" y="3355722"/>
              <a:ext cx="8128000" cy="165455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871305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1192695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791327328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67146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Pusat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Puncak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Fokus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641858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2" t="-62857" r="-183686" b="-11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1327" t="-62857" r="-342347" b="-11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901" t="-62857" r="-101502" b="-11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62857" r="-1198" b="-116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641858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2" t="-161321" r="-183686" b="-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1327" t="-161321" r="-342347" b="-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901" t="-161321" r="-101502" b="-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161321" r="-1198" b="-150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096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000538" y="1550505"/>
                <a:ext cx="10190922" cy="4496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fokus elips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−30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+18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−30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+18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id-ID" b="1" dirty="0"/>
              </a:p>
              <a:p>
                <a:pPr algn="just"/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−30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+18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id-ID" i="1" dirty="0">
                  <a:latin typeface="Cambria Math" panose="02040503050406030204" pitchFamily="18" charset="0"/>
                </a:endParaRPr>
              </a:p>
              <a:p>
                <a:pPr algn="just"/>
                <a:r>
                  <a:rPr lang="id-ID" dirty="0"/>
                  <a:t>		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id-ID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begChr m:val="{"/>
                          <m:endChr m:val="}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d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id-ID" i="1">
                          <a:latin typeface="Cambria Math" panose="02040503050406030204" pitchFamily="18" charset="0"/>
                        </a:rPr>
                        <m:t>+9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−1}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id-ID" b="1" dirty="0"/>
              </a:p>
              <a:p>
                <a:pPr algn="just"/>
                <a:r>
                  <a:rPr lang="id-ID" dirty="0"/>
                  <a:t>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id-ID" i="1" dirty="0">
                  <a:latin typeface="Cambria Math" panose="02040503050406030204" pitchFamily="18" charset="0"/>
                </a:endParaRPr>
              </a:p>
              <a:p>
                <a:pPr algn="just"/>
                <a:r>
                  <a:rPr lang="id-ID" dirty="0"/>
                  <a:t>			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endParaRPr lang="id-ID" dirty="0"/>
              </a:p>
              <a:p>
                <a:pPr/>
                <a:r>
                  <a:rPr lang="id-ID" dirty="0"/>
                  <a:t>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−3)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Berarti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=3,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=−1,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=3,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	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b="0" dirty="0"/>
              </a:p>
              <a:p>
                <a:pPr algn="just"/>
                <a:r>
                  <a:rPr lang="id-ID" dirty="0"/>
                  <a:t>	   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9−5</m:t>
                        </m:r>
                      </m:e>
                    </m:rad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 =2</m:t>
                    </m:r>
                  </m:oMath>
                </a14:m>
                <a:r>
                  <a:rPr lang="id-ID" dirty="0"/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8" y="1550505"/>
                <a:ext cx="10190922" cy="4496359"/>
              </a:xfrm>
              <a:prstGeom prst="rect">
                <a:avLst/>
              </a:prstGeom>
              <a:blipFill>
                <a:blip r:embed="rId2"/>
                <a:stretch>
                  <a:fillRect l="-478" t="-67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Chevron 3">
            <a:extLst>
              <a:ext uri="{FF2B5EF4-FFF2-40B4-BE49-F238E27FC236}">
                <a16:creationId xmlns:a16="http://schemas.microsoft.com/office/drawing/2014/main" id="{C9E69CE4-476A-45A0-A481-76E9EEBA3368}"/>
              </a:ext>
            </a:extLst>
          </p:cNvPr>
          <p:cNvSpPr/>
          <p:nvPr/>
        </p:nvSpPr>
        <p:spPr>
          <a:xfrm>
            <a:off x="6321287" y="3723861"/>
            <a:ext cx="662609" cy="115293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C62FDF3-474E-42F7-83DD-5060D1CA759D}"/>
                  </a:ext>
                </a:extLst>
              </p:cNvPr>
              <p:cNvSpPr txBox="1"/>
              <p:nvPr/>
            </p:nvSpPr>
            <p:spPr>
              <a:xfrm>
                <a:off x="7653130" y="3723861"/>
                <a:ext cx="3909391" cy="92333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id-ID" dirty="0"/>
                  <a:t>Fokus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/>
                  <a:t>	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±2,0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3,−1</m:t>
                        </m:r>
                      </m:e>
                    </m:d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5,−1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(1,−1)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C62FDF3-474E-42F7-83DD-5060D1CA7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130" y="3723861"/>
                <a:ext cx="3909391" cy="923330"/>
              </a:xfrm>
              <a:prstGeom prst="rect">
                <a:avLst/>
              </a:prstGeom>
              <a:blipFill>
                <a:blip r:embed="rId3"/>
                <a:stretch>
                  <a:fillRect l="-1087" t="-3268" b="-457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83D3AAC6-35EA-420E-9972-D97B3C350AA1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B9E97-6072-427D-B017-43A11888E2E3}"/>
                  </a:ext>
                </a:extLst>
              </p:cNvPr>
              <p:cNvSpPr txBox="1"/>
              <p:nvPr/>
            </p:nvSpPr>
            <p:spPr>
              <a:xfrm>
                <a:off x="874642" y="1616765"/>
                <a:ext cx="10190922" cy="4439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elips yang panjang sumbu pendeknya 8 dan kedua fokusnya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2,4</m:t>
                        </m:r>
                      </m:e>
                    </m:d>
                  </m:oMath>
                </a14:m>
                <a:r>
                  <a:rPr lang="id-ID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2,10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id-ID" dirty="0"/>
                  <a:t> </a:t>
                </a:r>
                <a:endParaRPr lang="id-ID" b="0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:r>
                  <a:rPr lang="id-ID" dirty="0"/>
                  <a:t>Panjang sumbu pendek = 2b</a:t>
                </a:r>
              </a:p>
              <a:p>
                <a:pPr algn="just"/>
                <a:r>
                  <a:rPr lang="id-ID" dirty="0"/>
                  <a:t>				  8 = 2b</a:t>
                </a:r>
              </a:p>
              <a:p>
                <a:pPr algn="just"/>
                <a:r>
                  <a:rPr lang="id-ID" dirty="0"/>
                  <a:t>				  b = 4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Pusat = titik tengah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	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2,4</m:t>
                            </m:r>
                          </m:e>
                        </m:d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+(2,10)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d-ID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=(2,7)</m:t>
                      </m:r>
                    </m:oMath>
                  </m:oMathPara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id-ID" b="0" dirty="0"/>
              </a:p>
              <a:p>
                <a:pPr algn="just"/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(2−2)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(7−4)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b="0" dirty="0"/>
              </a:p>
              <a:p>
                <a:pPr algn="just"/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B9E97-6072-427D-B017-43A11888E2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2" y="1616765"/>
                <a:ext cx="10190922" cy="4439870"/>
              </a:xfrm>
              <a:prstGeom prst="rect">
                <a:avLst/>
              </a:prstGeom>
              <a:blipFill>
                <a:blip r:embed="rId2"/>
                <a:stretch>
                  <a:fillRect l="-478" t="-68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Chevron 3">
            <a:extLst>
              <a:ext uri="{FF2B5EF4-FFF2-40B4-BE49-F238E27FC236}">
                <a16:creationId xmlns:a16="http://schemas.microsoft.com/office/drawing/2014/main" id="{392F866D-6FDA-4C2E-AEC5-BBCCC6F5FF5D}"/>
              </a:ext>
            </a:extLst>
          </p:cNvPr>
          <p:cNvSpPr/>
          <p:nvPr/>
        </p:nvSpPr>
        <p:spPr>
          <a:xfrm>
            <a:off x="5579165" y="3975652"/>
            <a:ext cx="940905" cy="1524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F9D52A5-4B84-457D-8B75-F59D2FED2779}"/>
                  </a:ext>
                </a:extLst>
              </p:cNvPr>
              <p:cNvSpPr txBox="1"/>
              <p:nvPr/>
            </p:nvSpPr>
            <p:spPr>
              <a:xfrm>
                <a:off x="7487479" y="3190658"/>
                <a:ext cx="4094922" cy="286597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b="0" dirty="0"/>
              </a:p>
              <a:p>
                <a:pPr/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=16+9</m:t>
                    </m:r>
                  </m:oMath>
                </a14:m>
                <a:endParaRPr lang="id-ID" b="0" dirty="0"/>
              </a:p>
              <a:p>
                <a:pPr/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id-ID" b="0" dirty="0"/>
              </a:p>
              <a:p>
                <a:pPr/>
                <a:endParaRPr lang="id-ID" dirty="0"/>
              </a:p>
              <a:p>
                <a:pPr/>
                <a:r>
                  <a:rPr lang="id-ID" dirty="0"/>
                  <a:t>Jenis Elips adalah vertikal.</a:t>
                </a:r>
              </a:p>
              <a:p>
                <a:pPr/>
                <a:r>
                  <a:rPr lang="id-ID" dirty="0"/>
                  <a:t>Jadi, rumus yang digunakan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−7)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F9D52A5-4B84-457D-8B75-F59D2FED2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479" y="3190658"/>
                <a:ext cx="4094922" cy="2865977"/>
              </a:xfrm>
              <a:prstGeom prst="rect">
                <a:avLst/>
              </a:prstGeom>
              <a:blipFill>
                <a:blip r:embed="rId3"/>
                <a:stretch>
                  <a:fillRect l="-103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7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67</TotalTime>
  <Words>371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Gill Sans MT</vt:lpstr>
      <vt:lpstr>Gallery</vt:lpstr>
      <vt:lpstr>Irisan kerucut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</dc:title>
  <dc:creator>win8</dc:creator>
  <cp:lastModifiedBy>win8</cp:lastModifiedBy>
  <cp:revision>5</cp:revision>
  <dcterms:created xsi:type="dcterms:W3CDTF">2021-03-27T07:40:22Z</dcterms:created>
  <dcterms:modified xsi:type="dcterms:W3CDTF">2021-03-27T08:48:13Z</dcterms:modified>
</cp:coreProperties>
</file>