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59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1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65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592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0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207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5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443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389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2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3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64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8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763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5AA155-5BC8-45FB-A8AB-218388FABEAE}" type="datetimeFigureOut">
              <a:rPr lang="id-ID" smtClean="0"/>
              <a:t>21/01/2021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C8211B-4918-4A2A-A91B-98778FDBD4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591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6867-868B-4188-AC80-CFFAB7018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/>
              <a:t>Bentuk Umum Persamaan Lingkaran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CAA54-D2A8-4246-A073-119544E68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572001"/>
            <a:ext cx="6815669" cy="406398"/>
          </a:xfrm>
        </p:spPr>
        <p:txBody>
          <a:bodyPr>
            <a:normAutofit lnSpcReduction="10000"/>
          </a:bodyPr>
          <a:lstStyle/>
          <a:p>
            <a:r>
              <a:rPr lang="id-ID" b="1" dirty="0"/>
              <a:t>By. SITI SYARAH MAULYDIA, M.Pd</a:t>
            </a:r>
          </a:p>
        </p:txBody>
      </p:sp>
    </p:spTree>
    <p:extLst>
      <p:ext uri="{BB962C8B-B14F-4D97-AF65-F5344CB8AC3E}">
        <p14:creationId xmlns:p14="http://schemas.microsoft.com/office/powerpoint/2010/main" val="423999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52ABA275-1399-4040-B4B5-F826771B99FC}"/>
              </a:ext>
            </a:extLst>
          </p:cNvPr>
          <p:cNvSpPr/>
          <p:nvPr/>
        </p:nvSpPr>
        <p:spPr>
          <a:xfrm>
            <a:off x="2690191" y="967409"/>
            <a:ext cx="6612835" cy="1073426"/>
          </a:xfrm>
          <a:prstGeom prst="horizontalScroll">
            <a:avLst>
              <a:gd name="adj" fmla="val 16204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Bentuk Umum Persamaan Lingkaran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825389-252C-4C3F-B2AF-2F0D136D78FA}"/>
                  </a:ext>
                </a:extLst>
              </p:cNvPr>
              <p:cNvSpPr txBox="1"/>
              <p:nvPr/>
            </p:nvSpPr>
            <p:spPr>
              <a:xfrm>
                <a:off x="1285461" y="2332383"/>
                <a:ext cx="94090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d-ID" sz="2000" dirty="0"/>
                  <a:t>Bentuk baku dari suatu persamaan lingkaran adalah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2000" dirty="0"/>
                  <a:t>, dengan titik pusat P (a,b) dan jari-jari R, dapat diubah ke dalam bentuk umum yang disajikan pada rumus di bawah ini.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825389-252C-4C3F-B2AF-2F0D136D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61" y="2332383"/>
                <a:ext cx="9409043" cy="1015663"/>
              </a:xfrm>
              <a:prstGeom prst="rect">
                <a:avLst/>
              </a:prstGeom>
              <a:blipFill>
                <a:blip r:embed="rId2"/>
                <a:stretch>
                  <a:fillRect l="-713" t="-3012" r="-648" b="-102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1FA42CA-4BD1-4D3F-BF5F-C965E5797440}"/>
              </a:ext>
            </a:extLst>
          </p:cNvPr>
          <p:cNvSpPr/>
          <p:nvPr/>
        </p:nvSpPr>
        <p:spPr>
          <a:xfrm>
            <a:off x="1404730" y="3564835"/>
            <a:ext cx="2385392" cy="41081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Rumus 2.3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6C217-3BA3-43AB-A159-B23EFBF74C3E}"/>
                  </a:ext>
                </a:extLst>
              </p:cNvPr>
              <p:cNvSpPr txBox="1"/>
              <p:nvPr/>
            </p:nvSpPr>
            <p:spPr>
              <a:xfrm>
                <a:off x="1404730" y="4161183"/>
                <a:ext cx="9289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dirty="0"/>
                  <a:t>Pada lingkaran dengan persamaan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id-ID" sz="2000" dirty="0"/>
                  <a:t>berlaku: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B6C217-3BA3-43AB-A159-B23EFBF74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730" y="4161183"/>
                <a:ext cx="9289774" cy="400110"/>
              </a:xfrm>
              <a:prstGeom prst="rect">
                <a:avLst/>
              </a:prstGeom>
              <a:blipFill>
                <a:blip r:embed="rId3"/>
                <a:stretch>
                  <a:fillRect l="-656" t="-7692" b="-2923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E58890-D268-4B48-814D-D7FDF0D2D714}"/>
                  </a:ext>
                </a:extLst>
              </p:cNvPr>
              <p:cNvSpPr/>
              <p:nvPr/>
            </p:nvSpPr>
            <p:spPr>
              <a:xfrm>
                <a:off x="4214191" y="4638262"/>
                <a:ext cx="3763618" cy="143123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id-ID" sz="2400" b="1" dirty="0"/>
                  <a:t>Pusat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id-ID" sz="2400" b="1" dirty="0"/>
              </a:p>
              <a:p>
                <a:pPr algn="ctr"/>
                <a:r>
                  <a:rPr lang="id-ID" sz="2400" b="1" dirty="0"/>
                  <a:t>   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sSup>
                          <m:sSupPr>
                            <m:ctrlP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sSup>
                          <m:sSupPr>
                            <m:ctrlP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id-ID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rad>
                  </m:oMath>
                </a14:m>
                <a:r>
                  <a:rPr lang="id-ID" sz="2400" b="1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E58890-D268-4B48-814D-D7FDF0D2D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91" y="4638262"/>
                <a:ext cx="3763618" cy="1431235"/>
              </a:xfrm>
              <a:prstGeom prst="rect">
                <a:avLst/>
              </a:prstGeom>
              <a:blipFill>
                <a:blip r:embed="rId4"/>
                <a:stretch>
                  <a:fillRect l="-22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968E998E-2DDE-4813-8440-039B1F2D6119}"/>
              </a:ext>
            </a:extLst>
          </p:cNvPr>
          <p:cNvSpPr/>
          <p:nvPr/>
        </p:nvSpPr>
        <p:spPr>
          <a:xfrm>
            <a:off x="4373217" y="851684"/>
            <a:ext cx="3127513" cy="728869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Contoh No.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6483F4-8D20-4A61-A1C6-C9BF9433BDDF}"/>
                  </a:ext>
                </a:extLst>
              </p:cNvPr>
              <p:cNvSpPr txBox="1"/>
              <p:nvPr/>
            </p:nvSpPr>
            <p:spPr>
              <a:xfrm>
                <a:off x="993912" y="1842049"/>
                <a:ext cx="926327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dirty="0"/>
                  <a:t>Tulislah bentuk umum dari persamaan lingkaran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=25.</m:t>
                    </m:r>
                  </m:oMath>
                </a14:m>
                <a:endParaRPr lang="id-ID" sz="2000" b="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r>
                  <a:rPr lang="id-ID" sz="2000" dirty="0"/>
                  <a:t>					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id-ID" sz="2000" dirty="0"/>
              </a:p>
              <a:p>
                <a:r>
                  <a:rPr lang="id-ID" sz="2000" dirty="0"/>
                  <a:t>	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+4+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+9=25</m:t>
                    </m:r>
                  </m:oMath>
                </a14:m>
                <a:endParaRPr lang="id-ID" sz="2000" b="0" dirty="0"/>
              </a:p>
              <a:p>
                <a:r>
                  <a:rPr lang="id-ID" sz="200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+4+9−25=0</m:t>
                    </m:r>
                  </m:oMath>
                </a14:m>
                <a:endParaRPr lang="id-ID" sz="2000" dirty="0"/>
              </a:p>
              <a:p>
                <a:r>
                  <a:rPr lang="id-ID" sz="2000" dirty="0"/>
                  <a:t>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endParaRPr lang="id-ID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6483F4-8D20-4A61-A1C6-C9BF9433B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2" y="1842049"/>
                <a:ext cx="9263270" cy="2862322"/>
              </a:xfrm>
              <a:prstGeom prst="rect">
                <a:avLst/>
              </a:prstGeom>
              <a:blipFill>
                <a:blip r:embed="rId2"/>
                <a:stretch>
                  <a:fillRect l="-658" t="-851" b="-2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E08BA2F-F6E4-416D-8F15-CCBDD285041F}"/>
              </a:ext>
            </a:extLst>
          </p:cNvPr>
          <p:cNvSpPr/>
          <p:nvPr/>
        </p:nvSpPr>
        <p:spPr>
          <a:xfrm>
            <a:off x="1086678" y="2570917"/>
            <a:ext cx="196132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Penyelesaian:</a:t>
            </a:r>
          </a:p>
        </p:txBody>
      </p:sp>
    </p:spTree>
    <p:extLst>
      <p:ext uri="{BB962C8B-B14F-4D97-AF65-F5344CB8AC3E}">
        <p14:creationId xmlns:p14="http://schemas.microsoft.com/office/powerpoint/2010/main" val="9626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968E998E-2DDE-4813-8440-039B1F2D6119}"/>
              </a:ext>
            </a:extLst>
          </p:cNvPr>
          <p:cNvSpPr/>
          <p:nvPr/>
        </p:nvSpPr>
        <p:spPr>
          <a:xfrm>
            <a:off x="4373217" y="785424"/>
            <a:ext cx="3127513" cy="728869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Contoh No.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6483F4-8D20-4A61-A1C6-C9BF9433BDDF}"/>
                  </a:ext>
                </a:extLst>
              </p:cNvPr>
              <p:cNvSpPr txBox="1"/>
              <p:nvPr/>
            </p:nvSpPr>
            <p:spPr>
              <a:xfrm>
                <a:off x="993912" y="1616765"/>
                <a:ext cx="9263270" cy="409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dirty="0"/>
                  <a:t>Tentukan pusat dan jari-jari lingkaran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+33=0.</m:t>
                    </m:r>
                  </m:oMath>
                </a14:m>
                <a:endParaRPr lang="id-ID" sz="2000" b="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endParaRPr lang="id-ID" sz="2000" dirty="0"/>
              </a:p>
              <a:p>
                <a:r>
                  <a:rPr lang="id-ID" sz="2000" dirty="0"/>
                  <a:t>Diketahui : A = 6</a:t>
                </a:r>
              </a:p>
              <a:p>
                <a:r>
                  <a:rPr lang="id-ID" sz="2000" dirty="0"/>
                  <a:t>		    B = 10</a:t>
                </a:r>
              </a:p>
              <a:p>
                <a:r>
                  <a:rPr lang="id-ID" sz="2000" dirty="0"/>
                  <a:t>		    C = 33</a:t>
                </a:r>
              </a:p>
              <a:p>
                <a:r>
                  <a:rPr lang="id-ID" sz="2000" dirty="0"/>
                  <a:t>Ditanya     : Pusat dan R</a:t>
                </a:r>
              </a:p>
              <a:p>
                <a:r>
                  <a:rPr lang="id-ID" sz="2000" dirty="0"/>
                  <a:t>Jawab	   :</a:t>
                </a:r>
              </a:p>
              <a:p>
                <a:r>
                  <a:rPr lang="id-ID" sz="2000" dirty="0"/>
                  <a:t>			Pusat	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id-ID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id-ID" sz="2000" dirty="0"/>
              </a:p>
              <a:p>
                <a:r>
                  <a:rPr lang="id-ID" sz="2000" dirty="0"/>
                  <a:t>					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(6),−</m:t>
                        </m:r>
                        <m:f>
                          <m:fPr>
                            <m:ctrlPr>
                              <a:rPr lang="id-ID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(10)</m:t>
                        </m:r>
                      </m:e>
                    </m:d>
                  </m:oMath>
                </a14:m>
                <a:endParaRPr lang="id-ID" sz="2000" dirty="0"/>
              </a:p>
              <a:p>
                <a:r>
                  <a:rPr lang="id-ID" sz="2000" dirty="0"/>
                  <a:t>					= (-3 , -5)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6483F4-8D20-4A61-A1C6-C9BF9433B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2" y="1616765"/>
                <a:ext cx="9263270" cy="4091376"/>
              </a:xfrm>
              <a:prstGeom prst="rect">
                <a:avLst/>
              </a:prstGeom>
              <a:blipFill>
                <a:blip r:embed="rId2"/>
                <a:stretch>
                  <a:fillRect l="-658" t="-596" b="-178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E08BA2F-F6E4-416D-8F15-CCBDD285041F}"/>
              </a:ext>
            </a:extLst>
          </p:cNvPr>
          <p:cNvSpPr/>
          <p:nvPr/>
        </p:nvSpPr>
        <p:spPr>
          <a:xfrm>
            <a:off x="1086678" y="2239617"/>
            <a:ext cx="196132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Penyelesaian: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1B08B-B192-4C8C-851E-FED03DD5FA88}"/>
                  </a:ext>
                </a:extLst>
              </p:cNvPr>
              <p:cNvSpPr txBox="1"/>
              <p:nvPr/>
            </p:nvSpPr>
            <p:spPr>
              <a:xfrm>
                <a:off x="6506817" y="4232520"/>
                <a:ext cx="2941983" cy="1840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1800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rad>
                  </m:oMath>
                </a14:m>
                <a:endParaRPr lang="id-ID" sz="1800" dirty="0"/>
              </a:p>
              <a:p>
                <a:r>
                  <a:rPr lang="id-ID" b="1" dirty="0"/>
                  <a:t>  </a:t>
                </a:r>
                <a:r>
                  <a:rPr lang="id-ID" sz="1800" b="1" dirty="0"/>
                  <a:t> </a:t>
                </a:r>
                <a:r>
                  <a:rPr lang="id-ID" sz="1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(6)</m:t>
                            </m:r>
                          </m:e>
                          <m:sup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(10)</m:t>
                            </m:r>
                          </m:e>
                          <m:sup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−33</m:t>
                        </m:r>
                      </m:e>
                    </m:rad>
                  </m:oMath>
                </a14:m>
                <a:endParaRPr lang="id-ID" sz="1800" dirty="0"/>
              </a:p>
              <a:p>
                <a:r>
                  <a:rPr lang="id-ID" b="1" dirty="0"/>
                  <a:t>  </a:t>
                </a:r>
                <a:r>
                  <a:rPr lang="id-ID" sz="1800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9+25−33</m:t>
                        </m:r>
                      </m:e>
                    </m:rad>
                  </m:oMath>
                </a14:m>
                <a:endParaRPr lang="id-ID" sz="1800" dirty="0"/>
              </a:p>
              <a:p>
                <a:r>
                  <a:rPr lang="id-ID" dirty="0"/>
                  <a:t>  </a:t>
                </a:r>
                <a:r>
                  <a:rPr lang="id-ID" sz="1800" dirty="0"/>
                  <a:t> = </a:t>
                </a:r>
                <a14:m>
                  <m:oMath xmlns:m="http://schemas.openxmlformats.org/officeDocument/2006/math"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1B08B-B192-4C8C-851E-FED03DD5F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817" y="4232520"/>
                <a:ext cx="2941983" cy="1840056"/>
              </a:xfrm>
              <a:prstGeom prst="rect">
                <a:avLst/>
              </a:prstGeom>
              <a:blipFill>
                <a:blip r:embed="rId3"/>
                <a:stretch>
                  <a:fillRect l="-1656" b="-231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03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968E998E-2DDE-4813-8440-039B1F2D6119}"/>
              </a:ext>
            </a:extLst>
          </p:cNvPr>
          <p:cNvSpPr/>
          <p:nvPr/>
        </p:nvSpPr>
        <p:spPr>
          <a:xfrm>
            <a:off x="4373217" y="705912"/>
            <a:ext cx="3127513" cy="728869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Contoh No.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6483F4-8D20-4A61-A1C6-C9BF9433BDDF}"/>
                  </a:ext>
                </a:extLst>
              </p:cNvPr>
              <p:cNvSpPr txBox="1"/>
              <p:nvPr/>
            </p:nvSpPr>
            <p:spPr>
              <a:xfrm>
                <a:off x="954157" y="1537477"/>
                <a:ext cx="9263270" cy="4810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dirty="0"/>
                  <a:t>Tentukan pusat dan jari-jari lingkaran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+19=0.</m:t>
                    </m:r>
                  </m:oMath>
                </a14:m>
                <a:endParaRPr lang="id-ID" sz="2000" b="0" dirty="0"/>
              </a:p>
              <a:p>
                <a:endParaRPr lang="id-ID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+19=0</m:t>
                      </m:r>
                    </m:oMath>
                  </m:oMathPara>
                </a14:m>
                <a:endParaRPr lang="id-ID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id-ID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d-ID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d-ID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+   4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d-ID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id-ID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d-ID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d-ID" sz="2000" dirty="0"/>
              </a:p>
              <a:p>
                <a:r>
                  <a:rPr lang="id-ID" sz="2000" dirty="0"/>
                  <a:t>Diketahui : A = -2</a:t>
                </a:r>
              </a:p>
              <a:p>
                <a:r>
                  <a:rPr lang="id-ID" sz="2000" dirty="0"/>
                  <a:t>		    B = 4</a:t>
                </a:r>
              </a:p>
              <a:p>
                <a:r>
                  <a:rPr lang="id-ID" sz="2000" dirty="0"/>
                  <a:t>		  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id-ID" sz="2000" dirty="0"/>
              </a:p>
              <a:p>
                <a:r>
                  <a:rPr lang="id-ID" sz="2000" dirty="0"/>
                  <a:t>Ditanya     : Pusat dan R</a:t>
                </a:r>
              </a:p>
              <a:p>
                <a:r>
                  <a:rPr lang="id-ID" sz="2000" dirty="0"/>
                  <a:t>Jawab	   :</a:t>
                </a:r>
              </a:p>
              <a:p>
                <a:r>
                  <a:rPr lang="id-ID" sz="2000" dirty="0"/>
                  <a:t>			Pusat	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id-ID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id-ID" sz="2000" dirty="0"/>
              </a:p>
              <a:p>
                <a:r>
                  <a:rPr lang="id-ID" sz="2000" dirty="0"/>
                  <a:t>					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(−2),−</m:t>
                        </m:r>
                        <m:f>
                          <m:fPr>
                            <m:ctrlPr>
                              <a:rPr lang="id-ID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(4)</m:t>
                        </m:r>
                      </m:e>
                    </m:d>
                  </m:oMath>
                </a14:m>
                <a:endParaRPr lang="id-ID" sz="2000" dirty="0"/>
              </a:p>
              <a:p>
                <a:r>
                  <a:rPr lang="id-ID" sz="2000" dirty="0"/>
                  <a:t>					= (1 , -2)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6483F4-8D20-4A61-A1C6-C9BF9433B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7" y="1537477"/>
                <a:ext cx="9263270" cy="4810419"/>
              </a:xfrm>
              <a:prstGeom prst="rect">
                <a:avLst/>
              </a:prstGeom>
              <a:blipFill>
                <a:blip r:embed="rId2"/>
                <a:stretch>
                  <a:fillRect l="-724" t="-50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E08BA2F-F6E4-416D-8F15-CCBDD285041F}"/>
              </a:ext>
            </a:extLst>
          </p:cNvPr>
          <p:cNvSpPr/>
          <p:nvPr/>
        </p:nvSpPr>
        <p:spPr>
          <a:xfrm>
            <a:off x="1046923" y="1967409"/>
            <a:ext cx="196132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Penyelesaian: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1B08B-B192-4C8C-851E-FED03DD5FA88}"/>
                  </a:ext>
                </a:extLst>
              </p:cNvPr>
              <p:cNvSpPr txBox="1"/>
              <p:nvPr/>
            </p:nvSpPr>
            <p:spPr>
              <a:xfrm>
                <a:off x="7500730" y="3292753"/>
                <a:ext cx="2941983" cy="276325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d-ID" sz="1800" dirty="0"/>
                  <a:t>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rad>
                  </m:oMath>
                </a14:m>
                <a:endParaRPr lang="id-ID" sz="1800" dirty="0"/>
              </a:p>
              <a:p>
                <a:r>
                  <a:rPr lang="id-ID" b="1" dirty="0"/>
                  <a:t>  </a:t>
                </a:r>
                <a:r>
                  <a:rPr lang="id-ID" sz="1800" b="1" dirty="0"/>
                  <a:t> </a:t>
                </a:r>
                <a:r>
                  <a:rPr lang="id-ID" sz="1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(4)</m:t>
                            </m:r>
                          </m:e>
                          <m:sup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id-ID" sz="1800" dirty="0"/>
              </a:p>
              <a:p>
                <a:r>
                  <a:rPr lang="id-ID" b="1" dirty="0"/>
                  <a:t>  </a:t>
                </a:r>
                <a:r>
                  <a:rPr lang="id-ID" sz="1800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id-ID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id-ID" sz="1800" dirty="0"/>
              </a:p>
              <a:p>
                <a:r>
                  <a:rPr lang="id-ID" dirty="0"/>
                  <a:t>  </a:t>
                </a:r>
                <a:r>
                  <a:rPr lang="id-ID" sz="18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endParaRPr lang="id-ID" dirty="0"/>
              </a:p>
              <a:p>
                <a:r>
                  <a:rPr lang="id-ID" dirty="0"/>
                  <a:t>  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1B08B-B192-4C8C-851E-FED03DD5F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30" y="3292753"/>
                <a:ext cx="2941983" cy="2763257"/>
              </a:xfrm>
              <a:prstGeom prst="rect">
                <a:avLst/>
              </a:prstGeom>
              <a:blipFill>
                <a:blip r:embed="rId3"/>
                <a:stretch>
                  <a:fillRect l="-144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CB8F6E-458F-4E09-9BB2-6BB58CBFFD75}"/>
              </a:ext>
            </a:extLst>
          </p:cNvPr>
          <p:cNvCxnSpPr/>
          <p:nvPr/>
        </p:nvCxnSpPr>
        <p:spPr>
          <a:xfrm>
            <a:off x="4691270" y="2578690"/>
            <a:ext cx="7818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8903D7-4101-4410-89B0-A1880C2753DE}"/>
                  </a:ext>
                </a:extLst>
              </p:cNvPr>
              <p:cNvSpPr txBox="1"/>
              <p:nvPr/>
            </p:nvSpPr>
            <p:spPr>
              <a:xfrm>
                <a:off x="5618919" y="2367519"/>
                <a:ext cx="5618924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d-ID" dirty="0"/>
                  <a:t>Kedua ruas dibagi 4, agar koefisien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dirty="0"/>
                  <a:t> dan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dirty="0"/>
                  <a:t>sama dengan 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8903D7-4101-4410-89B0-A1880C275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919" y="2367519"/>
                <a:ext cx="5618924" cy="369332"/>
              </a:xfrm>
              <a:prstGeom prst="rect">
                <a:avLst/>
              </a:prstGeom>
              <a:blipFill>
                <a:blip r:embed="rId4"/>
                <a:stretch>
                  <a:fillRect l="-866" t="-4688" r="-758" b="-2187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74B0905A-655B-4D4C-BA80-84ECBF3E4F48}"/>
              </a:ext>
            </a:extLst>
          </p:cNvPr>
          <p:cNvSpPr/>
          <p:nvPr/>
        </p:nvSpPr>
        <p:spPr>
          <a:xfrm>
            <a:off x="6155636" y="5088835"/>
            <a:ext cx="649356" cy="715617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289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C9681B1E-5789-4172-A304-3DB78F2A914B}"/>
              </a:ext>
            </a:extLst>
          </p:cNvPr>
          <p:cNvSpPr/>
          <p:nvPr/>
        </p:nvSpPr>
        <p:spPr>
          <a:xfrm>
            <a:off x="4373217" y="705912"/>
            <a:ext cx="3127513" cy="728869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Contoh No.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24993C-D17B-46BA-8EFE-EFAF7D568A82}"/>
                  </a:ext>
                </a:extLst>
              </p:cNvPr>
              <p:cNvSpPr txBox="1"/>
              <p:nvPr/>
            </p:nvSpPr>
            <p:spPr>
              <a:xfrm>
                <a:off x="1113184" y="1603517"/>
                <a:ext cx="10031895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dirty="0"/>
                  <a:t>Tentukan persamaan umum lingkaran yang melalui titik-titik (1, 1), (2, -1), dan (3, 2).</a:t>
                </a:r>
              </a:p>
              <a:p>
                <a:pPr>
                  <a:lnSpc>
                    <a:spcPct val="150000"/>
                  </a:lnSpc>
                </a:pPr>
                <a:r>
                  <a:rPr lang="id-ID" sz="2000" b="1" dirty="0"/>
                  <a:t> </a:t>
                </a:r>
              </a:p>
              <a:p>
                <a:r>
                  <a:rPr lang="id-ID" sz="2000" dirty="0"/>
                  <a:t>Bentuk umum persamaan lingkaran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d-ID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d-ID" sz="2000" dirty="0"/>
                  <a:t>.</a:t>
                </a:r>
              </a:p>
              <a:p>
                <a:r>
                  <a:rPr lang="id-ID" sz="2000" dirty="0"/>
                  <a:t>(1, 1) </a:t>
                </a:r>
                <a14:m>
                  <m:oMath xmlns:m="http://schemas.openxmlformats.org/officeDocument/2006/math">
                    <m:r>
                      <a:rPr lang="id-ID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d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id-ID" sz="2000" b="1" dirty="0"/>
              </a:p>
              <a:p>
                <a:r>
                  <a:rPr lang="id-ID" sz="2000" dirty="0"/>
                  <a:t>(2, -1) </a:t>
                </a:r>
                <a14:m>
                  <m:oMath xmlns:m="http://schemas.openxmlformats.org/officeDocument/2006/math">
                    <m:r>
                      <a:rPr lang="id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id-ID" sz="2000" b="1" dirty="0"/>
              </a:p>
              <a:p>
                <a:r>
                  <a:rPr lang="id-ID" sz="2000" dirty="0"/>
                  <a:t>(3, 2)  </a:t>
                </a:r>
                <a14:m>
                  <m:oMath xmlns:m="http://schemas.openxmlformats.org/officeDocument/2006/math">
                    <m:r>
                      <a:rPr lang="id-ID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endParaRPr lang="id-ID" sz="2000" b="1" dirty="0"/>
              </a:p>
              <a:p>
                <a:r>
                  <a:rPr lang="id-ID" sz="2000" dirty="0"/>
                  <a:t>Kurangkan persamaan (2) oleh persamaan (1), sehingga diperoleh :</a:t>
                </a:r>
              </a:p>
              <a:p>
                <a:r>
                  <a:rPr lang="id-ID" sz="2000" b="0" dirty="0"/>
                  <a:t>   </a:t>
                </a:r>
                <a14:m>
                  <m:oMath xmlns:m="http://schemas.openxmlformats.org/officeDocument/2006/math">
                    <m:r>
                      <a:rPr lang="id-ID" sz="2000" b="0" i="0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id-ID" sz="2000" b="0" dirty="0"/>
              </a:p>
              <a:p>
                <a:r>
                  <a:rPr lang="id-ID" sz="2000" dirty="0"/>
                  <a:t>    </a:t>
                </a:r>
                <a14:m>
                  <m:oMath xmlns:m="http://schemas.openxmlformats.org/officeDocument/2006/math">
                    <m:r>
                      <a:rPr lang="id-ID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id-ID" sz="2000" b="0" dirty="0"/>
              </a:p>
              <a:p>
                <a:r>
                  <a:rPr lang="id-ID" sz="2000" b="0" dirty="0"/>
                  <a:t>	</a:t>
                </a:r>
                <a14:m>
                  <m:oMath xmlns:m="http://schemas.openxmlformats.org/officeDocument/2006/math">
                    <m:r>
                      <a:rPr lang="id-ID" sz="20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d-ID" sz="2000" b="0" dirty="0"/>
                  <a:t> </a:t>
                </a:r>
                <a14:m>
                  <m:oMath xmlns:m="http://schemas.openxmlformats.org/officeDocument/2006/math"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id-ID" sz="2000" b="0" dirty="0"/>
              </a:p>
              <a:p>
                <a:r>
                  <a:rPr lang="id-ID" sz="2000" dirty="0"/>
                  <a:t>Kurangkan persamaan (3) oleh persamaan (1), sehingga diperoleh :</a:t>
                </a:r>
              </a:p>
              <a:p>
                <a:r>
                  <a:rPr lang="id-ID" sz="2000" dirty="0"/>
                  <a:t>    </a:t>
                </a:r>
                <a14:m>
                  <m:oMath xmlns:m="http://schemas.openxmlformats.org/officeDocument/2006/math">
                    <m:r>
                      <a:rPr lang="id-ID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  3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=−13</m:t>
                    </m:r>
                  </m:oMath>
                </a14:m>
                <a:endParaRPr lang="id-ID" sz="2000" b="0" dirty="0"/>
              </a:p>
              <a:p>
                <a:r>
                  <a:rPr lang="id-ID" sz="2000" dirty="0"/>
                  <a:t>   </a:t>
                </a:r>
                <a14:m>
                  <m:oMath xmlns:m="http://schemas.openxmlformats.org/officeDocument/2006/math">
                    <m:r>
                      <a:rPr lang="id-ID" sz="2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2000" b="0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id-ID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id-ID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id-ID" sz="20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id-ID" sz="2000" b="0" dirty="0"/>
              </a:p>
              <a:p>
                <a:r>
                  <a:rPr lang="id-ID" sz="2000" dirty="0"/>
                  <a:t>                </a:t>
                </a:r>
                <a14:m>
                  <m:oMath xmlns:m="http://schemas.openxmlformats.org/officeDocument/2006/math">
                    <m:r>
                      <a:rPr lang="id-ID" sz="2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d-ID" sz="2000" b="0" dirty="0"/>
                  <a:t> </a:t>
                </a:r>
                <a14:m>
                  <m:oMath xmlns:m="http://schemas.openxmlformats.org/officeDocument/2006/math">
                    <m:r>
                      <a:rPr lang="id-ID" sz="2000" b="0" i="1" dirty="0" smtClean="0">
                        <a:latin typeface="Cambria Math" panose="02040503050406030204" pitchFamily="18" charset="0"/>
                      </a:rPr>
                      <m:t>=−11</m:t>
                    </m:r>
                  </m:oMath>
                </a14:m>
                <a:endParaRPr lang="id-ID" sz="2000" b="0" dirty="0"/>
              </a:p>
              <a:p>
                <a:endParaRPr lang="id-ID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24993C-D17B-46BA-8EFE-EFAF7D568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84" y="1603517"/>
                <a:ext cx="10031895" cy="4862870"/>
              </a:xfrm>
              <a:prstGeom prst="rect">
                <a:avLst/>
              </a:prstGeom>
              <a:blipFill>
                <a:blip r:embed="rId2"/>
                <a:stretch>
                  <a:fillRect l="-669" t="-62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53C31-B9E2-45EA-A967-5302AABD8207}"/>
                  </a:ext>
                </a:extLst>
              </p:cNvPr>
              <p:cNvSpPr txBox="1"/>
              <p:nvPr/>
            </p:nvSpPr>
            <p:spPr>
              <a:xfrm>
                <a:off x="2262807" y="2690144"/>
                <a:ext cx="27928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d-ID" dirty="0"/>
                  <a:t>1</a:t>
                </a:r>
                <a:r>
                  <a:rPr lang="id-ID" sz="1800" dirty="0"/>
                  <a:t> + 1 </a:t>
                </a: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453C31-B9E2-45EA-A967-5302AABD8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807" y="2690144"/>
                <a:ext cx="2792897" cy="369332"/>
              </a:xfrm>
              <a:prstGeom prst="rect">
                <a:avLst/>
              </a:prstGeom>
              <a:blipFill>
                <a:blip r:embed="rId3"/>
                <a:stretch>
                  <a:fillRect l="-1747" t="-6557" b="-262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1F6AC9-42B5-4E20-8E6A-BC3F87629625}"/>
                  </a:ext>
                </a:extLst>
              </p:cNvPr>
              <p:cNvSpPr txBox="1"/>
              <p:nvPr/>
            </p:nvSpPr>
            <p:spPr>
              <a:xfrm>
                <a:off x="4250634" y="2677756"/>
                <a:ext cx="28657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1F6AC9-42B5-4E20-8E6A-BC3F87629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634" y="2677756"/>
                <a:ext cx="28657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67F7F5-8FB6-4FEF-AE65-18FCE5A4BF06}"/>
                  </a:ext>
                </a:extLst>
              </p:cNvPr>
              <p:cNvSpPr txBox="1"/>
              <p:nvPr/>
            </p:nvSpPr>
            <p:spPr>
              <a:xfrm>
                <a:off x="2136912" y="2988317"/>
                <a:ext cx="27928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d-ID" dirty="0"/>
                  <a:t> 4</a:t>
                </a:r>
                <a:r>
                  <a:rPr lang="id-ID" sz="1800" dirty="0"/>
                  <a:t> + 1 </a:t>
                </a: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id-ID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67F7F5-8FB6-4FEF-AE65-18FCE5A4B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912" y="2988317"/>
                <a:ext cx="2792897" cy="369332"/>
              </a:xfrm>
              <a:prstGeom prst="rect">
                <a:avLst/>
              </a:prstGeom>
              <a:blipFill>
                <a:blip r:embed="rId5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770D49-2868-4AB9-B9DE-8A004671ADE7}"/>
                  </a:ext>
                </a:extLst>
              </p:cNvPr>
              <p:cNvSpPr txBox="1"/>
              <p:nvPr/>
            </p:nvSpPr>
            <p:spPr>
              <a:xfrm>
                <a:off x="4429542" y="2989181"/>
                <a:ext cx="26669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↔2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d-ID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770D49-2868-4AB9-B9DE-8A004671A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542" y="2989181"/>
                <a:ext cx="26669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7D601A-FD24-4809-BC1A-62115DB0AC38}"/>
                  </a:ext>
                </a:extLst>
              </p:cNvPr>
              <p:cNvSpPr txBox="1"/>
              <p:nvPr/>
            </p:nvSpPr>
            <p:spPr>
              <a:xfrm>
                <a:off x="2077280" y="3299741"/>
                <a:ext cx="27531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d-ID" dirty="0"/>
                  <a:t>9</a:t>
                </a:r>
                <a:r>
                  <a:rPr lang="id-ID" sz="1800" dirty="0"/>
                  <a:t> + 4 </a:t>
                </a:r>
                <a14:m>
                  <m:oMath xmlns:m="http://schemas.openxmlformats.org/officeDocument/2006/math">
                    <m:r>
                      <a:rPr lang="id-ID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id-ID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id-ID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7D601A-FD24-4809-BC1A-62115DB0A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280" y="3299741"/>
                <a:ext cx="2753131" cy="369332"/>
              </a:xfrm>
              <a:prstGeom prst="rect">
                <a:avLst/>
              </a:prstGeom>
              <a:blipFill>
                <a:blip r:embed="rId7"/>
                <a:stretch>
                  <a:fillRect l="-1996" t="-6557" b="-262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AFD20-ADF5-4F6E-82DD-C6D8BA10DD92}"/>
                  </a:ext>
                </a:extLst>
              </p:cNvPr>
              <p:cNvSpPr txBox="1"/>
              <p:nvPr/>
            </p:nvSpPr>
            <p:spPr>
              <a:xfrm>
                <a:off x="4687958" y="3300605"/>
                <a:ext cx="26669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    3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id-ID" dirty="0"/>
                  <a:t>13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AFD20-ADF5-4F6E-82DD-C6D8BA10D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58" y="3300605"/>
                <a:ext cx="2666991" cy="369332"/>
              </a:xfrm>
              <a:prstGeom prst="rect">
                <a:avLst/>
              </a:prstGeom>
              <a:blipFill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1E71542-D27F-4B42-9640-2F36B5E22313}"/>
              </a:ext>
            </a:extLst>
          </p:cNvPr>
          <p:cNvSpPr txBox="1"/>
          <p:nvPr/>
        </p:nvSpPr>
        <p:spPr>
          <a:xfrm>
            <a:off x="7255571" y="2674755"/>
            <a:ext cx="8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. . . 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F1DB8D-6559-4F18-88B5-2DCBA2DB2BA7}"/>
              </a:ext>
            </a:extLst>
          </p:cNvPr>
          <p:cNvSpPr txBox="1"/>
          <p:nvPr/>
        </p:nvSpPr>
        <p:spPr>
          <a:xfrm>
            <a:off x="7258878" y="2943661"/>
            <a:ext cx="8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. . . (2)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CA2EE-200A-4B73-ADF3-B955DA1475BA}"/>
              </a:ext>
            </a:extLst>
          </p:cNvPr>
          <p:cNvSpPr txBox="1"/>
          <p:nvPr/>
        </p:nvSpPr>
        <p:spPr>
          <a:xfrm>
            <a:off x="7262185" y="3285193"/>
            <a:ext cx="8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. . . (3)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E05545-CDF3-4CDA-937E-D8C700CFC168}"/>
              </a:ext>
            </a:extLst>
          </p:cNvPr>
          <p:cNvCxnSpPr>
            <a:cxnSpLocks/>
          </p:cNvCxnSpPr>
          <p:nvPr/>
        </p:nvCxnSpPr>
        <p:spPr>
          <a:xfrm>
            <a:off x="1391478" y="4518990"/>
            <a:ext cx="20540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F63231-BE7B-4701-A922-204B67BE3CFB}"/>
              </a:ext>
            </a:extLst>
          </p:cNvPr>
          <p:cNvCxnSpPr/>
          <p:nvPr/>
        </p:nvCxnSpPr>
        <p:spPr>
          <a:xfrm>
            <a:off x="3538328" y="4505737"/>
            <a:ext cx="17227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5A0E95-850C-42F8-B00D-D66A43558260}"/>
              </a:ext>
            </a:extLst>
          </p:cNvPr>
          <p:cNvSpPr txBox="1"/>
          <p:nvPr/>
        </p:nvSpPr>
        <p:spPr>
          <a:xfrm>
            <a:off x="4108173" y="4479233"/>
            <a:ext cx="8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. . . (4)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2E5576-E243-43CA-B701-63D6C0DB3AD3}"/>
              </a:ext>
            </a:extLst>
          </p:cNvPr>
          <p:cNvCxnSpPr/>
          <p:nvPr/>
        </p:nvCxnSpPr>
        <p:spPr>
          <a:xfrm>
            <a:off x="1557131" y="5744817"/>
            <a:ext cx="23986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336D9D-F931-404F-B8B3-1099F929E1C2}"/>
              </a:ext>
            </a:extLst>
          </p:cNvPr>
          <p:cNvCxnSpPr/>
          <p:nvPr/>
        </p:nvCxnSpPr>
        <p:spPr>
          <a:xfrm>
            <a:off x="4114803" y="5731564"/>
            <a:ext cx="17227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CB3141-A7A9-4781-AFD0-325331B26A28}"/>
              </a:ext>
            </a:extLst>
          </p:cNvPr>
          <p:cNvSpPr txBox="1"/>
          <p:nvPr/>
        </p:nvSpPr>
        <p:spPr>
          <a:xfrm>
            <a:off x="4108173" y="5657861"/>
            <a:ext cx="8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. . . (5)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70AD1C-B30D-4446-8BE7-087A66F016F1}"/>
              </a:ext>
            </a:extLst>
          </p:cNvPr>
          <p:cNvSpPr/>
          <p:nvPr/>
        </p:nvSpPr>
        <p:spPr>
          <a:xfrm>
            <a:off x="1205947" y="1980661"/>
            <a:ext cx="196132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Penyelesaian:</a:t>
            </a:r>
          </a:p>
        </p:txBody>
      </p:sp>
    </p:spTree>
    <p:extLst>
      <p:ext uri="{BB962C8B-B14F-4D97-AF65-F5344CB8AC3E}">
        <p14:creationId xmlns:p14="http://schemas.microsoft.com/office/powerpoint/2010/main" val="38070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C96E8A-BBFA-4C33-810D-9A1B8D7C8392}"/>
                  </a:ext>
                </a:extLst>
              </p:cNvPr>
              <p:cNvSpPr txBox="1"/>
              <p:nvPr/>
            </p:nvSpPr>
            <p:spPr>
              <a:xfrm>
                <a:off x="1364977" y="1126435"/>
                <a:ext cx="9594574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dirty="0"/>
                  <a:t>Dari persamaan (4) dan (5), akan diperoleh :</a:t>
                </a:r>
              </a:p>
              <a:p>
                <a:r>
                  <a:rPr lang="id-ID" dirty="0"/>
                  <a:t>	 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d-ID" dirty="0"/>
                  <a:t> </a:t>
                </a:r>
                <a14:m>
                  <m:oMath xmlns:m="http://schemas.openxmlformats.org/officeDocument/2006/math">
                    <m:r>
                      <a:rPr lang="id-ID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0" i="1" dirty="0" smtClean="0">
                        <a:latin typeface="Cambria Math" panose="02040503050406030204" pitchFamily="18" charset="0"/>
                      </a:rPr>
                      <m:t>−3    </m:t>
                    </m:r>
                    <m:r>
                      <a:rPr lang="id-ID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id-ID" sz="1800" b="0" dirty="0"/>
                  <a:t>1    </a:t>
                </a:r>
                <a14:m>
                  <m:oMath xmlns:m="http://schemas.openxmlformats.org/officeDocument/2006/math">
                    <m:r>
                      <a:rPr lang="id-ID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1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1800" b="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id-ID" sz="1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1800" b="0" i="1" dirty="0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id-ID" sz="1800" b="0" dirty="0"/>
              </a:p>
              <a:p>
                <a14:m>
                  <m:oMath xmlns:m="http://schemas.openxmlformats.org/officeDocument/2006/math">
                    <m:r>
                      <a:rPr lang="id-ID" b="0" i="0" smtClean="0">
                        <a:latin typeface="Cambria Math" panose="02040503050406030204" pitchFamily="18" charset="0"/>
                      </a:rPr>
                      <m:t>         2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id-ID" dirty="0"/>
                  <a:t> </a:t>
                </a:r>
                <a14:m>
                  <m:oMath xmlns:m="http://schemas.openxmlformats.org/officeDocument/2006/math">
                    <m:r>
                      <a:rPr lang="id-ID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b="0" i="1" dirty="0" smtClean="0">
                        <a:latin typeface="Cambria Math" panose="02040503050406030204" pitchFamily="18" charset="0"/>
                      </a:rPr>
                      <m:t>−11   </m:t>
                    </m:r>
                    <m:r>
                      <a:rPr lang="id-ID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d-I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2   4</m:t>
                    </m:r>
                    <m:r>
                      <a:rPr lang="id-I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id-I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id-I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id-ID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d-ID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−22</m:t>
                    </m:r>
                  </m:oMath>
                </a14:m>
                <a:endParaRPr lang="id-ID" b="0" dirty="0">
                  <a:ea typeface="Cambria Math" panose="02040503050406030204" pitchFamily="18" charset="0"/>
                </a:endParaRPr>
              </a:p>
              <a:p>
                <a:r>
                  <a:rPr lang="id-ID" sz="1800" b="0" dirty="0"/>
                  <a:t>						       </a:t>
                </a:r>
                <a14:m>
                  <m:oMath xmlns:m="http://schemas.openxmlformats.org/officeDocument/2006/math">
                    <m:r>
                      <a:rPr lang="id-ID" sz="18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=−25</m:t>
                    </m:r>
                  </m:oMath>
                </a14:m>
                <a:endParaRPr lang="id-ID" sz="1800" b="0" dirty="0"/>
              </a:p>
              <a:p>
                <a:r>
                  <a:rPr lang="id-ID" sz="1800" b="0" dirty="0"/>
                  <a:t> 							</a:t>
                </a:r>
                <a14:m>
                  <m:oMath xmlns:m="http://schemas.openxmlformats.org/officeDocument/2006/math">
                    <m:r>
                      <a:rPr lang="id-ID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id-ID" sz="1800" b="0" dirty="0"/>
              </a:p>
              <a:p>
                <a:r>
                  <a:rPr lang="id-ID" dirty="0"/>
                  <a:t>Substitusikan A = -5 ke persamaan (5)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1800" b="0" i="1" smtClean="0">
                          <a:latin typeface="Cambria Math" panose="02040503050406030204" pitchFamily="18" charset="0"/>
                        </a:rPr>
                        <m:t>       2</m:t>
                      </m:r>
                      <m:r>
                        <a:rPr lang="id-ID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d-ID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d-ID" sz="18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id-ID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d-ID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id-ID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d-ID" sz="1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id-ID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d-ID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id-ID" sz="18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id-ID" sz="1800" b="0" dirty="0"/>
              </a:p>
              <a:p>
                <a:r>
                  <a:rPr lang="id-ID" dirty="0"/>
                  <a:t>	 	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=−11+10</m:t>
                    </m:r>
                  </m:oMath>
                </a14:m>
                <a:endParaRPr lang="id-ID" b="0" dirty="0"/>
              </a:p>
              <a:p>
                <a:r>
                  <a:rPr lang="id-ID" sz="1800" b="0" dirty="0"/>
                  <a:t>		</a:t>
                </a:r>
                <a14:m>
                  <m:oMath xmlns:m="http://schemas.openxmlformats.org/officeDocument/2006/math"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id-ID" sz="1800" b="0" dirty="0"/>
              </a:p>
              <a:p>
                <a:r>
                  <a:rPr lang="id-ID" sz="1800" b="0" dirty="0"/>
                  <a:t>Substitusikan </a:t>
                </a:r>
                <a14:m>
                  <m:oMath xmlns:m="http://schemas.openxmlformats.org/officeDocument/2006/math"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id-ID" sz="1800" b="0" dirty="0"/>
                  <a:t> dan </a:t>
                </a:r>
                <a14:m>
                  <m:oMath xmlns:m="http://schemas.openxmlformats.org/officeDocument/2006/math"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id-ID" sz="1800" b="0" dirty="0"/>
                  <a:t> ke persamaan (1)</a:t>
                </a:r>
              </a:p>
              <a:p>
                <a:r>
                  <a:rPr lang="id-ID" sz="1800" b="0" dirty="0"/>
                  <a:t>	</a:t>
                </a:r>
                <a14:m>
                  <m:oMath xmlns:m="http://schemas.openxmlformats.org/officeDocument/2006/math"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id-ID" sz="1800" b="0" dirty="0"/>
              </a:p>
              <a:p>
                <a:r>
                  <a:rPr lang="id-ID" dirty="0"/>
                  <a:t>     </a:t>
                </a:r>
                <a14:m>
                  <m:oMath xmlns:m="http://schemas.openxmlformats.org/officeDocument/2006/math"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−5−1+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id-ID" sz="1800" b="0" dirty="0"/>
              </a:p>
              <a:p>
                <a:r>
                  <a:rPr lang="id-ID" dirty="0"/>
                  <a:t>		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b="0" i="1" smtClean="0">
                        <a:latin typeface="Cambria Math" panose="02040503050406030204" pitchFamily="18" charset="0"/>
                      </a:rPr>
                      <m:t>=−2+6</m:t>
                    </m:r>
                  </m:oMath>
                </a14:m>
                <a:endParaRPr lang="id-ID" b="0" dirty="0"/>
              </a:p>
              <a:p>
                <a:r>
                  <a:rPr lang="id-ID" sz="1800" b="0" dirty="0"/>
                  <a:t>		      </a:t>
                </a:r>
                <a14:m>
                  <m:oMath xmlns:m="http://schemas.openxmlformats.org/officeDocument/2006/math"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d-ID" sz="1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id-ID" sz="1800" b="0" dirty="0"/>
              </a:p>
              <a:p>
                <a:endParaRPr lang="id-ID" sz="1800" b="0" dirty="0"/>
              </a:p>
              <a:p>
                <a:r>
                  <a:rPr lang="id-ID" b="1" dirty="0"/>
                  <a:t>Jadi, persamaan lingkarannya adalah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id-ID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id-ID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d-ID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id-ID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d-ID" sz="1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d-ID" sz="1800" b="1" dirty="0"/>
                  <a:t>.</a:t>
                </a:r>
              </a:p>
              <a:p>
                <a:endParaRPr lang="id-ID" sz="1800" b="0" dirty="0"/>
              </a:p>
              <a:p>
                <a:endParaRPr lang="id-ID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C96E8A-BBFA-4C33-810D-9A1B8D7C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77" y="1126435"/>
                <a:ext cx="9594574" cy="5355312"/>
              </a:xfrm>
              <a:prstGeom prst="rect">
                <a:avLst/>
              </a:prstGeom>
              <a:blipFill>
                <a:blip r:embed="rId2"/>
                <a:stretch>
                  <a:fillRect l="-572" t="-68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186A18-347C-4E30-8C68-CBB167D1769A}"/>
              </a:ext>
            </a:extLst>
          </p:cNvPr>
          <p:cNvCxnSpPr/>
          <p:nvPr/>
        </p:nvCxnSpPr>
        <p:spPr>
          <a:xfrm>
            <a:off x="3445566" y="1497496"/>
            <a:ext cx="0" cy="4240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8EAC65-1466-441B-99CF-177EE21D5632}"/>
              </a:ext>
            </a:extLst>
          </p:cNvPr>
          <p:cNvCxnSpPr/>
          <p:nvPr/>
        </p:nvCxnSpPr>
        <p:spPr>
          <a:xfrm>
            <a:off x="3955775" y="1490870"/>
            <a:ext cx="0" cy="4240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C141A5-6DFC-48DA-97A6-308B01865C53}"/>
              </a:ext>
            </a:extLst>
          </p:cNvPr>
          <p:cNvCxnSpPr>
            <a:cxnSpLocks/>
          </p:cNvCxnSpPr>
          <p:nvPr/>
        </p:nvCxnSpPr>
        <p:spPr>
          <a:xfrm>
            <a:off x="4015409" y="1961321"/>
            <a:ext cx="16300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7116B0-2DBD-44DC-AEE3-99DDA3C312C2}"/>
              </a:ext>
            </a:extLst>
          </p:cNvPr>
          <p:cNvCxnSpPr/>
          <p:nvPr/>
        </p:nvCxnSpPr>
        <p:spPr>
          <a:xfrm>
            <a:off x="5777946" y="1948069"/>
            <a:ext cx="1722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799</Words>
  <Application>Microsoft Office PowerPoint</Application>
  <PresentationFormat>Widescreen</PresentationFormat>
  <Paragraphs>101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Garamond</vt:lpstr>
      <vt:lpstr>Organic</vt:lpstr>
      <vt:lpstr>Bentuk Umum Persamaan Lingkaran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Bentuk Umum Persamaan Lingkaran</dc:title>
  <dc:creator>win8</dc:creator>
  <cp:lastModifiedBy>win8</cp:lastModifiedBy>
  <cp:revision>18</cp:revision>
  <dcterms:created xsi:type="dcterms:W3CDTF">2021-01-19T02:41:45Z</dcterms:created>
  <dcterms:modified xsi:type="dcterms:W3CDTF">2021-01-21T01:22:45Z</dcterms:modified>
</cp:coreProperties>
</file>