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56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095500" y="687323"/>
            <a:ext cx="4381500" cy="10088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197607" y="691895"/>
            <a:ext cx="4177284" cy="11521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142744" y="714755"/>
            <a:ext cx="4287011" cy="914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142744" y="714755"/>
            <a:ext cx="4287520" cy="914400"/>
          </a:xfrm>
          <a:custGeom>
            <a:avLst/>
            <a:gdLst/>
            <a:ahLst/>
            <a:cxnLst/>
            <a:rect l="l" t="t" r="r" b="b"/>
            <a:pathLst>
              <a:path w="4287520" h="914400">
                <a:moveTo>
                  <a:pt x="0" y="152400"/>
                </a:moveTo>
                <a:lnTo>
                  <a:pt x="7766" y="104217"/>
                </a:lnTo>
                <a:lnTo>
                  <a:pt x="29394" y="62380"/>
                </a:lnTo>
                <a:lnTo>
                  <a:pt x="62380" y="29394"/>
                </a:lnTo>
                <a:lnTo>
                  <a:pt x="104217" y="7766"/>
                </a:lnTo>
                <a:lnTo>
                  <a:pt x="152400" y="0"/>
                </a:lnTo>
                <a:lnTo>
                  <a:pt x="4134611" y="0"/>
                </a:lnTo>
                <a:lnTo>
                  <a:pt x="4182794" y="7766"/>
                </a:lnTo>
                <a:lnTo>
                  <a:pt x="4224631" y="29394"/>
                </a:lnTo>
                <a:lnTo>
                  <a:pt x="4257617" y="62380"/>
                </a:lnTo>
                <a:lnTo>
                  <a:pt x="4279245" y="104217"/>
                </a:lnTo>
                <a:lnTo>
                  <a:pt x="4287011" y="152400"/>
                </a:lnTo>
                <a:lnTo>
                  <a:pt x="4287011" y="762000"/>
                </a:lnTo>
                <a:lnTo>
                  <a:pt x="4279245" y="810182"/>
                </a:lnTo>
                <a:lnTo>
                  <a:pt x="4257617" y="852019"/>
                </a:lnTo>
                <a:lnTo>
                  <a:pt x="4224631" y="885005"/>
                </a:lnTo>
                <a:lnTo>
                  <a:pt x="4182794" y="906633"/>
                </a:lnTo>
                <a:lnTo>
                  <a:pt x="4134611" y="914400"/>
                </a:lnTo>
                <a:lnTo>
                  <a:pt x="152400" y="914400"/>
                </a:lnTo>
                <a:lnTo>
                  <a:pt x="104217" y="906633"/>
                </a:lnTo>
                <a:lnTo>
                  <a:pt x="62380" y="885005"/>
                </a:lnTo>
                <a:lnTo>
                  <a:pt x="29394" y="852019"/>
                </a:lnTo>
                <a:lnTo>
                  <a:pt x="7766" y="810182"/>
                </a:lnTo>
                <a:lnTo>
                  <a:pt x="0" y="762000"/>
                </a:lnTo>
                <a:lnTo>
                  <a:pt x="0" y="1524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43507" y="435990"/>
            <a:ext cx="6856984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9030" y="1715261"/>
            <a:ext cx="7885938" cy="4669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26" Type="http://schemas.openxmlformats.org/officeDocument/2006/relationships/image" Target="../media/image40.png"/><Relationship Id="rId3" Type="http://schemas.openxmlformats.org/officeDocument/2006/relationships/image" Target="../media/image17.png"/><Relationship Id="rId21" Type="http://schemas.openxmlformats.org/officeDocument/2006/relationships/image" Target="../media/image35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5" Type="http://schemas.openxmlformats.org/officeDocument/2006/relationships/image" Target="../media/image39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29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24" Type="http://schemas.openxmlformats.org/officeDocument/2006/relationships/image" Target="../media/image38.png"/><Relationship Id="rId32" Type="http://schemas.openxmlformats.org/officeDocument/2006/relationships/image" Target="../media/image46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23" Type="http://schemas.openxmlformats.org/officeDocument/2006/relationships/image" Target="../media/image37.png"/><Relationship Id="rId28" Type="http://schemas.openxmlformats.org/officeDocument/2006/relationships/image" Target="../media/image42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31" Type="http://schemas.openxmlformats.org/officeDocument/2006/relationships/image" Target="../media/image45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Relationship Id="rId22" Type="http://schemas.openxmlformats.org/officeDocument/2006/relationships/image" Target="../media/image36.png"/><Relationship Id="rId27" Type="http://schemas.openxmlformats.org/officeDocument/2006/relationships/image" Target="../media/image41.png"/><Relationship Id="rId30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52244" y="2686811"/>
            <a:ext cx="5239511" cy="1295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022348" y="2926079"/>
            <a:ext cx="5097780" cy="9387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999488" y="2714244"/>
            <a:ext cx="5145023" cy="12009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999488" y="2714244"/>
            <a:ext cx="5145405" cy="1201420"/>
          </a:xfrm>
          <a:custGeom>
            <a:avLst/>
            <a:gdLst/>
            <a:ahLst/>
            <a:cxnLst/>
            <a:rect l="l" t="t" r="r" b="b"/>
            <a:pathLst>
              <a:path w="5145405" h="1201420">
                <a:moveTo>
                  <a:pt x="0" y="200151"/>
                </a:moveTo>
                <a:lnTo>
                  <a:pt x="5288" y="154275"/>
                </a:lnTo>
                <a:lnTo>
                  <a:pt x="20352" y="112152"/>
                </a:lnTo>
                <a:lnTo>
                  <a:pt x="43987" y="74988"/>
                </a:lnTo>
                <a:lnTo>
                  <a:pt x="74988" y="43987"/>
                </a:lnTo>
                <a:lnTo>
                  <a:pt x="112152" y="20352"/>
                </a:lnTo>
                <a:lnTo>
                  <a:pt x="154275" y="5288"/>
                </a:lnTo>
                <a:lnTo>
                  <a:pt x="200151" y="0"/>
                </a:lnTo>
                <a:lnTo>
                  <a:pt x="4944871" y="0"/>
                </a:lnTo>
                <a:lnTo>
                  <a:pt x="4990748" y="5288"/>
                </a:lnTo>
                <a:lnTo>
                  <a:pt x="5032871" y="20352"/>
                </a:lnTo>
                <a:lnTo>
                  <a:pt x="5070035" y="43987"/>
                </a:lnTo>
                <a:lnTo>
                  <a:pt x="5101036" y="74988"/>
                </a:lnTo>
                <a:lnTo>
                  <a:pt x="5124671" y="112152"/>
                </a:lnTo>
                <a:lnTo>
                  <a:pt x="5139735" y="154275"/>
                </a:lnTo>
                <a:lnTo>
                  <a:pt x="5145023" y="200151"/>
                </a:lnTo>
                <a:lnTo>
                  <a:pt x="5145023" y="1000759"/>
                </a:lnTo>
                <a:lnTo>
                  <a:pt x="5139735" y="1046636"/>
                </a:lnTo>
                <a:lnTo>
                  <a:pt x="5124671" y="1088759"/>
                </a:lnTo>
                <a:lnTo>
                  <a:pt x="5101036" y="1125923"/>
                </a:lnTo>
                <a:lnTo>
                  <a:pt x="5070035" y="1156924"/>
                </a:lnTo>
                <a:lnTo>
                  <a:pt x="5032871" y="1180559"/>
                </a:lnTo>
                <a:lnTo>
                  <a:pt x="4990748" y="1195623"/>
                </a:lnTo>
                <a:lnTo>
                  <a:pt x="4944871" y="1200911"/>
                </a:lnTo>
                <a:lnTo>
                  <a:pt x="200151" y="1200911"/>
                </a:lnTo>
                <a:lnTo>
                  <a:pt x="154275" y="1195623"/>
                </a:lnTo>
                <a:lnTo>
                  <a:pt x="112152" y="1180559"/>
                </a:lnTo>
                <a:lnTo>
                  <a:pt x="74988" y="1156924"/>
                </a:lnTo>
                <a:lnTo>
                  <a:pt x="43987" y="1125923"/>
                </a:lnTo>
                <a:lnTo>
                  <a:pt x="20352" y="1088759"/>
                </a:lnTo>
                <a:lnTo>
                  <a:pt x="5288" y="1046636"/>
                </a:lnTo>
                <a:lnTo>
                  <a:pt x="0" y="1000759"/>
                </a:lnTo>
                <a:lnTo>
                  <a:pt x="0" y="200151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96414" y="3037154"/>
            <a:ext cx="45497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-5" dirty="0">
                <a:latin typeface="Comic Sans MS"/>
                <a:cs typeface="Comic Sans MS"/>
              </a:rPr>
              <a:t>INVITATION</a:t>
            </a:r>
            <a:r>
              <a:rPr b="1" spc="-75" dirty="0">
                <a:latin typeface="Comic Sans MS"/>
                <a:cs typeface="Comic Sans MS"/>
              </a:rPr>
              <a:t> </a:t>
            </a:r>
            <a:r>
              <a:rPr b="1" dirty="0">
                <a:latin typeface="Comic Sans MS"/>
                <a:cs typeface="Comic Sans MS"/>
              </a:rPr>
              <a:t>LETTER</a:t>
            </a:r>
          </a:p>
        </p:txBody>
      </p:sp>
      <p:sp>
        <p:nvSpPr>
          <p:cNvPr id="7" name="object 7"/>
          <p:cNvSpPr/>
          <p:nvPr/>
        </p:nvSpPr>
        <p:spPr>
          <a:xfrm>
            <a:off x="231647" y="129539"/>
            <a:ext cx="3447288" cy="309067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34000" y="109728"/>
            <a:ext cx="3080004" cy="286664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356859" y="4140706"/>
            <a:ext cx="3124199" cy="27172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41604" y="3875530"/>
            <a:ext cx="3156204" cy="298246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10155" y="1267967"/>
            <a:ext cx="5961888" cy="6141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92807" y="1210055"/>
            <a:ext cx="5045964" cy="8321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057400" y="1295400"/>
            <a:ext cx="5867400" cy="5196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057400" y="1295400"/>
            <a:ext cx="5867400" cy="520065"/>
          </a:xfrm>
          <a:custGeom>
            <a:avLst/>
            <a:gdLst/>
            <a:ahLst/>
            <a:cxnLst/>
            <a:rect l="l" t="t" r="r" b="b"/>
            <a:pathLst>
              <a:path w="5867400" h="520064">
                <a:moveTo>
                  <a:pt x="0" y="519684"/>
                </a:moveTo>
                <a:lnTo>
                  <a:pt x="5867400" y="519684"/>
                </a:lnTo>
                <a:lnTo>
                  <a:pt x="5867400" y="0"/>
                </a:lnTo>
                <a:lnTo>
                  <a:pt x="0" y="0"/>
                </a:lnTo>
                <a:lnTo>
                  <a:pt x="0" y="519684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136394" y="1316481"/>
            <a:ext cx="45593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REPLIES </a:t>
            </a:r>
            <a:r>
              <a:rPr sz="2800" b="1" spc="-35" dirty="0">
                <a:latin typeface="Times New Roman"/>
                <a:cs typeface="Times New Roman"/>
              </a:rPr>
              <a:t>TO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spc="-45" dirty="0">
                <a:latin typeface="Times New Roman"/>
                <a:cs typeface="Times New Roman"/>
              </a:rPr>
              <a:t>INVITATIONS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600955" y="1805939"/>
            <a:ext cx="94487" cy="13091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648200" y="1828800"/>
            <a:ext cx="0" cy="1219200"/>
          </a:xfrm>
          <a:custGeom>
            <a:avLst/>
            <a:gdLst/>
            <a:ahLst/>
            <a:cxnLst/>
            <a:rect l="l" t="t" r="r" b="b"/>
            <a:pathLst>
              <a:path h="1219200">
                <a:moveTo>
                  <a:pt x="0" y="0"/>
                </a:moveTo>
                <a:lnTo>
                  <a:pt x="0" y="1219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605528" y="3020567"/>
            <a:ext cx="3366516" cy="9448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48200" y="3048000"/>
            <a:ext cx="3276600" cy="0"/>
          </a:xfrm>
          <a:custGeom>
            <a:avLst/>
            <a:gdLst/>
            <a:ahLst/>
            <a:cxnLst/>
            <a:rect l="l" t="t" r="r" b="b"/>
            <a:pathLst>
              <a:path w="3276600">
                <a:moveTo>
                  <a:pt x="0" y="0"/>
                </a:moveTo>
                <a:lnTo>
                  <a:pt x="32766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877556" y="3025139"/>
            <a:ext cx="94488" cy="7757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924800" y="30480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239255" y="3688079"/>
            <a:ext cx="2737104" cy="4907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522719" y="3694176"/>
            <a:ext cx="2377439" cy="56540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286500" y="3715511"/>
            <a:ext cx="2642616" cy="39623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286500" y="3715511"/>
            <a:ext cx="2642870" cy="396240"/>
          </a:xfrm>
          <a:custGeom>
            <a:avLst/>
            <a:gdLst/>
            <a:ahLst/>
            <a:cxnLst/>
            <a:rect l="l" t="t" r="r" b="b"/>
            <a:pathLst>
              <a:path w="2642870" h="396239">
                <a:moveTo>
                  <a:pt x="0" y="396239"/>
                </a:moveTo>
                <a:lnTo>
                  <a:pt x="2642616" y="396239"/>
                </a:lnTo>
                <a:lnTo>
                  <a:pt x="2642616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691630" y="3766820"/>
            <a:ext cx="204406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INFORMAL</a:t>
            </a:r>
            <a:r>
              <a:rPr sz="1800" b="1" spc="45" dirty="0">
                <a:latin typeface="Arial"/>
                <a:cs typeface="Arial"/>
              </a:rPr>
              <a:t> </a:t>
            </a:r>
            <a:r>
              <a:rPr sz="1800" b="1" spc="-35" dirty="0">
                <a:latin typeface="Arial"/>
                <a:cs typeface="Arial"/>
              </a:rPr>
              <a:t>REPLY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296155" y="1805939"/>
            <a:ext cx="94487" cy="13091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343400" y="1828800"/>
            <a:ext cx="0" cy="1219200"/>
          </a:xfrm>
          <a:custGeom>
            <a:avLst/>
            <a:gdLst/>
            <a:ahLst/>
            <a:cxnLst/>
            <a:rect l="l" t="t" r="r" b="b"/>
            <a:pathLst>
              <a:path h="1219200">
                <a:moveTo>
                  <a:pt x="0" y="0"/>
                </a:moveTo>
                <a:lnTo>
                  <a:pt x="0" y="1219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19555" y="3020567"/>
            <a:ext cx="3366516" cy="94487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66800" y="3048000"/>
            <a:ext cx="3276600" cy="0"/>
          </a:xfrm>
          <a:custGeom>
            <a:avLst/>
            <a:gdLst/>
            <a:ahLst/>
            <a:cxnLst/>
            <a:rect l="l" t="t" r="r" b="b"/>
            <a:pathLst>
              <a:path w="3276600">
                <a:moveTo>
                  <a:pt x="3276600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19555" y="3025139"/>
            <a:ext cx="94487" cy="7757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66800" y="30480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7556" y="3706367"/>
            <a:ext cx="2304288" cy="46177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0415" y="3688079"/>
            <a:ext cx="2136648" cy="56540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4800" y="3733800"/>
            <a:ext cx="2209800" cy="367283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04800" y="3733800"/>
            <a:ext cx="2209800" cy="367665"/>
          </a:xfrm>
          <a:custGeom>
            <a:avLst/>
            <a:gdLst/>
            <a:ahLst/>
            <a:cxnLst/>
            <a:rect l="l" t="t" r="r" b="b"/>
            <a:pathLst>
              <a:path w="2209800" h="367664">
                <a:moveTo>
                  <a:pt x="0" y="367283"/>
                </a:moveTo>
                <a:lnTo>
                  <a:pt x="2209800" y="367283"/>
                </a:lnTo>
                <a:lnTo>
                  <a:pt x="2209800" y="0"/>
                </a:lnTo>
                <a:lnTo>
                  <a:pt x="0" y="0"/>
                </a:lnTo>
                <a:lnTo>
                  <a:pt x="0" y="367283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47548" y="3761613"/>
            <a:ext cx="1802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FORMAL</a:t>
            </a:r>
            <a:r>
              <a:rPr sz="1800" b="1" spc="-70" dirty="0">
                <a:latin typeface="Arial"/>
                <a:cs typeface="Arial"/>
              </a:rPr>
              <a:t> </a:t>
            </a:r>
            <a:r>
              <a:rPr sz="1800" b="1" spc="-35" dirty="0">
                <a:latin typeface="Arial"/>
                <a:cs typeface="Arial"/>
              </a:rPr>
              <a:t>REPLY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171955" y="4015740"/>
            <a:ext cx="94487" cy="47091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19200" y="40386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176527" y="4392167"/>
            <a:ext cx="2604516" cy="94487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219200" y="4419600"/>
            <a:ext cx="2514600" cy="0"/>
          </a:xfrm>
          <a:custGeom>
            <a:avLst/>
            <a:gdLst/>
            <a:ahLst/>
            <a:cxnLst/>
            <a:rect l="l" t="t" r="r" b="b"/>
            <a:pathLst>
              <a:path w="2514600">
                <a:moveTo>
                  <a:pt x="0" y="0"/>
                </a:moveTo>
                <a:lnTo>
                  <a:pt x="25146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686555" y="4396740"/>
            <a:ext cx="94487" cy="7757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33800" y="441960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943355" y="4015740"/>
            <a:ext cx="94487" cy="47091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990600" y="40386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86155" y="4392167"/>
            <a:ext cx="547116" cy="94487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33400" y="44196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457200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86155" y="4396740"/>
            <a:ext cx="94487" cy="69951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33400" y="44196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5155" y="5001767"/>
            <a:ext cx="2380488" cy="461772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4007" y="4983479"/>
            <a:ext cx="1923288" cy="56540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52400" y="5029200"/>
            <a:ext cx="2286000" cy="367284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52400" y="5029200"/>
            <a:ext cx="2286000" cy="367665"/>
          </a:xfrm>
          <a:custGeom>
            <a:avLst/>
            <a:gdLst/>
            <a:ahLst/>
            <a:cxnLst/>
            <a:rect l="l" t="t" r="r" b="b"/>
            <a:pathLst>
              <a:path w="2286000" h="367664">
                <a:moveTo>
                  <a:pt x="0" y="367284"/>
                </a:moveTo>
                <a:lnTo>
                  <a:pt x="2286000" y="367284"/>
                </a:lnTo>
                <a:lnTo>
                  <a:pt x="2286000" y="0"/>
                </a:lnTo>
                <a:lnTo>
                  <a:pt x="0" y="0"/>
                </a:lnTo>
                <a:lnTo>
                  <a:pt x="0" y="36728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231140" y="5057394"/>
            <a:ext cx="15894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latin typeface="Arial"/>
                <a:cs typeface="Arial"/>
              </a:rPr>
              <a:t>ACCEPTANCE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848355" y="5077967"/>
            <a:ext cx="1985771" cy="46177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933700" y="5059679"/>
            <a:ext cx="1432560" cy="56540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895600" y="5105400"/>
            <a:ext cx="1891283" cy="36728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895600" y="5105400"/>
            <a:ext cx="1891664" cy="367665"/>
          </a:xfrm>
          <a:custGeom>
            <a:avLst/>
            <a:gdLst/>
            <a:ahLst/>
            <a:cxnLst/>
            <a:rect l="l" t="t" r="r" b="b"/>
            <a:pathLst>
              <a:path w="1891664" h="367664">
                <a:moveTo>
                  <a:pt x="0" y="367284"/>
                </a:moveTo>
                <a:lnTo>
                  <a:pt x="1891283" y="367284"/>
                </a:lnTo>
                <a:lnTo>
                  <a:pt x="1891283" y="0"/>
                </a:lnTo>
                <a:lnTo>
                  <a:pt x="0" y="0"/>
                </a:lnTo>
                <a:lnTo>
                  <a:pt x="0" y="36728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3101467" y="5133594"/>
            <a:ext cx="10979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REFUS</a:t>
            </a:r>
            <a:r>
              <a:rPr sz="1800" b="1" spc="-65" dirty="0">
                <a:latin typeface="Arial"/>
                <a:cs typeface="Arial"/>
              </a:rPr>
              <a:t>A</a:t>
            </a:r>
            <a:r>
              <a:rPr sz="1800" b="1" dirty="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725156" y="4015740"/>
            <a:ext cx="94488" cy="54711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7772400" y="40386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134355" y="4468367"/>
            <a:ext cx="2680716" cy="94487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181600" y="4495800"/>
            <a:ext cx="2590800" cy="0"/>
          </a:xfrm>
          <a:custGeom>
            <a:avLst/>
            <a:gdLst/>
            <a:ahLst/>
            <a:cxnLst/>
            <a:rect l="l" t="t" r="r" b="b"/>
            <a:pathLst>
              <a:path w="2590800">
                <a:moveTo>
                  <a:pt x="2590800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134355" y="4472940"/>
            <a:ext cx="94487" cy="69951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181600" y="44958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029956" y="4015740"/>
            <a:ext cx="94488" cy="547116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077200" y="4038600"/>
            <a:ext cx="0" cy="457200"/>
          </a:xfrm>
          <a:custGeom>
            <a:avLst/>
            <a:gdLst/>
            <a:ahLst/>
            <a:cxnLst/>
            <a:rect l="l" t="t" r="r" b="b"/>
            <a:pathLst>
              <a:path h="457200">
                <a:moveTo>
                  <a:pt x="0" y="0"/>
                </a:moveTo>
                <a:lnTo>
                  <a:pt x="0" y="4572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034528" y="4468367"/>
            <a:ext cx="547116" cy="94487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077200" y="4495800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487156" y="4472940"/>
            <a:ext cx="94488" cy="69951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534400" y="4495800"/>
            <a:ext cx="0" cy="609600"/>
          </a:xfrm>
          <a:custGeom>
            <a:avLst/>
            <a:gdLst/>
            <a:ahLst/>
            <a:cxnLst/>
            <a:rect l="l" t="t" r="r" b="b"/>
            <a:pathLst>
              <a:path h="609600">
                <a:moveTo>
                  <a:pt x="0" y="0"/>
                </a:moveTo>
                <a:lnTo>
                  <a:pt x="0" y="6096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881371" y="5077967"/>
            <a:ext cx="2023872" cy="461772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4840223" y="5059679"/>
            <a:ext cx="1923287" cy="565404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4928615" y="5105400"/>
            <a:ext cx="1929384" cy="367284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4928615" y="5105400"/>
            <a:ext cx="1929764" cy="367665"/>
          </a:xfrm>
          <a:custGeom>
            <a:avLst/>
            <a:gdLst/>
            <a:ahLst/>
            <a:cxnLst/>
            <a:rect l="l" t="t" r="r" b="b"/>
            <a:pathLst>
              <a:path w="1929765" h="367664">
                <a:moveTo>
                  <a:pt x="0" y="367284"/>
                </a:moveTo>
                <a:lnTo>
                  <a:pt x="1929384" y="367284"/>
                </a:lnTo>
                <a:lnTo>
                  <a:pt x="1929384" y="0"/>
                </a:lnTo>
                <a:lnTo>
                  <a:pt x="0" y="0"/>
                </a:lnTo>
                <a:lnTo>
                  <a:pt x="0" y="36728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5008879" y="5133594"/>
            <a:ext cx="15894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latin typeface="Arial"/>
                <a:cs typeface="Arial"/>
              </a:rPr>
              <a:t>ACCEPTANCE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7039356" y="5077967"/>
            <a:ext cx="1999488" cy="461772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633716" y="5059679"/>
            <a:ext cx="1432559" cy="56540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086600" y="5105400"/>
            <a:ext cx="1905000" cy="367284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086600" y="5105400"/>
            <a:ext cx="1905000" cy="367665"/>
          </a:xfrm>
          <a:custGeom>
            <a:avLst/>
            <a:gdLst/>
            <a:ahLst/>
            <a:cxnLst/>
            <a:rect l="l" t="t" r="r" b="b"/>
            <a:pathLst>
              <a:path w="1905000" h="367664">
                <a:moveTo>
                  <a:pt x="0" y="367284"/>
                </a:moveTo>
                <a:lnTo>
                  <a:pt x="1905000" y="367284"/>
                </a:lnTo>
                <a:lnTo>
                  <a:pt x="1905000" y="0"/>
                </a:lnTo>
                <a:lnTo>
                  <a:pt x="0" y="0"/>
                </a:lnTo>
                <a:lnTo>
                  <a:pt x="0" y="36728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7802118" y="5133594"/>
            <a:ext cx="10998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RE</a:t>
            </a:r>
            <a:r>
              <a:rPr sz="1800" b="1" dirty="0">
                <a:latin typeface="Arial"/>
                <a:cs typeface="Arial"/>
              </a:rPr>
              <a:t>F</a:t>
            </a:r>
            <a:r>
              <a:rPr sz="1800" b="1" spc="-5" dirty="0">
                <a:latin typeface="Arial"/>
                <a:cs typeface="Arial"/>
              </a:rPr>
              <a:t>US</a:t>
            </a:r>
            <a:r>
              <a:rPr sz="1800" b="1" spc="-55" dirty="0">
                <a:latin typeface="Arial"/>
                <a:cs typeface="Arial"/>
              </a:rPr>
              <a:t>A</a:t>
            </a:r>
            <a:r>
              <a:rPr sz="1800" b="1" spc="-5" dirty="0"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43505" y="857250"/>
            <a:ext cx="4686300" cy="1043940"/>
          </a:xfrm>
          <a:prstGeom prst="rect">
            <a:avLst/>
          </a:prstGeom>
          <a:ln w="25907">
            <a:solidFill>
              <a:srgbClr val="8063A1"/>
            </a:solidFill>
          </a:ln>
        </p:spPr>
        <p:txBody>
          <a:bodyPr vert="horz" wrap="square" lIns="0" tIns="25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2250">
              <a:latin typeface="Times New Roman"/>
              <a:cs typeface="Times New Roman"/>
            </a:endParaRPr>
          </a:p>
          <a:p>
            <a:pPr marL="90805">
              <a:lnSpc>
                <a:spcPct val="100000"/>
              </a:lnSpc>
            </a:pPr>
            <a:r>
              <a:rPr sz="2400" b="1" dirty="0">
                <a:latin typeface="Arial"/>
                <a:cs typeface="Arial"/>
              </a:rPr>
              <a:t>POINTS </a:t>
            </a:r>
            <a:r>
              <a:rPr sz="2400" b="1" spc="-30" dirty="0">
                <a:latin typeface="Arial"/>
                <a:cs typeface="Arial"/>
              </a:rPr>
              <a:t>TO </a:t>
            </a:r>
            <a:r>
              <a:rPr sz="2400" b="1" dirty="0">
                <a:latin typeface="Arial"/>
                <a:cs typeface="Arial"/>
              </a:rPr>
              <a:t>BE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REMEMBERED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95883" y="2330195"/>
            <a:ext cx="7880604" cy="25953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5968" y="2755392"/>
            <a:ext cx="7691628" cy="1833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43127" y="2357627"/>
            <a:ext cx="7786116" cy="25008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3127" y="2357627"/>
            <a:ext cx="7786370" cy="2501265"/>
          </a:xfrm>
          <a:custGeom>
            <a:avLst/>
            <a:gdLst/>
            <a:ahLst/>
            <a:cxnLst/>
            <a:rect l="l" t="t" r="r" b="b"/>
            <a:pathLst>
              <a:path w="7786370" h="2501265">
                <a:moveTo>
                  <a:pt x="0" y="2500884"/>
                </a:moveTo>
                <a:lnTo>
                  <a:pt x="7786116" y="2500884"/>
                </a:lnTo>
                <a:lnTo>
                  <a:pt x="7786116" y="0"/>
                </a:lnTo>
                <a:lnTo>
                  <a:pt x="0" y="0"/>
                </a:lnTo>
                <a:lnTo>
                  <a:pt x="0" y="2500884"/>
                </a:lnTo>
                <a:close/>
              </a:path>
            </a:pathLst>
          </a:custGeom>
          <a:ln w="9144">
            <a:solidFill>
              <a:srgbClr val="7C5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21868" y="2844165"/>
            <a:ext cx="726249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5600" algn="l"/>
              </a:tabLst>
            </a:pPr>
            <a:r>
              <a:rPr sz="2400" spc="-10" dirty="0">
                <a:latin typeface="Calibri"/>
                <a:cs typeface="Calibri"/>
              </a:rPr>
              <a:t>Formal reply </a:t>
            </a:r>
            <a:r>
              <a:rPr sz="2400" spc="-5" dirty="0">
                <a:latin typeface="Calibri"/>
                <a:cs typeface="Calibri"/>
              </a:rPr>
              <a:t>should </a:t>
            </a:r>
            <a:r>
              <a:rPr sz="2400" spc="-20" dirty="0">
                <a:latin typeface="Calibri"/>
                <a:cs typeface="Calibri"/>
              </a:rPr>
              <a:t>always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written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0" dirty="0">
                <a:latin typeface="Calibri"/>
                <a:cs typeface="Calibri"/>
              </a:rPr>
              <a:t>third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person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Informal </a:t>
            </a:r>
            <a:r>
              <a:rPr sz="2400" spc="-10" dirty="0">
                <a:latin typeface="Calibri"/>
                <a:cs typeface="Calibri"/>
              </a:rPr>
              <a:t>reply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0" dirty="0">
                <a:latin typeface="Calibri"/>
                <a:cs typeface="Calibri"/>
              </a:rPr>
              <a:t>written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20" dirty="0">
                <a:latin typeface="Calibri"/>
                <a:cs typeface="Calibri"/>
              </a:rPr>
              <a:t>first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person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2400" spc="-5" dirty="0">
                <a:latin typeface="Calibri"/>
                <a:cs typeface="Calibri"/>
              </a:rPr>
              <a:t>Only body </a:t>
            </a:r>
            <a:r>
              <a:rPr sz="2400" spc="-10" dirty="0">
                <a:latin typeface="Calibri"/>
                <a:cs typeface="Calibri"/>
              </a:rPr>
              <a:t>must </a:t>
            </a:r>
            <a:r>
              <a:rPr sz="2400" spc="-5" dirty="0">
                <a:latin typeface="Calibri"/>
                <a:cs typeface="Calibri"/>
              </a:rPr>
              <a:t>be </a:t>
            </a:r>
            <a:r>
              <a:rPr sz="2400" spc="-10" dirty="0">
                <a:latin typeface="Calibri"/>
                <a:cs typeface="Calibri"/>
              </a:rPr>
              <a:t>there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15" dirty="0">
                <a:latin typeface="Calibri"/>
                <a:cs typeface="Calibri"/>
              </a:rPr>
              <a:t>formal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reply</a:t>
            </a:r>
            <a:endParaRPr sz="2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5600" algn="l"/>
              </a:tabLst>
            </a:pPr>
            <a:r>
              <a:rPr sz="2400" spc="-15" dirty="0">
                <a:latin typeface="Calibri"/>
                <a:cs typeface="Calibri"/>
              </a:rPr>
              <a:t>Informal </a:t>
            </a:r>
            <a:r>
              <a:rPr sz="2400" spc="-10" dirty="0">
                <a:latin typeface="Calibri"/>
                <a:cs typeface="Calibri"/>
              </a:rPr>
              <a:t>reply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20" dirty="0">
                <a:latin typeface="Calibri"/>
                <a:cs typeface="Calibri"/>
              </a:rPr>
              <a:t>like </a:t>
            </a:r>
            <a:r>
              <a:rPr sz="2400" dirty="0">
                <a:latin typeface="Calibri"/>
                <a:cs typeface="Calibri"/>
              </a:rPr>
              <a:t>an </a:t>
            </a:r>
            <a:r>
              <a:rPr sz="2400" spc="-15" dirty="0">
                <a:latin typeface="Calibri"/>
                <a:cs typeface="Calibri"/>
              </a:rPr>
              <a:t>informal </a:t>
            </a:r>
            <a:r>
              <a:rPr sz="2400" spc="-10" dirty="0">
                <a:latin typeface="Calibri"/>
                <a:cs typeface="Calibri"/>
              </a:rPr>
              <a:t>invitation </a:t>
            </a:r>
            <a:r>
              <a:rPr sz="2400" dirty="0">
                <a:latin typeface="Calibri"/>
                <a:cs typeface="Calibri"/>
              </a:rPr>
              <a:t>in the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format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3761" y="500633"/>
            <a:ext cx="6643370" cy="1135380"/>
          </a:xfrm>
          <a:prstGeom prst="rect">
            <a:avLst/>
          </a:prstGeom>
          <a:solidFill>
            <a:srgbClr val="FFFFFF"/>
          </a:solidFill>
          <a:ln w="25907">
            <a:solidFill>
              <a:srgbClr val="C0504D"/>
            </a:solidFill>
          </a:ln>
        </p:spPr>
        <p:txBody>
          <a:bodyPr vert="horz" wrap="square" lIns="0" tIns="344170" rIns="0" bIns="0" rtlCol="0">
            <a:spAutoFit/>
          </a:bodyPr>
          <a:lstStyle/>
          <a:p>
            <a:pPr marL="554355">
              <a:lnSpc>
                <a:spcPct val="100000"/>
              </a:lnSpc>
              <a:spcBef>
                <a:spcPts val="2710"/>
              </a:spcBef>
            </a:pPr>
            <a:r>
              <a:rPr sz="2800" b="1" spc="-10" dirty="0">
                <a:latin typeface="Arial"/>
                <a:cs typeface="Arial"/>
              </a:rPr>
              <a:t>FORMAL </a:t>
            </a:r>
            <a:r>
              <a:rPr sz="2800" b="1" spc="-60" dirty="0">
                <a:latin typeface="Arial"/>
                <a:cs typeface="Arial"/>
              </a:rPr>
              <a:t>REPLY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(ACCEPTANCE)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78813" y="2358389"/>
            <a:ext cx="6547484" cy="3406140"/>
          </a:xfrm>
          <a:custGeom>
            <a:avLst/>
            <a:gdLst/>
            <a:ahLst/>
            <a:cxnLst/>
            <a:rect l="l" t="t" r="r" b="b"/>
            <a:pathLst>
              <a:path w="6547484" h="3406140">
                <a:moveTo>
                  <a:pt x="0" y="3406139"/>
                </a:moveTo>
                <a:lnTo>
                  <a:pt x="6547104" y="3406139"/>
                </a:lnTo>
                <a:lnTo>
                  <a:pt x="6547104" y="0"/>
                </a:lnTo>
                <a:lnTo>
                  <a:pt x="0" y="0"/>
                </a:lnTo>
                <a:lnTo>
                  <a:pt x="0" y="3406139"/>
                </a:lnTo>
                <a:close/>
              </a:path>
            </a:pathLst>
          </a:custGeom>
          <a:ln w="25908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50441" y="2358389"/>
            <a:ext cx="6395085" cy="3362325"/>
          </a:xfrm>
          <a:custGeom>
            <a:avLst/>
            <a:gdLst/>
            <a:ahLst/>
            <a:cxnLst/>
            <a:rect l="l" t="t" r="r" b="b"/>
            <a:pathLst>
              <a:path w="6395084" h="3362325">
                <a:moveTo>
                  <a:pt x="0" y="3361944"/>
                </a:moveTo>
                <a:lnTo>
                  <a:pt x="6394704" y="3361944"/>
                </a:lnTo>
                <a:lnTo>
                  <a:pt x="6394704" y="0"/>
                </a:lnTo>
                <a:lnTo>
                  <a:pt x="0" y="0"/>
                </a:lnTo>
                <a:lnTo>
                  <a:pt x="0" y="3361944"/>
                </a:lnTo>
                <a:close/>
              </a:path>
            </a:pathLst>
          </a:custGeom>
          <a:ln w="25908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51228" y="2889630"/>
            <a:ext cx="5991225" cy="2586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2400" spc="-80" dirty="0">
                <a:latin typeface="Calibri"/>
                <a:cs typeface="Calibri"/>
              </a:rPr>
              <a:t>Mr. </a:t>
            </a:r>
            <a:r>
              <a:rPr sz="2400" dirty="0">
                <a:latin typeface="Calibri"/>
                <a:cs typeface="Calibri"/>
              </a:rPr>
              <a:t>Raj </a:t>
            </a:r>
            <a:r>
              <a:rPr sz="2400" spc="-10" dirty="0">
                <a:latin typeface="Calibri"/>
                <a:cs typeface="Calibri"/>
              </a:rPr>
              <a:t>Kapoor </a:t>
            </a:r>
            <a:r>
              <a:rPr sz="2400" spc="-5" dirty="0">
                <a:latin typeface="Calibri"/>
                <a:cs typeface="Calibri"/>
              </a:rPr>
              <a:t>has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pleasure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accepting </a:t>
            </a:r>
            <a:r>
              <a:rPr sz="2400" dirty="0">
                <a:latin typeface="Calibri"/>
                <a:cs typeface="Calibri"/>
              </a:rPr>
              <a:t>the  </a:t>
            </a:r>
            <a:r>
              <a:rPr sz="2400" spc="-10" dirty="0">
                <a:latin typeface="Calibri"/>
                <a:cs typeface="Calibri"/>
              </a:rPr>
              <a:t>invitation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Mrs.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80" dirty="0">
                <a:latin typeface="Calibri"/>
                <a:cs typeface="Calibri"/>
              </a:rPr>
              <a:t>Mr. </a:t>
            </a:r>
            <a:r>
              <a:rPr sz="2400" spc="-100" dirty="0">
                <a:latin typeface="Calibri"/>
                <a:cs typeface="Calibri"/>
              </a:rPr>
              <a:t>P.D. </a:t>
            </a:r>
            <a:r>
              <a:rPr sz="2400" spc="-10" dirty="0">
                <a:latin typeface="Calibri"/>
                <a:cs typeface="Calibri"/>
              </a:rPr>
              <a:t>Agarwal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their  </a:t>
            </a:r>
            <a:r>
              <a:rPr sz="2400" spc="-35" dirty="0">
                <a:latin typeface="Calibri"/>
                <a:cs typeface="Calibri"/>
              </a:rPr>
              <a:t>son’s </a:t>
            </a:r>
            <a:r>
              <a:rPr sz="2400" spc="-5" dirty="0">
                <a:latin typeface="Calibri"/>
                <a:cs typeface="Calibri"/>
              </a:rPr>
              <a:t>marriage on 30th </a:t>
            </a:r>
            <a:r>
              <a:rPr sz="2400" spc="20" dirty="0">
                <a:latin typeface="Calibri"/>
                <a:cs typeface="Calibri"/>
              </a:rPr>
              <a:t>Aug’ </a:t>
            </a:r>
            <a:r>
              <a:rPr sz="2400" dirty="0">
                <a:latin typeface="Calibri"/>
                <a:cs typeface="Calibri"/>
              </a:rPr>
              <a:t>11 </a:t>
            </a:r>
            <a:r>
              <a:rPr sz="2400" spc="-15" dirty="0">
                <a:latin typeface="Calibri"/>
                <a:cs typeface="Calibri"/>
              </a:rPr>
              <a:t>at </a:t>
            </a:r>
            <a:r>
              <a:rPr sz="2400" spc="-5" dirty="0">
                <a:latin typeface="Calibri"/>
                <a:cs typeface="Calibri"/>
              </a:rPr>
              <a:t>2p.m. </a:t>
            </a:r>
            <a:r>
              <a:rPr sz="2400" b="1" dirty="0">
                <a:latin typeface="Calibri"/>
                <a:cs typeface="Calibri"/>
              </a:rPr>
              <a:t>He </a:t>
            </a:r>
            <a:r>
              <a:rPr sz="2400" b="1" spc="-5" dirty="0">
                <a:latin typeface="Calibri"/>
                <a:cs typeface="Calibri"/>
              </a:rPr>
              <a:t>will  </a:t>
            </a:r>
            <a:r>
              <a:rPr sz="2400" b="1" dirty="0">
                <a:latin typeface="Calibri"/>
                <a:cs typeface="Calibri"/>
              </a:rPr>
              <a:t>be </a:t>
            </a:r>
            <a:r>
              <a:rPr sz="2400" b="1" spc="-5" dirty="0">
                <a:latin typeface="Calibri"/>
                <a:cs typeface="Calibri"/>
              </a:rPr>
              <a:t>glad </a:t>
            </a:r>
            <a:r>
              <a:rPr sz="2400" b="1" spc="-15" dirty="0">
                <a:latin typeface="Calibri"/>
                <a:cs typeface="Calibri"/>
              </a:rPr>
              <a:t>to attend </a:t>
            </a:r>
            <a:r>
              <a:rPr sz="2400" b="1" dirty="0">
                <a:latin typeface="Calibri"/>
                <a:cs typeface="Calibri"/>
              </a:rPr>
              <a:t>the </a:t>
            </a:r>
            <a:r>
              <a:rPr sz="2400" b="1" spc="-10" dirty="0">
                <a:latin typeface="Calibri"/>
                <a:cs typeface="Calibri"/>
              </a:rPr>
              <a:t>marriage </a:t>
            </a:r>
            <a:r>
              <a:rPr sz="2400" b="1" dirty="0">
                <a:latin typeface="Calibri"/>
                <a:cs typeface="Calibri"/>
              </a:rPr>
              <a:t>on </a:t>
            </a:r>
            <a:r>
              <a:rPr sz="2400" b="1" spc="-5" dirty="0">
                <a:latin typeface="Calibri"/>
                <a:cs typeface="Calibri"/>
              </a:rPr>
              <a:t>time </a:t>
            </a:r>
            <a:r>
              <a:rPr sz="2400" b="1" dirty="0">
                <a:latin typeface="Calibri"/>
                <a:cs typeface="Calibri"/>
              </a:rPr>
              <a:t>and </a:t>
            </a:r>
            <a:r>
              <a:rPr sz="2400" b="1" spc="-20" dirty="0">
                <a:latin typeface="Calibri"/>
                <a:cs typeface="Calibri"/>
              </a:rPr>
              <a:t>to  </a:t>
            </a:r>
            <a:r>
              <a:rPr sz="2400" b="1" spc="-5" dirty="0">
                <a:latin typeface="Calibri"/>
                <a:cs typeface="Calibri"/>
              </a:rPr>
              <a:t>bless the newly married couple. </a:t>
            </a:r>
            <a:r>
              <a:rPr sz="2400" spc="-5" dirty="0">
                <a:latin typeface="Calibri"/>
                <a:cs typeface="Calibri"/>
              </a:rPr>
              <a:t>He has </a:t>
            </a:r>
            <a:r>
              <a:rPr sz="2400" dirty="0">
                <a:latin typeface="Calibri"/>
                <a:cs typeface="Calibri"/>
              </a:rPr>
              <a:t>all the  </a:t>
            </a:r>
            <a:r>
              <a:rPr sz="2400" spc="-10" dirty="0">
                <a:latin typeface="Calibri"/>
                <a:cs typeface="Calibri"/>
              </a:rPr>
              <a:t>best </a:t>
            </a:r>
            <a:r>
              <a:rPr sz="2400" dirty="0">
                <a:latin typeface="Calibri"/>
                <a:cs typeface="Calibri"/>
              </a:rPr>
              <a:t>wishes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bride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groom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spc="-10" dirty="0">
                <a:latin typeface="Calibri"/>
                <a:cs typeface="Calibri"/>
              </a:rPr>
              <a:t>that  </a:t>
            </a:r>
            <a:r>
              <a:rPr sz="2400" spc="-5" dirty="0">
                <a:latin typeface="Calibri"/>
                <a:cs typeface="Calibri"/>
              </a:rPr>
              <a:t>special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day.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00505" y="602741"/>
            <a:ext cx="7477125" cy="1112520"/>
          </a:xfrm>
          <a:prstGeom prst="rect">
            <a:avLst/>
          </a:prstGeom>
          <a:solidFill>
            <a:srgbClr val="FFFFFF"/>
          </a:solidFill>
          <a:ln w="25907">
            <a:solidFill>
              <a:srgbClr val="000000"/>
            </a:solidFill>
          </a:ln>
        </p:spPr>
        <p:txBody>
          <a:bodyPr vert="horz" wrap="square" lIns="0" tIns="3321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615"/>
              </a:spcBef>
            </a:pPr>
            <a:r>
              <a:rPr sz="2800" b="1" spc="-10" dirty="0">
                <a:latin typeface="Arial"/>
                <a:cs typeface="Arial"/>
              </a:rPr>
              <a:t>FORMAL </a:t>
            </a:r>
            <a:r>
              <a:rPr sz="2800" b="1" spc="-60" dirty="0">
                <a:latin typeface="Arial"/>
                <a:cs typeface="Arial"/>
              </a:rPr>
              <a:t>REPLY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(REFUSAL)</a:t>
            </a:r>
            <a:endParaRPr sz="2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87552" y="2273807"/>
          <a:ext cx="7573010" cy="35684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410"/>
                <a:gridCol w="7383780"/>
                <a:gridCol w="83820"/>
              </a:tblGrid>
              <a:tr h="35684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3800">
                        <a:latin typeface="Times New Roman"/>
                        <a:cs typeface="Times New Roman"/>
                      </a:endParaRPr>
                    </a:p>
                    <a:p>
                      <a:pPr marL="43815" marR="139065" indent="-254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spc="-45" dirty="0">
                          <a:latin typeface="Arial"/>
                          <a:cs typeface="Arial"/>
                        </a:rPr>
                        <a:t>Mr.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Raj Kapoor has much pleasure in receiving an  invitation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from Mrs.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2400" spc="-45" dirty="0">
                          <a:latin typeface="Arial"/>
                          <a:cs typeface="Arial"/>
                        </a:rPr>
                        <a:t>Mr. </a:t>
                      </a:r>
                      <a:r>
                        <a:rPr sz="2400" spc="-30" dirty="0">
                          <a:latin typeface="Arial"/>
                          <a:cs typeface="Arial"/>
                        </a:rPr>
                        <a:t>P.D.Agarwal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their  </a:t>
                      </a:r>
                      <a:r>
                        <a:rPr sz="2400" spc="-10" dirty="0">
                          <a:latin typeface="Arial"/>
                          <a:cs typeface="Arial"/>
                        </a:rPr>
                        <a:t>son’s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marriage on 30th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Aug’ </a:t>
                      </a:r>
                      <a:r>
                        <a:rPr sz="2400" spc="-95" dirty="0">
                          <a:latin typeface="Arial"/>
                          <a:cs typeface="Arial"/>
                        </a:rPr>
                        <a:t>11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at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2 p.m.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He regrets 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to tell that he won’t be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able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attend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2400" b="1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latin typeface="Arial"/>
                          <a:cs typeface="Arial"/>
                        </a:rPr>
                        <a:t>marriage  party as he has a prior engagement.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But his  blessings would always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be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with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newly </a:t>
                      </a:r>
                      <a:r>
                        <a:rPr sz="2400" dirty="0">
                          <a:latin typeface="Arial"/>
                          <a:cs typeface="Arial"/>
                        </a:rPr>
                        <a:t>married  </a:t>
                      </a:r>
                      <a:r>
                        <a:rPr sz="2400" spc="-5" dirty="0">
                          <a:latin typeface="Arial"/>
                          <a:cs typeface="Arial"/>
                        </a:rPr>
                        <a:t>couple.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539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0713" y="659130"/>
            <a:ext cx="6504940" cy="996950"/>
          </a:xfrm>
          <a:prstGeom prst="rect">
            <a:avLst/>
          </a:prstGeom>
          <a:solidFill>
            <a:srgbClr val="FFFFFF"/>
          </a:solidFill>
          <a:ln w="25907">
            <a:solidFill>
              <a:srgbClr val="C0504D"/>
            </a:solidFill>
          </a:ln>
        </p:spPr>
        <p:txBody>
          <a:bodyPr vert="horz" wrap="square" lIns="0" tIns="27495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165"/>
              </a:spcBef>
            </a:pPr>
            <a:r>
              <a:rPr sz="2800" b="1" spc="-5" dirty="0">
                <a:latin typeface="Arial"/>
                <a:cs typeface="Arial"/>
              </a:rPr>
              <a:t>INFORMAL </a:t>
            </a:r>
            <a:r>
              <a:rPr sz="2800" b="1" spc="-60" dirty="0">
                <a:latin typeface="Arial"/>
                <a:cs typeface="Arial"/>
              </a:rPr>
              <a:t>REPLY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spc="-25" dirty="0">
                <a:latin typeface="Arial"/>
                <a:cs typeface="Arial"/>
              </a:rPr>
              <a:t>(ACCEPTANCE)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5389" y="2000250"/>
            <a:ext cx="6430010" cy="4430395"/>
          </a:xfrm>
          <a:prstGeom prst="rect">
            <a:avLst/>
          </a:prstGeom>
          <a:ln w="25907">
            <a:solidFill>
              <a:srgbClr val="C0504D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15"/>
              </a:spcBef>
            </a:pPr>
            <a:r>
              <a:rPr sz="1800" spc="-10" dirty="0">
                <a:latin typeface="Arial"/>
                <a:cs typeface="Arial"/>
              </a:rPr>
              <a:t>Howrah</a:t>
            </a:r>
            <a:endParaRPr sz="18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900"/>
              </a:spcBef>
            </a:pPr>
            <a:r>
              <a:rPr sz="1800" spc="-5" dirty="0">
                <a:latin typeface="Arial"/>
                <a:cs typeface="Arial"/>
              </a:rPr>
              <a:t>Kolkata</a:t>
            </a:r>
            <a:endParaRPr sz="1800">
              <a:latin typeface="Arial"/>
              <a:cs typeface="Arial"/>
            </a:endParaRPr>
          </a:p>
          <a:p>
            <a:pPr marL="90170" marR="5079365">
              <a:lnSpc>
                <a:spcPct val="241699"/>
              </a:lnSpc>
            </a:pPr>
            <a:r>
              <a:rPr sz="1800" spc="-5" dirty="0">
                <a:latin typeface="Arial"/>
                <a:cs typeface="Arial"/>
              </a:rPr>
              <a:t>27th Aug</a:t>
            </a:r>
            <a:r>
              <a:rPr sz="1800" spc="-185" dirty="0">
                <a:latin typeface="Arial"/>
                <a:cs typeface="Arial"/>
              </a:rPr>
              <a:t> </a:t>
            </a:r>
            <a:r>
              <a:rPr sz="1800" spc="-50" dirty="0">
                <a:latin typeface="Arial"/>
                <a:cs typeface="Arial"/>
              </a:rPr>
              <a:t>’11  </a:t>
            </a:r>
            <a:r>
              <a:rPr sz="1800" spc="-5" dirty="0">
                <a:latin typeface="Arial"/>
                <a:cs typeface="Arial"/>
              </a:rPr>
              <a:t>Dear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Ravi</a:t>
            </a:r>
            <a:endParaRPr sz="1800">
              <a:latin typeface="Arial"/>
              <a:cs typeface="Arial"/>
            </a:endParaRPr>
          </a:p>
          <a:p>
            <a:pPr marL="90170" marR="83820" algn="just">
              <a:lnSpc>
                <a:spcPct val="100000"/>
              </a:lnSpc>
              <a:spcBef>
                <a:spcPts val="900"/>
              </a:spcBef>
            </a:pPr>
            <a:r>
              <a:rPr sz="1800" spc="-5" dirty="0">
                <a:latin typeface="Arial"/>
                <a:cs typeface="Arial"/>
              </a:rPr>
              <a:t>Thank you </a:t>
            </a:r>
            <a:r>
              <a:rPr sz="1800" dirty="0">
                <a:latin typeface="Arial"/>
                <a:cs typeface="Arial"/>
              </a:rPr>
              <a:t>very </a:t>
            </a:r>
            <a:r>
              <a:rPr sz="1800" spc="-5" dirty="0">
                <a:latin typeface="Arial"/>
                <a:cs typeface="Arial"/>
              </a:rPr>
              <a:t>much </a:t>
            </a:r>
            <a:r>
              <a:rPr sz="1800" dirty="0">
                <a:latin typeface="Arial"/>
                <a:cs typeface="Arial"/>
              </a:rPr>
              <a:t>for </a:t>
            </a:r>
            <a:r>
              <a:rPr sz="1800" spc="-10" dirty="0">
                <a:latin typeface="Arial"/>
                <a:cs typeface="Arial"/>
              </a:rPr>
              <a:t>your </a:t>
            </a:r>
            <a:r>
              <a:rPr sz="1800" spc="-5" dirty="0">
                <a:latin typeface="Arial"/>
                <a:cs typeface="Arial"/>
              </a:rPr>
              <a:t>kind invitation </a:t>
            </a:r>
            <a:r>
              <a:rPr sz="1800" dirty="0">
                <a:latin typeface="Arial"/>
                <a:cs typeface="Arial"/>
              </a:rPr>
              <a:t>to the </a:t>
            </a:r>
            <a:r>
              <a:rPr sz="1800" spc="-5" dirty="0">
                <a:latin typeface="Arial"/>
                <a:cs typeface="Arial"/>
              </a:rPr>
              <a:t>dinner  party at </a:t>
            </a:r>
            <a:r>
              <a:rPr sz="1800" spc="-10" dirty="0">
                <a:latin typeface="Arial"/>
                <a:cs typeface="Arial"/>
              </a:rPr>
              <a:t>your </a:t>
            </a:r>
            <a:r>
              <a:rPr sz="1800" spc="-5" dirty="0">
                <a:latin typeface="Arial"/>
                <a:cs typeface="Arial"/>
              </a:rPr>
              <a:t>place on 28</a:t>
            </a:r>
            <a:r>
              <a:rPr sz="1800" spc="-7" baseline="25462" dirty="0">
                <a:latin typeface="Arial"/>
                <a:cs typeface="Arial"/>
              </a:rPr>
              <a:t>th </a:t>
            </a:r>
            <a:r>
              <a:rPr sz="1800" spc="-5" dirty="0">
                <a:latin typeface="Arial"/>
                <a:cs typeface="Arial"/>
              </a:rPr>
              <a:t>Aug </a:t>
            </a:r>
            <a:r>
              <a:rPr sz="1800" spc="-50" dirty="0">
                <a:latin typeface="Arial"/>
                <a:cs typeface="Arial"/>
              </a:rPr>
              <a:t>’11 </a:t>
            </a:r>
            <a:r>
              <a:rPr sz="1800" spc="-5" dirty="0">
                <a:latin typeface="Arial"/>
                <a:cs typeface="Arial"/>
              </a:rPr>
              <a:t>at 8p.m. </a:t>
            </a:r>
            <a:r>
              <a:rPr sz="1800" b="1" dirty="0">
                <a:latin typeface="Arial"/>
                <a:cs typeface="Arial"/>
              </a:rPr>
              <a:t>I </a:t>
            </a:r>
            <a:r>
              <a:rPr sz="1800" b="1" spc="-10" dirty="0">
                <a:latin typeface="Arial"/>
                <a:cs typeface="Arial"/>
              </a:rPr>
              <a:t>have </a:t>
            </a:r>
            <a:r>
              <a:rPr sz="1800" b="1" spc="-5" dirty="0">
                <a:latin typeface="Arial"/>
                <a:cs typeface="Arial"/>
              </a:rPr>
              <a:t>great   pleasure </a:t>
            </a:r>
            <a:r>
              <a:rPr sz="1800" b="1" dirty="0">
                <a:latin typeface="Arial"/>
                <a:cs typeface="Arial"/>
              </a:rPr>
              <a:t>in </a:t>
            </a:r>
            <a:r>
              <a:rPr sz="1800" b="1" spc="-5" dirty="0">
                <a:latin typeface="Arial"/>
                <a:cs typeface="Arial"/>
              </a:rPr>
              <a:t>accepting your </a:t>
            </a:r>
            <a:r>
              <a:rPr sz="1800" b="1" dirty="0">
                <a:latin typeface="Arial"/>
                <a:cs typeface="Arial"/>
              </a:rPr>
              <a:t>kind </a:t>
            </a:r>
            <a:r>
              <a:rPr sz="1800" b="1" spc="-5" dirty="0">
                <a:latin typeface="Arial"/>
                <a:cs typeface="Arial"/>
              </a:rPr>
              <a:t>invitation and </a:t>
            </a:r>
            <a:r>
              <a:rPr sz="1800" b="1" dirty="0">
                <a:latin typeface="Arial"/>
                <a:cs typeface="Arial"/>
              </a:rPr>
              <a:t>I </a:t>
            </a:r>
            <a:r>
              <a:rPr sz="1800" b="1" spc="-5" dirty="0">
                <a:latin typeface="Arial"/>
                <a:cs typeface="Arial"/>
              </a:rPr>
              <a:t>am glad  at your success. </a:t>
            </a:r>
            <a:r>
              <a:rPr sz="1800" dirty="0">
                <a:latin typeface="Arial"/>
                <a:cs typeface="Arial"/>
              </a:rPr>
              <a:t>I </a:t>
            </a:r>
            <a:r>
              <a:rPr sz="1800" spc="-5" dirty="0">
                <a:latin typeface="Arial"/>
                <a:cs typeface="Arial"/>
              </a:rPr>
              <a:t>hope </a:t>
            </a:r>
            <a:r>
              <a:rPr sz="1800" dirty="0">
                <a:latin typeface="Arial"/>
                <a:cs typeface="Arial"/>
              </a:rPr>
              <a:t>very </a:t>
            </a:r>
            <a:r>
              <a:rPr sz="1800" spc="-5" dirty="0">
                <a:latin typeface="Arial"/>
                <a:cs typeface="Arial"/>
              </a:rPr>
              <a:t>much </a:t>
            </a: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have an enjoyable  time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spc="-10" dirty="0">
                <a:latin typeface="Arial"/>
                <a:cs typeface="Arial"/>
              </a:rPr>
              <a:t>you </a:t>
            </a:r>
            <a:r>
              <a:rPr sz="1800" spc="-5" dirty="0">
                <a:latin typeface="Arial"/>
                <a:cs typeface="Arial"/>
              </a:rPr>
              <a:t>at </a:t>
            </a:r>
            <a:r>
              <a:rPr sz="1800" spc="-10" dirty="0">
                <a:latin typeface="Arial"/>
                <a:cs typeface="Arial"/>
              </a:rPr>
              <a:t>your</a:t>
            </a:r>
            <a:r>
              <a:rPr sz="1800" spc="114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residence.</a:t>
            </a:r>
            <a:endParaRPr sz="1800">
              <a:latin typeface="Arial"/>
              <a:cs typeface="Arial"/>
            </a:endParaRPr>
          </a:p>
          <a:p>
            <a:pPr marL="90170" algn="just">
              <a:lnSpc>
                <a:spcPct val="100000"/>
              </a:lnSpc>
              <a:spcBef>
                <a:spcPts val="905"/>
              </a:spcBef>
            </a:pPr>
            <a:r>
              <a:rPr sz="1800" spc="-40" dirty="0">
                <a:latin typeface="Arial"/>
                <a:cs typeface="Arial"/>
              </a:rPr>
              <a:t>Yours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sincerely</a:t>
            </a:r>
            <a:endParaRPr sz="1800">
              <a:latin typeface="Arial"/>
              <a:cs typeface="Arial"/>
            </a:endParaRPr>
          </a:p>
          <a:p>
            <a:pPr marL="90170">
              <a:lnSpc>
                <a:spcPct val="100000"/>
              </a:lnSpc>
              <a:spcBef>
                <a:spcPts val="900"/>
              </a:spcBef>
            </a:pPr>
            <a:r>
              <a:rPr sz="1800" spc="-5" dirty="0">
                <a:latin typeface="Arial"/>
                <a:cs typeface="Arial"/>
              </a:rPr>
              <a:t>XYZ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9005" y="643890"/>
            <a:ext cx="5158740" cy="928369"/>
          </a:xfrm>
          <a:prstGeom prst="rect">
            <a:avLst/>
          </a:prstGeom>
          <a:solidFill>
            <a:srgbClr val="FFFFFF"/>
          </a:solidFill>
          <a:ln w="25907">
            <a:solidFill>
              <a:srgbClr val="F7954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3450"/>
              </a:lnSpc>
            </a:pPr>
            <a:r>
              <a:rPr sz="3200" spc="-5" dirty="0">
                <a:latin typeface="Calibri"/>
                <a:cs typeface="Calibri"/>
              </a:rPr>
              <a:t>What </a:t>
            </a:r>
            <a:r>
              <a:rPr sz="3200" dirty="0">
                <a:latin typeface="Calibri"/>
                <a:cs typeface="Calibri"/>
              </a:rPr>
              <a:t>is an </a:t>
            </a:r>
            <a:r>
              <a:rPr sz="3200" spc="-15" dirty="0">
                <a:latin typeface="Calibri"/>
                <a:cs typeface="Calibri"/>
              </a:rPr>
              <a:t>invitation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and</a:t>
            </a:r>
            <a:endParaRPr sz="32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3200" spc="-5" dirty="0">
                <a:latin typeface="Calibri"/>
                <a:cs typeface="Calibri"/>
              </a:rPr>
              <a:t>what </a:t>
            </a:r>
            <a:r>
              <a:rPr sz="3200" dirty="0">
                <a:latin typeface="Calibri"/>
                <a:cs typeface="Calibri"/>
              </a:rPr>
              <a:t>is it </a:t>
            </a:r>
            <a:r>
              <a:rPr sz="3200" spc="-5" dirty="0">
                <a:latin typeface="Calibri"/>
                <a:cs typeface="Calibri"/>
              </a:rPr>
              <a:t>used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for?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9005" y="1930145"/>
            <a:ext cx="8229600" cy="2071370"/>
          </a:xfrm>
          <a:prstGeom prst="rect">
            <a:avLst/>
          </a:prstGeom>
          <a:ln w="25907">
            <a:solidFill>
              <a:srgbClr val="F79546"/>
            </a:solidFill>
          </a:ln>
        </p:spPr>
        <p:txBody>
          <a:bodyPr vert="horz" wrap="square" lIns="0" tIns="24765" rIns="0" bIns="0" rtlCol="0">
            <a:spAutoFit/>
          </a:bodyPr>
          <a:lstStyle/>
          <a:p>
            <a:pPr marL="433705" marR="850265" indent="-343535">
              <a:lnSpc>
                <a:spcPct val="100000"/>
              </a:lnSpc>
              <a:spcBef>
                <a:spcPts val="195"/>
              </a:spcBef>
              <a:buFont typeface="Arial"/>
              <a:buChar char="•"/>
              <a:tabLst>
                <a:tab pos="433705" algn="l"/>
                <a:tab pos="434340" algn="l"/>
              </a:tabLst>
            </a:pPr>
            <a:r>
              <a:rPr sz="2400" dirty="0">
                <a:latin typeface="Calibri"/>
                <a:cs typeface="Calibri"/>
              </a:rPr>
              <a:t>An </a:t>
            </a:r>
            <a:r>
              <a:rPr sz="2400" spc="-10" dirty="0">
                <a:latin typeface="Calibri"/>
                <a:cs typeface="Calibri"/>
              </a:rPr>
              <a:t>invitation </a:t>
            </a:r>
            <a:r>
              <a:rPr sz="2400" dirty="0">
                <a:latin typeface="Calibri"/>
                <a:cs typeface="Calibri"/>
              </a:rPr>
              <a:t>is a </a:t>
            </a:r>
            <a:r>
              <a:rPr sz="2400" spc="-10" dirty="0">
                <a:latin typeface="Calibri"/>
                <a:cs typeface="Calibri"/>
              </a:rPr>
              <a:t>document written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10" dirty="0">
                <a:latin typeface="Calibri"/>
                <a:cs typeface="Calibri"/>
              </a:rPr>
              <a:t>printed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20" dirty="0">
                <a:latin typeface="Calibri"/>
                <a:cs typeface="Calibri"/>
              </a:rPr>
              <a:t>spoken  </a:t>
            </a:r>
            <a:r>
              <a:rPr sz="2400" spc="-15" dirty="0">
                <a:latin typeface="Calibri"/>
                <a:cs typeface="Calibri"/>
              </a:rPr>
              <a:t>words, conveying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message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dirty="0">
                <a:latin typeface="Calibri"/>
                <a:cs typeface="Calibri"/>
              </a:rPr>
              <a:t>which </a:t>
            </a:r>
            <a:r>
              <a:rPr sz="2400" spc="-5" dirty="0">
                <a:latin typeface="Calibri"/>
                <a:cs typeface="Calibri"/>
              </a:rPr>
              <a:t>one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invited</a:t>
            </a:r>
            <a:endParaRPr sz="2400">
              <a:latin typeface="Calibri"/>
              <a:cs typeface="Calibri"/>
            </a:endParaRPr>
          </a:p>
          <a:p>
            <a:pPr marL="433705" marR="307340" indent="-343535">
              <a:lnSpc>
                <a:spcPct val="100000"/>
              </a:lnSpc>
              <a:spcBef>
                <a:spcPts val="580"/>
              </a:spcBef>
              <a:buFont typeface="Arial"/>
              <a:buChar char="•"/>
              <a:tabLst>
                <a:tab pos="433705" algn="l"/>
                <a:tab pos="434340" algn="l"/>
              </a:tabLst>
            </a:pPr>
            <a:r>
              <a:rPr sz="2400" dirty="0">
                <a:latin typeface="Calibri"/>
                <a:cs typeface="Calibri"/>
              </a:rPr>
              <a:t>It is </a:t>
            </a:r>
            <a:r>
              <a:rPr sz="2400" spc="-5" dirty="0">
                <a:latin typeface="Calibri"/>
                <a:cs typeface="Calibri"/>
              </a:rPr>
              <a:t>used </a:t>
            </a:r>
            <a:r>
              <a:rPr sz="2400" spc="-15" dirty="0">
                <a:latin typeface="Calibri"/>
                <a:cs typeface="Calibri"/>
              </a:rPr>
              <a:t>to invite </a:t>
            </a:r>
            <a:r>
              <a:rPr sz="2400" spc="-5" dirty="0">
                <a:latin typeface="Calibri"/>
                <a:cs typeface="Calibri"/>
              </a:rPr>
              <a:t>someone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come, </a:t>
            </a:r>
            <a:r>
              <a:rPr sz="2400" spc="-15" dirty="0">
                <a:latin typeface="Calibri"/>
                <a:cs typeface="Calibri"/>
              </a:rPr>
              <a:t>to invite </a:t>
            </a:r>
            <a:r>
              <a:rPr sz="2400" spc="-5" dirty="0">
                <a:latin typeface="Calibri"/>
                <a:cs typeface="Calibri"/>
              </a:rPr>
              <a:t>people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join, 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ask </a:t>
            </a:r>
            <a:r>
              <a:rPr sz="2400" spc="-5" dirty="0">
                <a:latin typeface="Calibri"/>
                <a:cs typeface="Calibri"/>
              </a:rPr>
              <a:t>someone </a:t>
            </a:r>
            <a:r>
              <a:rPr sz="2400" spc="-15" dirty="0">
                <a:latin typeface="Calibri"/>
                <a:cs typeface="Calibri"/>
              </a:rPr>
              <a:t>to attend, </a:t>
            </a:r>
            <a:r>
              <a:rPr sz="2400" dirty="0">
                <a:latin typeface="Calibri"/>
                <a:cs typeface="Calibri"/>
              </a:rPr>
              <a:t>and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ask </a:t>
            </a:r>
            <a:r>
              <a:rPr sz="2400" spc="-5" dirty="0">
                <a:latin typeface="Calibri"/>
                <a:cs typeface="Calibri"/>
              </a:rPr>
              <a:t>people </a:t>
            </a:r>
            <a:r>
              <a:rPr sz="2400" spc="-10" dirty="0">
                <a:latin typeface="Calibri"/>
                <a:cs typeface="Calibri"/>
              </a:rPr>
              <a:t>to </a:t>
            </a:r>
            <a:r>
              <a:rPr sz="2400" spc="-25" dirty="0">
                <a:latin typeface="Calibri"/>
                <a:cs typeface="Calibri"/>
              </a:rPr>
              <a:t>take </a:t>
            </a:r>
            <a:r>
              <a:rPr sz="2400" spc="-5" dirty="0">
                <a:latin typeface="Calibri"/>
                <a:cs typeface="Calibri"/>
              </a:rPr>
              <a:t>part </a:t>
            </a:r>
            <a:r>
              <a:rPr sz="2400" dirty="0">
                <a:latin typeface="Calibri"/>
                <a:cs typeface="Calibri"/>
              </a:rPr>
              <a:t>in  </a:t>
            </a:r>
            <a:r>
              <a:rPr sz="2400" spc="-5" dirty="0">
                <a:latin typeface="Calibri"/>
                <a:cs typeface="Calibri"/>
              </a:rPr>
              <a:t>something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9005" y="4287773"/>
            <a:ext cx="5930265" cy="1285240"/>
          </a:xfrm>
          <a:custGeom>
            <a:avLst/>
            <a:gdLst/>
            <a:ahLst/>
            <a:cxnLst/>
            <a:rect l="l" t="t" r="r" b="b"/>
            <a:pathLst>
              <a:path w="5930265" h="1285239">
                <a:moveTo>
                  <a:pt x="5715761" y="0"/>
                </a:moveTo>
                <a:lnTo>
                  <a:pt x="214122" y="0"/>
                </a:lnTo>
                <a:lnTo>
                  <a:pt x="165027" y="5656"/>
                </a:lnTo>
                <a:lnTo>
                  <a:pt x="119959" y="21766"/>
                </a:lnTo>
                <a:lnTo>
                  <a:pt x="80202" y="47046"/>
                </a:lnTo>
                <a:lnTo>
                  <a:pt x="47042" y="80207"/>
                </a:lnTo>
                <a:lnTo>
                  <a:pt x="21764" y="119965"/>
                </a:lnTo>
                <a:lnTo>
                  <a:pt x="5655" y="165031"/>
                </a:lnTo>
                <a:lnTo>
                  <a:pt x="0" y="214121"/>
                </a:lnTo>
                <a:lnTo>
                  <a:pt x="0" y="1070610"/>
                </a:lnTo>
                <a:lnTo>
                  <a:pt x="5655" y="1119700"/>
                </a:lnTo>
                <a:lnTo>
                  <a:pt x="21764" y="1164766"/>
                </a:lnTo>
                <a:lnTo>
                  <a:pt x="47042" y="1204524"/>
                </a:lnTo>
                <a:lnTo>
                  <a:pt x="80202" y="1237685"/>
                </a:lnTo>
                <a:lnTo>
                  <a:pt x="119959" y="1262965"/>
                </a:lnTo>
                <a:lnTo>
                  <a:pt x="165027" y="1279075"/>
                </a:lnTo>
                <a:lnTo>
                  <a:pt x="214122" y="1284732"/>
                </a:lnTo>
                <a:lnTo>
                  <a:pt x="5715761" y="1284732"/>
                </a:lnTo>
                <a:lnTo>
                  <a:pt x="5764852" y="1279075"/>
                </a:lnTo>
                <a:lnTo>
                  <a:pt x="5809918" y="1262965"/>
                </a:lnTo>
                <a:lnTo>
                  <a:pt x="5849676" y="1237685"/>
                </a:lnTo>
                <a:lnTo>
                  <a:pt x="5882837" y="1204524"/>
                </a:lnTo>
                <a:lnTo>
                  <a:pt x="5908117" y="1164766"/>
                </a:lnTo>
                <a:lnTo>
                  <a:pt x="5924227" y="1119700"/>
                </a:lnTo>
                <a:lnTo>
                  <a:pt x="5929883" y="1070610"/>
                </a:lnTo>
                <a:lnTo>
                  <a:pt x="5929883" y="214121"/>
                </a:lnTo>
                <a:lnTo>
                  <a:pt x="5924227" y="165031"/>
                </a:lnTo>
                <a:lnTo>
                  <a:pt x="5908117" y="119965"/>
                </a:lnTo>
                <a:lnTo>
                  <a:pt x="5882837" y="80207"/>
                </a:lnTo>
                <a:lnTo>
                  <a:pt x="5849676" y="47046"/>
                </a:lnTo>
                <a:lnTo>
                  <a:pt x="5809918" y="21766"/>
                </a:lnTo>
                <a:lnTo>
                  <a:pt x="5764852" y="5656"/>
                </a:lnTo>
                <a:lnTo>
                  <a:pt x="57157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9005" y="4287773"/>
            <a:ext cx="5930265" cy="1285240"/>
          </a:xfrm>
          <a:custGeom>
            <a:avLst/>
            <a:gdLst/>
            <a:ahLst/>
            <a:cxnLst/>
            <a:rect l="l" t="t" r="r" b="b"/>
            <a:pathLst>
              <a:path w="5930265" h="1285239">
                <a:moveTo>
                  <a:pt x="0" y="214121"/>
                </a:moveTo>
                <a:lnTo>
                  <a:pt x="5655" y="165031"/>
                </a:lnTo>
                <a:lnTo>
                  <a:pt x="21764" y="119965"/>
                </a:lnTo>
                <a:lnTo>
                  <a:pt x="47042" y="80207"/>
                </a:lnTo>
                <a:lnTo>
                  <a:pt x="80202" y="47046"/>
                </a:lnTo>
                <a:lnTo>
                  <a:pt x="119959" y="21766"/>
                </a:lnTo>
                <a:lnTo>
                  <a:pt x="165027" y="5656"/>
                </a:lnTo>
                <a:lnTo>
                  <a:pt x="214122" y="0"/>
                </a:lnTo>
                <a:lnTo>
                  <a:pt x="5715761" y="0"/>
                </a:lnTo>
                <a:lnTo>
                  <a:pt x="5764852" y="5656"/>
                </a:lnTo>
                <a:lnTo>
                  <a:pt x="5809918" y="21766"/>
                </a:lnTo>
                <a:lnTo>
                  <a:pt x="5849676" y="47046"/>
                </a:lnTo>
                <a:lnTo>
                  <a:pt x="5882837" y="80207"/>
                </a:lnTo>
                <a:lnTo>
                  <a:pt x="5908117" y="119965"/>
                </a:lnTo>
                <a:lnTo>
                  <a:pt x="5924227" y="165031"/>
                </a:lnTo>
                <a:lnTo>
                  <a:pt x="5929883" y="214121"/>
                </a:lnTo>
                <a:lnTo>
                  <a:pt x="5929883" y="1070610"/>
                </a:lnTo>
                <a:lnTo>
                  <a:pt x="5924227" y="1119700"/>
                </a:lnTo>
                <a:lnTo>
                  <a:pt x="5908117" y="1164766"/>
                </a:lnTo>
                <a:lnTo>
                  <a:pt x="5882837" y="1204524"/>
                </a:lnTo>
                <a:lnTo>
                  <a:pt x="5849676" y="1237685"/>
                </a:lnTo>
                <a:lnTo>
                  <a:pt x="5809918" y="1262965"/>
                </a:lnTo>
                <a:lnTo>
                  <a:pt x="5764852" y="1279075"/>
                </a:lnTo>
                <a:lnTo>
                  <a:pt x="5715761" y="1284732"/>
                </a:lnTo>
                <a:lnTo>
                  <a:pt x="214122" y="1284732"/>
                </a:lnTo>
                <a:lnTo>
                  <a:pt x="165027" y="1279075"/>
                </a:lnTo>
                <a:lnTo>
                  <a:pt x="119959" y="1262965"/>
                </a:lnTo>
                <a:lnTo>
                  <a:pt x="80202" y="1237685"/>
                </a:lnTo>
                <a:lnTo>
                  <a:pt x="47042" y="1204524"/>
                </a:lnTo>
                <a:lnTo>
                  <a:pt x="21764" y="1164766"/>
                </a:lnTo>
                <a:lnTo>
                  <a:pt x="5655" y="1119700"/>
                </a:lnTo>
                <a:lnTo>
                  <a:pt x="0" y="1070610"/>
                </a:lnTo>
                <a:lnTo>
                  <a:pt x="0" y="214121"/>
                </a:lnTo>
                <a:close/>
              </a:path>
            </a:pathLst>
          </a:custGeom>
          <a:ln w="25908">
            <a:solidFill>
              <a:srgbClr val="F79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70077" y="4348988"/>
            <a:ext cx="48666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Calibri"/>
                <a:cs typeface="Calibri"/>
              </a:rPr>
              <a:t>There are two </a:t>
            </a:r>
            <a:r>
              <a:rPr sz="2400" dirty="0">
                <a:latin typeface="Calibri"/>
                <a:cs typeface="Calibri"/>
              </a:rPr>
              <a:t>kinds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invitation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letter;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400" spc="-10" dirty="0">
                <a:latin typeface="Calibri"/>
                <a:cs typeface="Calibri"/>
              </a:rPr>
              <a:t>Formal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invitation</a:t>
            </a:r>
            <a:endParaRPr sz="240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AutoNum type="arabicPeriod"/>
              <a:tabLst>
                <a:tab pos="356235" algn="l"/>
              </a:tabLst>
            </a:pPr>
            <a:r>
              <a:rPr sz="2400" spc="-15" dirty="0">
                <a:latin typeface="Calibri"/>
                <a:cs typeface="Calibri"/>
              </a:rPr>
              <a:t>Informal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Invitation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0633" y="857250"/>
            <a:ext cx="5858510" cy="858519"/>
          </a:xfrm>
          <a:prstGeom prst="rect">
            <a:avLst/>
          </a:prstGeom>
          <a:ln w="25907">
            <a:solidFill>
              <a:srgbClr val="4AACC5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30"/>
              </a:spcBef>
            </a:pPr>
            <a:r>
              <a:rPr sz="3600" spc="-10" dirty="0"/>
              <a:t>What </a:t>
            </a:r>
            <a:r>
              <a:rPr sz="3600" dirty="0"/>
              <a:t>is </a:t>
            </a:r>
            <a:r>
              <a:rPr sz="3600" spc="-15" dirty="0"/>
              <a:t>formal</a:t>
            </a:r>
            <a:r>
              <a:rPr sz="3600" spc="-60" dirty="0"/>
              <a:t> </a:t>
            </a:r>
            <a:r>
              <a:rPr sz="3600" spc="-15" dirty="0"/>
              <a:t>invitation?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452627" y="2043683"/>
            <a:ext cx="7810500" cy="35234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2919" y="1950720"/>
            <a:ext cx="7778496" cy="3817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99872" y="2071116"/>
            <a:ext cx="7716011" cy="3429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99872" y="2071116"/>
            <a:ext cx="7716520" cy="3429000"/>
          </a:xfrm>
          <a:custGeom>
            <a:avLst/>
            <a:gdLst/>
            <a:ahLst/>
            <a:cxnLst/>
            <a:rect l="l" t="t" r="r" b="b"/>
            <a:pathLst>
              <a:path w="7716520" h="3429000">
                <a:moveTo>
                  <a:pt x="0" y="571500"/>
                </a:moveTo>
                <a:lnTo>
                  <a:pt x="1894" y="524632"/>
                </a:lnTo>
                <a:lnTo>
                  <a:pt x="7480" y="478808"/>
                </a:lnTo>
                <a:lnTo>
                  <a:pt x="16609" y="434173"/>
                </a:lnTo>
                <a:lnTo>
                  <a:pt x="29136" y="390875"/>
                </a:lnTo>
                <a:lnTo>
                  <a:pt x="44912" y="349061"/>
                </a:lnTo>
                <a:lnTo>
                  <a:pt x="63792" y="308878"/>
                </a:lnTo>
                <a:lnTo>
                  <a:pt x="85626" y="270474"/>
                </a:lnTo>
                <a:lnTo>
                  <a:pt x="110270" y="233994"/>
                </a:lnTo>
                <a:lnTo>
                  <a:pt x="137574" y="199588"/>
                </a:lnTo>
                <a:lnTo>
                  <a:pt x="167393" y="167401"/>
                </a:lnTo>
                <a:lnTo>
                  <a:pt x="199580" y="137582"/>
                </a:lnTo>
                <a:lnTo>
                  <a:pt x="233986" y="110276"/>
                </a:lnTo>
                <a:lnTo>
                  <a:pt x="270466" y="85632"/>
                </a:lnTo>
                <a:lnTo>
                  <a:pt x="308871" y="63796"/>
                </a:lnTo>
                <a:lnTo>
                  <a:pt x="349056" y="44916"/>
                </a:lnTo>
                <a:lnTo>
                  <a:pt x="390872" y="29138"/>
                </a:lnTo>
                <a:lnTo>
                  <a:pt x="434173" y="16611"/>
                </a:lnTo>
                <a:lnTo>
                  <a:pt x="478811" y="7480"/>
                </a:lnTo>
                <a:lnTo>
                  <a:pt x="524640" y="1894"/>
                </a:lnTo>
                <a:lnTo>
                  <a:pt x="571512" y="0"/>
                </a:lnTo>
                <a:lnTo>
                  <a:pt x="7144511" y="0"/>
                </a:lnTo>
                <a:lnTo>
                  <a:pt x="7191379" y="1894"/>
                </a:lnTo>
                <a:lnTo>
                  <a:pt x="7237203" y="7480"/>
                </a:lnTo>
                <a:lnTo>
                  <a:pt x="7281838" y="16611"/>
                </a:lnTo>
                <a:lnTo>
                  <a:pt x="7325136" y="29138"/>
                </a:lnTo>
                <a:lnTo>
                  <a:pt x="7366950" y="44916"/>
                </a:lnTo>
                <a:lnTo>
                  <a:pt x="7407133" y="63796"/>
                </a:lnTo>
                <a:lnTo>
                  <a:pt x="7445537" y="85632"/>
                </a:lnTo>
                <a:lnTo>
                  <a:pt x="7482017" y="110276"/>
                </a:lnTo>
                <a:lnTo>
                  <a:pt x="7516423" y="137582"/>
                </a:lnTo>
                <a:lnTo>
                  <a:pt x="7548610" y="167401"/>
                </a:lnTo>
                <a:lnTo>
                  <a:pt x="7578429" y="199588"/>
                </a:lnTo>
                <a:lnTo>
                  <a:pt x="7605735" y="233994"/>
                </a:lnTo>
                <a:lnTo>
                  <a:pt x="7630379" y="270474"/>
                </a:lnTo>
                <a:lnTo>
                  <a:pt x="7652215" y="308878"/>
                </a:lnTo>
                <a:lnTo>
                  <a:pt x="7671095" y="349061"/>
                </a:lnTo>
                <a:lnTo>
                  <a:pt x="7686873" y="390875"/>
                </a:lnTo>
                <a:lnTo>
                  <a:pt x="7699400" y="434173"/>
                </a:lnTo>
                <a:lnTo>
                  <a:pt x="7708531" y="478808"/>
                </a:lnTo>
                <a:lnTo>
                  <a:pt x="7714117" y="524632"/>
                </a:lnTo>
                <a:lnTo>
                  <a:pt x="7716011" y="571500"/>
                </a:lnTo>
                <a:lnTo>
                  <a:pt x="7716011" y="2857500"/>
                </a:lnTo>
                <a:lnTo>
                  <a:pt x="7714117" y="2904367"/>
                </a:lnTo>
                <a:lnTo>
                  <a:pt x="7708531" y="2950191"/>
                </a:lnTo>
                <a:lnTo>
                  <a:pt x="7699400" y="2994826"/>
                </a:lnTo>
                <a:lnTo>
                  <a:pt x="7686873" y="3038124"/>
                </a:lnTo>
                <a:lnTo>
                  <a:pt x="7671095" y="3079938"/>
                </a:lnTo>
                <a:lnTo>
                  <a:pt x="7652215" y="3120121"/>
                </a:lnTo>
                <a:lnTo>
                  <a:pt x="7630379" y="3158525"/>
                </a:lnTo>
                <a:lnTo>
                  <a:pt x="7605735" y="3195005"/>
                </a:lnTo>
                <a:lnTo>
                  <a:pt x="7578429" y="3229411"/>
                </a:lnTo>
                <a:lnTo>
                  <a:pt x="7548610" y="3261598"/>
                </a:lnTo>
                <a:lnTo>
                  <a:pt x="7516423" y="3291417"/>
                </a:lnTo>
                <a:lnTo>
                  <a:pt x="7482017" y="3318723"/>
                </a:lnTo>
                <a:lnTo>
                  <a:pt x="7445537" y="3343367"/>
                </a:lnTo>
                <a:lnTo>
                  <a:pt x="7407133" y="3365203"/>
                </a:lnTo>
                <a:lnTo>
                  <a:pt x="7366950" y="3384083"/>
                </a:lnTo>
                <a:lnTo>
                  <a:pt x="7325136" y="3399861"/>
                </a:lnTo>
                <a:lnTo>
                  <a:pt x="7281838" y="3412388"/>
                </a:lnTo>
                <a:lnTo>
                  <a:pt x="7237203" y="3421519"/>
                </a:lnTo>
                <a:lnTo>
                  <a:pt x="7191379" y="3427105"/>
                </a:lnTo>
                <a:lnTo>
                  <a:pt x="7144511" y="3429000"/>
                </a:lnTo>
                <a:lnTo>
                  <a:pt x="571512" y="3429000"/>
                </a:lnTo>
                <a:lnTo>
                  <a:pt x="524640" y="3427105"/>
                </a:lnTo>
                <a:lnTo>
                  <a:pt x="478811" y="3421519"/>
                </a:lnTo>
                <a:lnTo>
                  <a:pt x="434173" y="3412388"/>
                </a:lnTo>
                <a:lnTo>
                  <a:pt x="390872" y="3399861"/>
                </a:lnTo>
                <a:lnTo>
                  <a:pt x="349056" y="3384083"/>
                </a:lnTo>
                <a:lnTo>
                  <a:pt x="308871" y="3365203"/>
                </a:lnTo>
                <a:lnTo>
                  <a:pt x="270466" y="3343367"/>
                </a:lnTo>
                <a:lnTo>
                  <a:pt x="233986" y="3318723"/>
                </a:lnTo>
                <a:lnTo>
                  <a:pt x="199580" y="3291417"/>
                </a:lnTo>
                <a:lnTo>
                  <a:pt x="167393" y="3261598"/>
                </a:lnTo>
                <a:lnTo>
                  <a:pt x="137574" y="3229411"/>
                </a:lnTo>
                <a:lnTo>
                  <a:pt x="110270" y="3195005"/>
                </a:lnTo>
                <a:lnTo>
                  <a:pt x="85626" y="3158525"/>
                </a:lnTo>
                <a:lnTo>
                  <a:pt x="63792" y="3120121"/>
                </a:lnTo>
                <a:lnTo>
                  <a:pt x="44912" y="3079938"/>
                </a:lnTo>
                <a:lnTo>
                  <a:pt x="29136" y="3038124"/>
                </a:lnTo>
                <a:lnTo>
                  <a:pt x="16609" y="2994826"/>
                </a:lnTo>
                <a:lnTo>
                  <a:pt x="7480" y="2950191"/>
                </a:lnTo>
                <a:lnTo>
                  <a:pt x="1894" y="2904367"/>
                </a:lnTo>
                <a:lnTo>
                  <a:pt x="0" y="2857500"/>
                </a:lnTo>
                <a:lnTo>
                  <a:pt x="0" y="571500"/>
                </a:lnTo>
                <a:close/>
              </a:path>
            </a:pathLst>
          </a:custGeom>
          <a:ln w="9144">
            <a:solidFill>
              <a:srgbClr val="46AA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46251" y="2044445"/>
            <a:ext cx="7208520" cy="34746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590" marR="5080" indent="635" algn="ctr">
              <a:lnSpc>
                <a:spcPct val="100000"/>
              </a:lnSpc>
              <a:spcBef>
                <a:spcPts val="95"/>
              </a:spcBef>
            </a:pPr>
            <a:r>
              <a:rPr sz="2800" spc="-15">
                <a:latin typeface="Calibri"/>
                <a:cs typeface="Calibri"/>
              </a:rPr>
              <a:t>F</a:t>
            </a:r>
            <a:r>
              <a:rPr sz="2800" spc="-15" smtClean="0">
                <a:latin typeface="Calibri"/>
                <a:cs typeface="Calibri"/>
              </a:rPr>
              <a:t>ormal </a:t>
            </a:r>
            <a:r>
              <a:rPr sz="2800" spc="-20" dirty="0">
                <a:latin typeface="Calibri"/>
                <a:cs typeface="Calibri"/>
              </a:rPr>
              <a:t>invitation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dirty="0">
                <a:latin typeface="Calibri"/>
                <a:cs typeface="Calibri"/>
              </a:rPr>
              <a:t>an </a:t>
            </a:r>
            <a:r>
              <a:rPr sz="2800" spc="-15" dirty="0">
                <a:latin typeface="Calibri"/>
                <a:cs typeface="Calibri"/>
              </a:rPr>
              <a:t>invitation </a:t>
            </a:r>
            <a:r>
              <a:rPr sz="2800" spc="-5" dirty="0">
                <a:latin typeface="Calibri"/>
                <a:cs typeface="Calibri"/>
              </a:rPr>
              <a:t>which </a:t>
            </a:r>
            <a:r>
              <a:rPr sz="2800" spc="-20" dirty="0">
                <a:latin typeface="Calibri"/>
                <a:cs typeface="Calibri"/>
              </a:rPr>
              <a:t>follows </a:t>
            </a:r>
            <a:r>
              <a:rPr sz="2800" spc="-5" dirty="0">
                <a:latin typeface="Calibri"/>
                <a:cs typeface="Calibri"/>
              </a:rPr>
              <a:t>a  dignified </a:t>
            </a:r>
            <a:r>
              <a:rPr sz="2800" spc="-20" dirty="0">
                <a:latin typeface="Calibri"/>
                <a:cs typeface="Calibri"/>
              </a:rPr>
              <a:t>form, </a:t>
            </a:r>
            <a:r>
              <a:rPr sz="2800" spc="-15" dirty="0">
                <a:latin typeface="Calibri"/>
                <a:cs typeface="Calibri"/>
              </a:rPr>
              <a:t>tone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5" dirty="0">
                <a:latin typeface="Calibri"/>
                <a:cs typeface="Calibri"/>
              </a:rPr>
              <a:t>style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spc="-10" dirty="0">
                <a:latin typeface="Calibri"/>
                <a:cs typeface="Calibri"/>
              </a:rPr>
              <a:t>agreement </a:t>
            </a:r>
            <a:r>
              <a:rPr sz="2800" spc="-5" dirty="0">
                <a:latin typeface="Calibri"/>
                <a:cs typeface="Calibri"/>
              </a:rPr>
              <a:t>with an  </a:t>
            </a:r>
            <a:r>
              <a:rPr sz="2800" spc="-15" dirty="0">
                <a:latin typeface="Calibri"/>
                <a:cs typeface="Calibri"/>
              </a:rPr>
              <a:t>establish </a:t>
            </a:r>
            <a:r>
              <a:rPr sz="2800" spc="-10" dirty="0">
                <a:latin typeface="Calibri"/>
                <a:cs typeface="Calibri"/>
              </a:rPr>
              <a:t>norm, </a:t>
            </a:r>
            <a:r>
              <a:rPr sz="2800" spc="-15" dirty="0">
                <a:latin typeface="Calibri"/>
                <a:cs typeface="Calibri"/>
              </a:rPr>
              <a:t>custom </a:t>
            </a:r>
            <a:r>
              <a:rPr sz="2800" spc="-5" dirty="0">
                <a:latin typeface="Calibri"/>
                <a:cs typeface="Calibri"/>
              </a:rPr>
              <a:t>or </a:t>
            </a:r>
            <a:r>
              <a:rPr sz="2800" spc="-10" dirty="0">
                <a:latin typeface="Calibri"/>
                <a:cs typeface="Calibri"/>
              </a:rPr>
              <a:t>values. </a:t>
            </a:r>
            <a:r>
              <a:rPr sz="2800" spc="-30" dirty="0">
                <a:latin typeface="Calibri"/>
                <a:cs typeface="Calibri"/>
              </a:rPr>
              <a:t>(Websters,  </a:t>
            </a:r>
            <a:r>
              <a:rPr sz="2800" spc="-5" dirty="0">
                <a:latin typeface="Calibri"/>
                <a:cs typeface="Calibri"/>
              </a:rPr>
              <a:t>2012).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example; </a:t>
            </a:r>
            <a:r>
              <a:rPr sz="2800" spc="-5" dirty="0">
                <a:latin typeface="Calibri"/>
                <a:cs typeface="Calibri"/>
              </a:rPr>
              <a:t>- An </a:t>
            </a:r>
            <a:r>
              <a:rPr sz="2800" spc="-15" dirty="0">
                <a:latin typeface="Calibri"/>
                <a:cs typeface="Calibri"/>
              </a:rPr>
              <a:t>invitation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1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wedding</a:t>
            </a:r>
            <a:endParaRPr sz="2800">
              <a:latin typeface="Calibri"/>
              <a:cs typeface="Calibri"/>
            </a:endParaRPr>
          </a:p>
          <a:p>
            <a:pPr marL="2084070" marR="645160" indent="-161925">
              <a:lnSpc>
                <a:spcPct val="100000"/>
              </a:lnSpc>
            </a:pPr>
            <a:r>
              <a:rPr sz="2800" spc="-5" dirty="0">
                <a:latin typeface="Calibri"/>
                <a:cs typeface="Calibri"/>
              </a:rPr>
              <a:t>- An </a:t>
            </a:r>
            <a:r>
              <a:rPr sz="2800" spc="-15" dirty="0">
                <a:latin typeface="Calibri"/>
                <a:cs typeface="Calibri"/>
              </a:rPr>
              <a:t>Invitation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graduation  ceremony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3366" y="2481148"/>
            <a:ext cx="749427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The </a:t>
            </a:r>
            <a:r>
              <a:rPr sz="4400" spc="-20" dirty="0"/>
              <a:t>example </a:t>
            </a:r>
            <a:r>
              <a:rPr sz="4400" dirty="0"/>
              <a:t>of </a:t>
            </a:r>
            <a:r>
              <a:rPr sz="4400" spc="-10" dirty="0"/>
              <a:t>Formal</a:t>
            </a:r>
            <a:r>
              <a:rPr sz="4400" spc="-90" dirty="0"/>
              <a:t> </a:t>
            </a:r>
            <a:r>
              <a:rPr sz="4400" spc="-15" dirty="0"/>
              <a:t>Invitation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5287517" y="4644390"/>
            <a:ext cx="3070860" cy="1571625"/>
          </a:xfrm>
          <a:custGeom>
            <a:avLst/>
            <a:gdLst/>
            <a:ahLst/>
            <a:cxnLst/>
            <a:rect l="l" t="t" r="r" b="b"/>
            <a:pathLst>
              <a:path w="3070859" h="1571625">
                <a:moveTo>
                  <a:pt x="49149" y="392811"/>
                </a:moveTo>
                <a:lnTo>
                  <a:pt x="0" y="392811"/>
                </a:lnTo>
                <a:lnTo>
                  <a:pt x="0" y="1178433"/>
                </a:lnTo>
                <a:lnTo>
                  <a:pt x="49149" y="1178433"/>
                </a:lnTo>
                <a:lnTo>
                  <a:pt x="49149" y="392811"/>
                </a:lnTo>
                <a:close/>
              </a:path>
              <a:path w="3070859" h="1571625">
                <a:moveTo>
                  <a:pt x="196342" y="392811"/>
                </a:moveTo>
                <a:lnTo>
                  <a:pt x="98171" y="392811"/>
                </a:lnTo>
                <a:lnTo>
                  <a:pt x="98171" y="1178433"/>
                </a:lnTo>
                <a:lnTo>
                  <a:pt x="196342" y="1178433"/>
                </a:lnTo>
                <a:lnTo>
                  <a:pt x="196342" y="392811"/>
                </a:lnTo>
                <a:close/>
              </a:path>
              <a:path w="3070859" h="1571625">
                <a:moveTo>
                  <a:pt x="2285238" y="0"/>
                </a:moveTo>
                <a:lnTo>
                  <a:pt x="2285238" y="392811"/>
                </a:lnTo>
                <a:lnTo>
                  <a:pt x="245491" y="392811"/>
                </a:lnTo>
                <a:lnTo>
                  <a:pt x="245491" y="1178433"/>
                </a:lnTo>
                <a:lnTo>
                  <a:pt x="2285238" y="1178433"/>
                </a:lnTo>
                <a:lnTo>
                  <a:pt x="2285238" y="1571244"/>
                </a:lnTo>
                <a:lnTo>
                  <a:pt x="3070860" y="785622"/>
                </a:lnTo>
                <a:lnTo>
                  <a:pt x="228523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287517" y="5037201"/>
            <a:ext cx="49530" cy="786130"/>
          </a:xfrm>
          <a:custGeom>
            <a:avLst/>
            <a:gdLst/>
            <a:ahLst/>
            <a:cxnLst/>
            <a:rect l="l" t="t" r="r" b="b"/>
            <a:pathLst>
              <a:path w="49529" h="786129">
                <a:moveTo>
                  <a:pt x="0" y="0"/>
                </a:moveTo>
                <a:lnTo>
                  <a:pt x="49149" y="0"/>
                </a:lnTo>
                <a:lnTo>
                  <a:pt x="49149" y="785622"/>
                </a:lnTo>
                <a:lnTo>
                  <a:pt x="0" y="785622"/>
                </a:lnTo>
                <a:lnTo>
                  <a:pt x="0" y="0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385689" y="5037201"/>
            <a:ext cx="98425" cy="786130"/>
          </a:xfrm>
          <a:custGeom>
            <a:avLst/>
            <a:gdLst/>
            <a:ahLst/>
            <a:cxnLst/>
            <a:rect l="l" t="t" r="r" b="b"/>
            <a:pathLst>
              <a:path w="98425" h="786129">
                <a:moveTo>
                  <a:pt x="0" y="0"/>
                </a:moveTo>
                <a:lnTo>
                  <a:pt x="98171" y="0"/>
                </a:lnTo>
                <a:lnTo>
                  <a:pt x="98171" y="785622"/>
                </a:lnTo>
                <a:lnTo>
                  <a:pt x="0" y="785622"/>
                </a:lnTo>
                <a:lnTo>
                  <a:pt x="0" y="0"/>
                </a:lnTo>
                <a:close/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533009" y="4644390"/>
            <a:ext cx="2825750" cy="1571625"/>
          </a:xfrm>
          <a:custGeom>
            <a:avLst/>
            <a:gdLst/>
            <a:ahLst/>
            <a:cxnLst/>
            <a:rect l="l" t="t" r="r" b="b"/>
            <a:pathLst>
              <a:path w="2825750" h="1571625">
                <a:moveTo>
                  <a:pt x="0" y="392811"/>
                </a:moveTo>
                <a:lnTo>
                  <a:pt x="2039746" y="392811"/>
                </a:lnTo>
                <a:lnTo>
                  <a:pt x="2039746" y="0"/>
                </a:lnTo>
                <a:lnTo>
                  <a:pt x="2825368" y="785622"/>
                </a:lnTo>
                <a:lnTo>
                  <a:pt x="2039746" y="1571244"/>
                </a:lnTo>
                <a:lnTo>
                  <a:pt x="2039746" y="1178433"/>
                </a:lnTo>
                <a:lnTo>
                  <a:pt x="0" y="1178433"/>
                </a:lnTo>
                <a:lnTo>
                  <a:pt x="0" y="392811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0633" y="715518"/>
            <a:ext cx="6073140" cy="1000125"/>
          </a:xfrm>
          <a:prstGeom prst="rect">
            <a:avLst/>
          </a:prstGeom>
          <a:solidFill>
            <a:srgbClr val="FFFFFF"/>
          </a:solidFill>
          <a:ln w="25907">
            <a:solidFill>
              <a:srgbClr val="000000"/>
            </a:solidFill>
          </a:ln>
        </p:spPr>
        <p:txBody>
          <a:bodyPr vert="horz" wrap="square" lIns="0" tIns="161290" rIns="0" bIns="0" rtlCol="0">
            <a:spAutoFit/>
          </a:bodyPr>
          <a:lstStyle/>
          <a:p>
            <a:pPr marL="173355">
              <a:lnSpc>
                <a:spcPct val="100000"/>
              </a:lnSpc>
              <a:spcBef>
                <a:spcPts val="1270"/>
              </a:spcBef>
            </a:pPr>
            <a:r>
              <a:rPr sz="4000" spc="-10" dirty="0"/>
              <a:t>What </a:t>
            </a:r>
            <a:r>
              <a:rPr sz="4000" spc="-5" dirty="0"/>
              <a:t>is </a:t>
            </a:r>
            <a:r>
              <a:rPr sz="4000" spc="-20" dirty="0"/>
              <a:t>Informal Invitation?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500633" y="2215133"/>
            <a:ext cx="7358380" cy="2929255"/>
          </a:xfrm>
          <a:custGeom>
            <a:avLst/>
            <a:gdLst/>
            <a:ahLst/>
            <a:cxnLst/>
            <a:rect l="l" t="t" r="r" b="b"/>
            <a:pathLst>
              <a:path w="7358380" h="2929254">
                <a:moveTo>
                  <a:pt x="6869684" y="0"/>
                </a:moveTo>
                <a:lnTo>
                  <a:pt x="488200" y="0"/>
                </a:lnTo>
                <a:lnTo>
                  <a:pt x="441184" y="2234"/>
                </a:lnTo>
                <a:lnTo>
                  <a:pt x="395432" y="8802"/>
                </a:lnTo>
                <a:lnTo>
                  <a:pt x="351149" y="19499"/>
                </a:lnTo>
                <a:lnTo>
                  <a:pt x="308539" y="34119"/>
                </a:lnTo>
                <a:lnTo>
                  <a:pt x="267808" y="52459"/>
                </a:lnTo>
                <a:lnTo>
                  <a:pt x="229159" y="74314"/>
                </a:lnTo>
                <a:lnTo>
                  <a:pt x="192798" y="99479"/>
                </a:lnTo>
                <a:lnTo>
                  <a:pt x="158928" y="127750"/>
                </a:lnTo>
                <a:lnTo>
                  <a:pt x="127755" y="158921"/>
                </a:lnTo>
                <a:lnTo>
                  <a:pt x="99484" y="192790"/>
                </a:lnTo>
                <a:lnTo>
                  <a:pt x="74317" y="229150"/>
                </a:lnTo>
                <a:lnTo>
                  <a:pt x="52462" y="267798"/>
                </a:lnTo>
                <a:lnTo>
                  <a:pt x="34121" y="308528"/>
                </a:lnTo>
                <a:lnTo>
                  <a:pt x="19500" y="351137"/>
                </a:lnTo>
                <a:lnTo>
                  <a:pt x="8803" y="395420"/>
                </a:lnTo>
                <a:lnTo>
                  <a:pt x="2234" y="441171"/>
                </a:lnTo>
                <a:lnTo>
                  <a:pt x="0" y="488188"/>
                </a:lnTo>
                <a:lnTo>
                  <a:pt x="0" y="2440940"/>
                </a:lnTo>
                <a:lnTo>
                  <a:pt x="2234" y="2487956"/>
                </a:lnTo>
                <a:lnTo>
                  <a:pt x="8803" y="2533707"/>
                </a:lnTo>
                <a:lnTo>
                  <a:pt x="19500" y="2577990"/>
                </a:lnTo>
                <a:lnTo>
                  <a:pt x="34121" y="2620599"/>
                </a:lnTo>
                <a:lnTo>
                  <a:pt x="52462" y="2661329"/>
                </a:lnTo>
                <a:lnTo>
                  <a:pt x="74317" y="2699977"/>
                </a:lnTo>
                <a:lnTo>
                  <a:pt x="99484" y="2736337"/>
                </a:lnTo>
                <a:lnTo>
                  <a:pt x="127755" y="2770206"/>
                </a:lnTo>
                <a:lnTo>
                  <a:pt x="158928" y="2801377"/>
                </a:lnTo>
                <a:lnTo>
                  <a:pt x="192798" y="2829648"/>
                </a:lnTo>
                <a:lnTo>
                  <a:pt x="229159" y="2854813"/>
                </a:lnTo>
                <a:lnTo>
                  <a:pt x="267808" y="2876668"/>
                </a:lnTo>
                <a:lnTo>
                  <a:pt x="308539" y="2895008"/>
                </a:lnTo>
                <a:lnTo>
                  <a:pt x="351149" y="2909628"/>
                </a:lnTo>
                <a:lnTo>
                  <a:pt x="395432" y="2920325"/>
                </a:lnTo>
                <a:lnTo>
                  <a:pt x="441184" y="2926893"/>
                </a:lnTo>
                <a:lnTo>
                  <a:pt x="488200" y="2929128"/>
                </a:lnTo>
                <a:lnTo>
                  <a:pt x="6869684" y="2929128"/>
                </a:lnTo>
                <a:lnTo>
                  <a:pt x="6916700" y="2926893"/>
                </a:lnTo>
                <a:lnTo>
                  <a:pt x="6962451" y="2920325"/>
                </a:lnTo>
                <a:lnTo>
                  <a:pt x="7006734" y="2909628"/>
                </a:lnTo>
                <a:lnTo>
                  <a:pt x="7049343" y="2895008"/>
                </a:lnTo>
                <a:lnTo>
                  <a:pt x="7090073" y="2876668"/>
                </a:lnTo>
                <a:lnTo>
                  <a:pt x="7128721" y="2854813"/>
                </a:lnTo>
                <a:lnTo>
                  <a:pt x="7165081" y="2829648"/>
                </a:lnTo>
                <a:lnTo>
                  <a:pt x="7198950" y="2801377"/>
                </a:lnTo>
                <a:lnTo>
                  <a:pt x="7230121" y="2770206"/>
                </a:lnTo>
                <a:lnTo>
                  <a:pt x="7258392" y="2736337"/>
                </a:lnTo>
                <a:lnTo>
                  <a:pt x="7283557" y="2699977"/>
                </a:lnTo>
                <a:lnTo>
                  <a:pt x="7305412" y="2661329"/>
                </a:lnTo>
                <a:lnTo>
                  <a:pt x="7323752" y="2620599"/>
                </a:lnTo>
                <a:lnTo>
                  <a:pt x="7338372" y="2577990"/>
                </a:lnTo>
                <a:lnTo>
                  <a:pt x="7349069" y="2533707"/>
                </a:lnTo>
                <a:lnTo>
                  <a:pt x="7355637" y="2487956"/>
                </a:lnTo>
                <a:lnTo>
                  <a:pt x="7357872" y="2440940"/>
                </a:lnTo>
                <a:lnTo>
                  <a:pt x="7357872" y="488188"/>
                </a:lnTo>
                <a:lnTo>
                  <a:pt x="7355637" y="441171"/>
                </a:lnTo>
                <a:lnTo>
                  <a:pt x="7349069" y="395420"/>
                </a:lnTo>
                <a:lnTo>
                  <a:pt x="7338372" y="351137"/>
                </a:lnTo>
                <a:lnTo>
                  <a:pt x="7323752" y="308528"/>
                </a:lnTo>
                <a:lnTo>
                  <a:pt x="7305412" y="267798"/>
                </a:lnTo>
                <a:lnTo>
                  <a:pt x="7283557" y="229150"/>
                </a:lnTo>
                <a:lnTo>
                  <a:pt x="7258392" y="192790"/>
                </a:lnTo>
                <a:lnTo>
                  <a:pt x="7230121" y="158921"/>
                </a:lnTo>
                <a:lnTo>
                  <a:pt x="7198950" y="127750"/>
                </a:lnTo>
                <a:lnTo>
                  <a:pt x="7165081" y="99479"/>
                </a:lnTo>
                <a:lnTo>
                  <a:pt x="7128721" y="74314"/>
                </a:lnTo>
                <a:lnTo>
                  <a:pt x="7090073" y="52459"/>
                </a:lnTo>
                <a:lnTo>
                  <a:pt x="7049343" y="34119"/>
                </a:lnTo>
                <a:lnTo>
                  <a:pt x="7006734" y="19499"/>
                </a:lnTo>
                <a:lnTo>
                  <a:pt x="6962451" y="8802"/>
                </a:lnTo>
                <a:lnTo>
                  <a:pt x="6916700" y="2234"/>
                </a:lnTo>
                <a:lnTo>
                  <a:pt x="686968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0633" y="2215133"/>
            <a:ext cx="7358380" cy="2929255"/>
          </a:xfrm>
          <a:custGeom>
            <a:avLst/>
            <a:gdLst/>
            <a:ahLst/>
            <a:cxnLst/>
            <a:rect l="l" t="t" r="r" b="b"/>
            <a:pathLst>
              <a:path w="7358380" h="2929254">
                <a:moveTo>
                  <a:pt x="0" y="488188"/>
                </a:moveTo>
                <a:lnTo>
                  <a:pt x="2234" y="441171"/>
                </a:lnTo>
                <a:lnTo>
                  <a:pt x="8803" y="395420"/>
                </a:lnTo>
                <a:lnTo>
                  <a:pt x="19500" y="351137"/>
                </a:lnTo>
                <a:lnTo>
                  <a:pt x="34121" y="308528"/>
                </a:lnTo>
                <a:lnTo>
                  <a:pt x="52462" y="267798"/>
                </a:lnTo>
                <a:lnTo>
                  <a:pt x="74317" y="229150"/>
                </a:lnTo>
                <a:lnTo>
                  <a:pt x="99484" y="192790"/>
                </a:lnTo>
                <a:lnTo>
                  <a:pt x="127755" y="158921"/>
                </a:lnTo>
                <a:lnTo>
                  <a:pt x="158928" y="127750"/>
                </a:lnTo>
                <a:lnTo>
                  <a:pt x="192798" y="99479"/>
                </a:lnTo>
                <a:lnTo>
                  <a:pt x="229159" y="74314"/>
                </a:lnTo>
                <a:lnTo>
                  <a:pt x="267808" y="52459"/>
                </a:lnTo>
                <a:lnTo>
                  <a:pt x="308539" y="34119"/>
                </a:lnTo>
                <a:lnTo>
                  <a:pt x="351149" y="19499"/>
                </a:lnTo>
                <a:lnTo>
                  <a:pt x="395432" y="8802"/>
                </a:lnTo>
                <a:lnTo>
                  <a:pt x="441184" y="2234"/>
                </a:lnTo>
                <a:lnTo>
                  <a:pt x="488200" y="0"/>
                </a:lnTo>
                <a:lnTo>
                  <a:pt x="6869684" y="0"/>
                </a:lnTo>
                <a:lnTo>
                  <a:pt x="6916700" y="2234"/>
                </a:lnTo>
                <a:lnTo>
                  <a:pt x="6962451" y="8802"/>
                </a:lnTo>
                <a:lnTo>
                  <a:pt x="7006734" y="19499"/>
                </a:lnTo>
                <a:lnTo>
                  <a:pt x="7049343" y="34119"/>
                </a:lnTo>
                <a:lnTo>
                  <a:pt x="7090073" y="52459"/>
                </a:lnTo>
                <a:lnTo>
                  <a:pt x="7128721" y="74314"/>
                </a:lnTo>
                <a:lnTo>
                  <a:pt x="7165081" y="99479"/>
                </a:lnTo>
                <a:lnTo>
                  <a:pt x="7198950" y="127750"/>
                </a:lnTo>
                <a:lnTo>
                  <a:pt x="7230121" y="158921"/>
                </a:lnTo>
                <a:lnTo>
                  <a:pt x="7258392" y="192790"/>
                </a:lnTo>
                <a:lnTo>
                  <a:pt x="7283557" y="229150"/>
                </a:lnTo>
                <a:lnTo>
                  <a:pt x="7305412" y="267798"/>
                </a:lnTo>
                <a:lnTo>
                  <a:pt x="7323752" y="308528"/>
                </a:lnTo>
                <a:lnTo>
                  <a:pt x="7338372" y="351137"/>
                </a:lnTo>
                <a:lnTo>
                  <a:pt x="7349069" y="395420"/>
                </a:lnTo>
                <a:lnTo>
                  <a:pt x="7355637" y="441171"/>
                </a:lnTo>
                <a:lnTo>
                  <a:pt x="7357872" y="488188"/>
                </a:lnTo>
                <a:lnTo>
                  <a:pt x="7357872" y="2440940"/>
                </a:lnTo>
                <a:lnTo>
                  <a:pt x="7355637" y="2487956"/>
                </a:lnTo>
                <a:lnTo>
                  <a:pt x="7349069" y="2533707"/>
                </a:lnTo>
                <a:lnTo>
                  <a:pt x="7338372" y="2577990"/>
                </a:lnTo>
                <a:lnTo>
                  <a:pt x="7323752" y="2620599"/>
                </a:lnTo>
                <a:lnTo>
                  <a:pt x="7305412" y="2661329"/>
                </a:lnTo>
                <a:lnTo>
                  <a:pt x="7283557" y="2699977"/>
                </a:lnTo>
                <a:lnTo>
                  <a:pt x="7258392" y="2736337"/>
                </a:lnTo>
                <a:lnTo>
                  <a:pt x="7230121" y="2770206"/>
                </a:lnTo>
                <a:lnTo>
                  <a:pt x="7198950" y="2801377"/>
                </a:lnTo>
                <a:lnTo>
                  <a:pt x="7165081" y="2829648"/>
                </a:lnTo>
                <a:lnTo>
                  <a:pt x="7128721" y="2854813"/>
                </a:lnTo>
                <a:lnTo>
                  <a:pt x="7090073" y="2876668"/>
                </a:lnTo>
                <a:lnTo>
                  <a:pt x="7049343" y="2895008"/>
                </a:lnTo>
                <a:lnTo>
                  <a:pt x="7006734" y="2909628"/>
                </a:lnTo>
                <a:lnTo>
                  <a:pt x="6962451" y="2920325"/>
                </a:lnTo>
                <a:lnTo>
                  <a:pt x="6916700" y="2926893"/>
                </a:lnTo>
                <a:lnTo>
                  <a:pt x="6869684" y="2929128"/>
                </a:lnTo>
                <a:lnTo>
                  <a:pt x="488200" y="2929128"/>
                </a:lnTo>
                <a:lnTo>
                  <a:pt x="441184" y="2926893"/>
                </a:lnTo>
                <a:lnTo>
                  <a:pt x="395432" y="2920325"/>
                </a:lnTo>
                <a:lnTo>
                  <a:pt x="351149" y="2909628"/>
                </a:lnTo>
                <a:lnTo>
                  <a:pt x="308539" y="2895008"/>
                </a:lnTo>
                <a:lnTo>
                  <a:pt x="267808" y="2876668"/>
                </a:lnTo>
                <a:lnTo>
                  <a:pt x="229159" y="2854813"/>
                </a:lnTo>
                <a:lnTo>
                  <a:pt x="192798" y="2829648"/>
                </a:lnTo>
                <a:lnTo>
                  <a:pt x="158928" y="2801377"/>
                </a:lnTo>
                <a:lnTo>
                  <a:pt x="127755" y="2770206"/>
                </a:lnTo>
                <a:lnTo>
                  <a:pt x="99484" y="2736337"/>
                </a:lnTo>
                <a:lnTo>
                  <a:pt x="74317" y="2699977"/>
                </a:lnTo>
                <a:lnTo>
                  <a:pt x="52462" y="2661329"/>
                </a:lnTo>
                <a:lnTo>
                  <a:pt x="34121" y="2620599"/>
                </a:lnTo>
                <a:lnTo>
                  <a:pt x="19500" y="2577990"/>
                </a:lnTo>
                <a:lnTo>
                  <a:pt x="8803" y="2533707"/>
                </a:lnTo>
                <a:lnTo>
                  <a:pt x="2234" y="2487956"/>
                </a:lnTo>
                <a:lnTo>
                  <a:pt x="0" y="2440940"/>
                </a:lnTo>
                <a:lnTo>
                  <a:pt x="0" y="488188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21868" y="2790824"/>
            <a:ext cx="6581140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5910" marR="409575" indent="-295910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15" dirty="0">
                <a:latin typeface="Calibri"/>
                <a:cs typeface="Calibri"/>
              </a:rPr>
              <a:t>Informal invitations </a:t>
            </a:r>
            <a:r>
              <a:rPr sz="2800" spc="-5" dirty="0">
                <a:latin typeface="Calibri"/>
                <a:cs typeface="Calibri"/>
              </a:rPr>
              <a:t>is </a:t>
            </a:r>
            <a:r>
              <a:rPr sz="2800" spc="-15" dirty="0">
                <a:latin typeface="Calibri"/>
                <a:cs typeface="Calibri"/>
              </a:rPr>
              <a:t>personal invitation  </a:t>
            </a:r>
            <a:r>
              <a:rPr sz="2800" spc="-10" dirty="0">
                <a:latin typeface="Calibri"/>
                <a:cs typeface="Calibri"/>
              </a:rPr>
              <a:t>given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0" dirty="0">
                <a:latin typeface="Calibri"/>
                <a:cs typeface="Calibri"/>
              </a:rPr>
              <a:t>friend, </a:t>
            </a:r>
            <a:r>
              <a:rPr sz="2800" spc="-45" dirty="0">
                <a:latin typeface="Calibri"/>
                <a:cs typeface="Calibri"/>
              </a:rPr>
              <a:t>family,</a:t>
            </a:r>
            <a:r>
              <a:rPr sz="2800" spc="7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etc.</a:t>
            </a:r>
            <a:endParaRPr sz="2800">
              <a:latin typeface="Calibri"/>
              <a:cs typeface="Calibri"/>
            </a:endParaRPr>
          </a:p>
          <a:p>
            <a:pPr marL="295275" indent="-283210">
              <a:lnSpc>
                <a:spcPct val="100000"/>
              </a:lnSpc>
              <a:buSzPct val="96428"/>
              <a:buFont typeface="Wingdings"/>
              <a:buChar char=""/>
              <a:tabLst>
                <a:tab pos="295910" algn="l"/>
              </a:tabLst>
            </a:pPr>
            <a:r>
              <a:rPr sz="2800" spc="-20" dirty="0">
                <a:latin typeface="Calibri"/>
                <a:cs typeface="Calibri"/>
              </a:rPr>
              <a:t>For </a:t>
            </a:r>
            <a:r>
              <a:rPr sz="2800" spc="-15" dirty="0">
                <a:latin typeface="Calibri"/>
                <a:cs typeface="Calibri"/>
              </a:rPr>
              <a:t>example; </a:t>
            </a:r>
            <a:r>
              <a:rPr sz="2800" spc="-5" dirty="0">
                <a:latin typeface="Calibri"/>
                <a:cs typeface="Calibri"/>
              </a:rPr>
              <a:t>- </a:t>
            </a:r>
            <a:r>
              <a:rPr sz="2800" spc="-15" dirty="0">
                <a:latin typeface="Calibri"/>
                <a:cs typeface="Calibri"/>
              </a:rPr>
              <a:t>Invitation to </a:t>
            </a:r>
            <a:r>
              <a:rPr sz="2800" spc="-5" dirty="0">
                <a:latin typeface="Calibri"/>
                <a:cs typeface="Calibri"/>
              </a:rPr>
              <a:t>a </a:t>
            </a:r>
            <a:r>
              <a:rPr sz="2800" spc="-15" dirty="0">
                <a:latin typeface="Calibri"/>
                <a:cs typeface="Calibri"/>
              </a:rPr>
              <a:t>birthday</a:t>
            </a:r>
            <a:r>
              <a:rPr sz="2800" spc="1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party</a:t>
            </a:r>
            <a:endParaRPr sz="2800">
              <a:latin typeface="Calibri"/>
              <a:cs typeface="Calibri"/>
            </a:endParaRPr>
          </a:p>
          <a:p>
            <a:pPr marL="2222500">
              <a:lnSpc>
                <a:spcPct val="100000"/>
              </a:lnSpc>
            </a:pPr>
            <a:r>
              <a:rPr sz="2800" spc="-5" dirty="0">
                <a:latin typeface="Calibri"/>
                <a:cs typeface="Calibri"/>
              </a:rPr>
              <a:t>- </a:t>
            </a:r>
            <a:r>
              <a:rPr sz="2800" spc="-15" dirty="0">
                <a:latin typeface="Calibri"/>
                <a:cs typeface="Calibri"/>
              </a:rPr>
              <a:t>Invitation to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dinner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027" y="2902457"/>
            <a:ext cx="7833359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The </a:t>
            </a:r>
            <a:r>
              <a:rPr sz="4400" spc="-25" dirty="0"/>
              <a:t>example </a:t>
            </a:r>
            <a:r>
              <a:rPr sz="4400" spc="-5" dirty="0"/>
              <a:t>of </a:t>
            </a:r>
            <a:r>
              <a:rPr sz="4400" spc="-20" dirty="0"/>
              <a:t>Informal</a:t>
            </a:r>
            <a:r>
              <a:rPr sz="4400" spc="40" dirty="0"/>
              <a:t> </a:t>
            </a:r>
            <a:r>
              <a:rPr sz="4400" spc="-20" dirty="0"/>
              <a:t>Invitation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5072634" y="4716017"/>
            <a:ext cx="3001010" cy="1428115"/>
          </a:xfrm>
          <a:custGeom>
            <a:avLst/>
            <a:gdLst/>
            <a:ahLst/>
            <a:cxnLst/>
            <a:rect l="l" t="t" r="r" b="b"/>
            <a:pathLst>
              <a:path w="3001009" h="1428114">
                <a:moveTo>
                  <a:pt x="44576" y="356996"/>
                </a:moveTo>
                <a:lnTo>
                  <a:pt x="0" y="356996"/>
                </a:lnTo>
                <a:lnTo>
                  <a:pt x="0" y="1070990"/>
                </a:lnTo>
                <a:lnTo>
                  <a:pt x="44576" y="1070990"/>
                </a:lnTo>
                <a:lnTo>
                  <a:pt x="44576" y="356996"/>
                </a:lnTo>
                <a:close/>
              </a:path>
              <a:path w="3001009" h="1428114">
                <a:moveTo>
                  <a:pt x="178562" y="356996"/>
                </a:moveTo>
                <a:lnTo>
                  <a:pt x="89280" y="356996"/>
                </a:lnTo>
                <a:lnTo>
                  <a:pt x="89280" y="1070990"/>
                </a:lnTo>
                <a:lnTo>
                  <a:pt x="178562" y="1070990"/>
                </a:lnTo>
                <a:lnTo>
                  <a:pt x="178562" y="356996"/>
                </a:lnTo>
                <a:close/>
              </a:path>
              <a:path w="3001009" h="1428114">
                <a:moveTo>
                  <a:pt x="2286762" y="0"/>
                </a:moveTo>
                <a:lnTo>
                  <a:pt x="2286762" y="356996"/>
                </a:lnTo>
                <a:lnTo>
                  <a:pt x="223138" y="356996"/>
                </a:lnTo>
                <a:lnTo>
                  <a:pt x="223138" y="1070990"/>
                </a:lnTo>
                <a:lnTo>
                  <a:pt x="2286762" y="1070990"/>
                </a:lnTo>
                <a:lnTo>
                  <a:pt x="2286762" y="1427987"/>
                </a:lnTo>
                <a:lnTo>
                  <a:pt x="3000756" y="713993"/>
                </a:lnTo>
                <a:lnTo>
                  <a:pt x="22867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72634" y="5073015"/>
            <a:ext cx="45085" cy="714375"/>
          </a:xfrm>
          <a:custGeom>
            <a:avLst/>
            <a:gdLst/>
            <a:ahLst/>
            <a:cxnLst/>
            <a:rect l="l" t="t" r="r" b="b"/>
            <a:pathLst>
              <a:path w="45085" h="714375">
                <a:moveTo>
                  <a:pt x="0" y="0"/>
                </a:moveTo>
                <a:lnTo>
                  <a:pt x="44576" y="0"/>
                </a:lnTo>
                <a:lnTo>
                  <a:pt x="44576" y="713994"/>
                </a:lnTo>
                <a:lnTo>
                  <a:pt x="0" y="713994"/>
                </a:lnTo>
                <a:lnTo>
                  <a:pt x="0" y="0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61915" y="5073015"/>
            <a:ext cx="89535" cy="714375"/>
          </a:xfrm>
          <a:custGeom>
            <a:avLst/>
            <a:gdLst/>
            <a:ahLst/>
            <a:cxnLst/>
            <a:rect l="l" t="t" r="r" b="b"/>
            <a:pathLst>
              <a:path w="89535" h="714375">
                <a:moveTo>
                  <a:pt x="0" y="0"/>
                </a:moveTo>
                <a:lnTo>
                  <a:pt x="89281" y="0"/>
                </a:lnTo>
                <a:lnTo>
                  <a:pt x="89281" y="713994"/>
                </a:lnTo>
                <a:lnTo>
                  <a:pt x="0" y="713994"/>
                </a:lnTo>
                <a:lnTo>
                  <a:pt x="0" y="0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95772" y="4716017"/>
            <a:ext cx="2778125" cy="1428115"/>
          </a:xfrm>
          <a:custGeom>
            <a:avLst/>
            <a:gdLst/>
            <a:ahLst/>
            <a:cxnLst/>
            <a:rect l="l" t="t" r="r" b="b"/>
            <a:pathLst>
              <a:path w="2778125" h="1428114">
                <a:moveTo>
                  <a:pt x="0" y="356996"/>
                </a:moveTo>
                <a:lnTo>
                  <a:pt x="2063623" y="356996"/>
                </a:lnTo>
                <a:lnTo>
                  <a:pt x="2063623" y="0"/>
                </a:lnTo>
                <a:lnTo>
                  <a:pt x="2777617" y="713993"/>
                </a:lnTo>
                <a:lnTo>
                  <a:pt x="2063623" y="1427987"/>
                </a:lnTo>
                <a:lnTo>
                  <a:pt x="2063623" y="1070990"/>
                </a:lnTo>
                <a:lnTo>
                  <a:pt x="0" y="1070990"/>
                </a:lnTo>
                <a:lnTo>
                  <a:pt x="0" y="35699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5389" y="787145"/>
            <a:ext cx="6786880" cy="5356860"/>
          </a:xfrm>
          <a:custGeom>
            <a:avLst/>
            <a:gdLst/>
            <a:ahLst/>
            <a:cxnLst/>
            <a:rect l="l" t="t" r="r" b="b"/>
            <a:pathLst>
              <a:path w="6786880" h="5356860">
                <a:moveTo>
                  <a:pt x="5893562" y="0"/>
                </a:moveTo>
                <a:lnTo>
                  <a:pt x="892810" y="0"/>
                </a:lnTo>
                <a:lnTo>
                  <a:pt x="845388" y="1237"/>
                </a:lnTo>
                <a:lnTo>
                  <a:pt x="798612" y="4908"/>
                </a:lnTo>
                <a:lnTo>
                  <a:pt x="752543" y="10951"/>
                </a:lnTo>
                <a:lnTo>
                  <a:pt x="707243" y="19304"/>
                </a:lnTo>
                <a:lnTo>
                  <a:pt x="662773" y="29906"/>
                </a:lnTo>
                <a:lnTo>
                  <a:pt x="619194" y="42695"/>
                </a:lnTo>
                <a:lnTo>
                  <a:pt x="576570" y="57610"/>
                </a:lnTo>
                <a:lnTo>
                  <a:pt x="534960" y="74588"/>
                </a:lnTo>
                <a:lnTo>
                  <a:pt x="494428" y="93568"/>
                </a:lnTo>
                <a:lnTo>
                  <a:pt x="455034" y="114488"/>
                </a:lnTo>
                <a:lnTo>
                  <a:pt x="416841" y="137287"/>
                </a:lnTo>
                <a:lnTo>
                  <a:pt x="379909" y="161903"/>
                </a:lnTo>
                <a:lnTo>
                  <a:pt x="344301" y="188274"/>
                </a:lnTo>
                <a:lnTo>
                  <a:pt x="310078" y="216339"/>
                </a:lnTo>
                <a:lnTo>
                  <a:pt x="277303" y="246036"/>
                </a:lnTo>
                <a:lnTo>
                  <a:pt x="246036" y="277303"/>
                </a:lnTo>
                <a:lnTo>
                  <a:pt x="216339" y="310078"/>
                </a:lnTo>
                <a:lnTo>
                  <a:pt x="188274" y="344301"/>
                </a:lnTo>
                <a:lnTo>
                  <a:pt x="161903" y="379909"/>
                </a:lnTo>
                <a:lnTo>
                  <a:pt x="137287" y="416841"/>
                </a:lnTo>
                <a:lnTo>
                  <a:pt x="114488" y="455034"/>
                </a:lnTo>
                <a:lnTo>
                  <a:pt x="93568" y="494428"/>
                </a:lnTo>
                <a:lnTo>
                  <a:pt x="74588" y="534960"/>
                </a:lnTo>
                <a:lnTo>
                  <a:pt x="57610" y="576570"/>
                </a:lnTo>
                <a:lnTo>
                  <a:pt x="42695" y="619194"/>
                </a:lnTo>
                <a:lnTo>
                  <a:pt x="29906" y="662773"/>
                </a:lnTo>
                <a:lnTo>
                  <a:pt x="19304" y="707243"/>
                </a:lnTo>
                <a:lnTo>
                  <a:pt x="10951" y="752543"/>
                </a:lnTo>
                <a:lnTo>
                  <a:pt x="4908" y="798612"/>
                </a:lnTo>
                <a:lnTo>
                  <a:pt x="1237" y="845388"/>
                </a:lnTo>
                <a:lnTo>
                  <a:pt x="0" y="892809"/>
                </a:lnTo>
                <a:lnTo>
                  <a:pt x="0" y="4464050"/>
                </a:lnTo>
                <a:lnTo>
                  <a:pt x="1237" y="4511465"/>
                </a:lnTo>
                <a:lnTo>
                  <a:pt x="4908" y="4558236"/>
                </a:lnTo>
                <a:lnTo>
                  <a:pt x="10951" y="4604301"/>
                </a:lnTo>
                <a:lnTo>
                  <a:pt x="19304" y="4649598"/>
                </a:lnTo>
                <a:lnTo>
                  <a:pt x="29906" y="4694065"/>
                </a:lnTo>
                <a:lnTo>
                  <a:pt x="42695" y="4737641"/>
                </a:lnTo>
                <a:lnTo>
                  <a:pt x="57610" y="4780264"/>
                </a:lnTo>
                <a:lnTo>
                  <a:pt x="74588" y="4821872"/>
                </a:lnTo>
                <a:lnTo>
                  <a:pt x="93568" y="4862403"/>
                </a:lnTo>
                <a:lnTo>
                  <a:pt x="114488" y="4901797"/>
                </a:lnTo>
                <a:lnTo>
                  <a:pt x="137287" y="4939990"/>
                </a:lnTo>
                <a:lnTo>
                  <a:pt x="161903" y="4976922"/>
                </a:lnTo>
                <a:lnTo>
                  <a:pt x="188274" y="5012531"/>
                </a:lnTo>
                <a:lnTo>
                  <a:pt x="216339" y="5046755"/>
                </a:lnTo>
                <a:lnTo>
                  <a:pt x="246036" y="5079532"/>
                </a:lnTo>
                <a:lnTo>
                  <a:pt x="277303" y="5110800"/>
                </a:lnTo>
                <a:lnTo>
                  <a:pt x="310078" y="5140499"/>
                </a:lnTo>
                <a:lnTo>
                  <a:pt x="344301" y="5168566"/>
                </a:lnTo>
                <a:lnTo>
                  <a:pt x="379909" y="5194939"/>
                </a:lnTo>
                <a:lnTo>
                  <a:pt x="416841" y="5219557"/>
                </a:lnTo>
                <a:lnTo>
                  <a:pt x="455034" y="5242358"/>
                </a:lnTo>
                <a:lnTo>
                  <a:pt x="494428" y="5263280"/>
                </a:lnTo>
                <a:lnTo>
                  <a:pt x="534960" y="5282262"/>
                </a:lnTo>
                <a:lnTo>
                  <a:pt x="576570" y="5299242"/>
                </a:lnTo>
                <a:lnTo>
                  <a:pt x="619194" y="5314158"/>
                </a:lnTo>
                <a:lnTo>
                  <a:pt x="662773" y="5326948"/>
                </a:lnTo>
                <a:lnTo>
                  <a:pt x="707243" y="5337552"/>
                </a:lnTo>
                <a:lnTo>
                  <a:pt x="752543" y="5345906"/>
                </a:lnTo>
                <a:lnTo>
                  <a:pt x="798612" y="5351950"/>
                </a:lnTo>
                <a:lnTo>
                  <a:pt x="845388" y="5355622"/>
                </a:lnTo>
                <a:lnTo>
                  <a:pt x="892810" y="5356859"/>
                </a:lnTo>
                <a:lnTo>
                  <a:pt x="5893562" y="5356859"/>
                </a:lnTo>
                <a:lnTo>
                  <a:pt x="5940983" y="5355622"/>
                </a:lnTo>
                <a:lnTo>
                  <a:pt x="5987759" y="5351950"/>
                </a:lnTo>
                <a:lnTo>
                  <a:pt x="6033828" y="5345906"/>
                </a:lnTo>
                <a:lnTo>
                  <a:pt x="6079128" y="5337552"/>
                </a:lnTo>
                <a:lnTo>
                  <a:pt x="6123598" y="5326948"/>
                </a:lnTo>
                <a:lnTo>
                  <a:pt x="6167177" y="5314158"/>
                </a:lnTo>
                <a:lnTo>
                  <a:pt x="6209801" y="5299242"/>
                </a:lnTo>
                <a:lnTo>
                  <a:pt x="6251411" y="5282262"/>
                </a:lnTo>
                <a:lnTo>
                  <a:pt x="6291943" y="5263280"/>
                </a:lnTo>
                <a:lnTo>
                  <a:pt x="6331337" y="5242358"/>
                </a:lnTo>
                <a:lnTo>
                  <a:pt x="6369530" y="5219557"/>
                </a:lnTo>
                <a:lnTo>
                  <a:pt x="6406462" y="5194939"/>
                </a:lnTo>
                <a:lnTo>
                  <a:pt x="6442070" y="5168566"/>
                </a:lnTo>
                <a:lnTo>
                  <a:pt x="6476293" y="5140499"/>
                </a:lnTo>
                <a:lnTo>
                  <a:pt x="6509068" y="5110800"/>
                </a:lnTo>
                <a:lnTo>
                  <a:pt x="6540335" y="5079532"/>
                </a:lnTo>
                <a:lnTo>
                  <a:pt x="6570032" y="5046755"/>
                </a:lnTo>
                <a:lnTo>
                  <a:pt x="6598097" y="5012531"/>
                </a:lnTo>
                <a:lnTo>
                  <a:pt x="6624468" y="4976922"/>
                </a:lnTo>
                <a:lnTo>
                  <a:pt x="6649084" y="4939990"/>
                </a:lnTo>
                <a:lnTo>
                  <a:pt x="6671883" y="4901797"/>
                </a:lnTo>
                <a:lnTo>
                  <a:pt x="6692803" y="4862403"/>
                </a:lnTo>
                <a:lnTo>
                  <a:pt x="6711783" y="4821872"/>
                </a:lnTo>
                <a:lnTo>
                  <a:pt x="6728761" y="4780264"/>
                </a:lnTo>
                <a:lnTo>
                  <a:pt x="6743676" y="4737641"/>
                </a:lnTo>
                <a:lnTo>
                  <a:pt x="6756465" y="4694065"/>
                </a:lnTo>
                <a:lnTo>
                  <a:pt x="6767067" y="4649598"/>
                </a:lnTo>
                <a:lnTo>
                  <a:pt x="6775420" y="4604301"/>
                </a:lnTo>
                <a:lnTo>
                  <a:pt x="6781463" y="4558236"/>
                </a:lnTo>
                <a:lnTo>
                  <a:pt x="6785134" y="4511465"/>
                </a:lnTo>
                <a:lnTo>
                  <a:pt x="6786371" y="4464050"/>
                </a:lnTo>
                <a:lnTo>
                  <a:pt x="6786371" y="892809"/>
                </a:lnTo>
                <a:lnTo>
                  <a:pt x="6785134" y="845388"/>
                </a:lnTo>
                <a:lnTo>
                  <a:pt x="6781463" y="798612"/>
                </a:lnTo>
                <a:lnTo>
                  <a:pt x="6775420" y="752543"/>
                </a:lnTo>
                <a:lnTo>
                  <a:pt x="6767067" y="707243"/>
                </a:lnTo>
                <a:lnTo>
                  <a:pt x="6756465" y="662773"/>
                </a:lnTo>
                <a:lnTo>
                  <a:pt x="6743676" y="619194"/>
                </a:lnTo>
                <a:lnTo>
                  <a:pt x="6728761" y="576570"/>
                </a:lnTo>
                <a:lnTo>
                  <a:pt x="6711783" y="534960"/>
                </a:lnTo>
                <a:lnTo>
                  <a:pt x="6692803" y="494428"/>
                </a:lnTo>
                <a:lnTo>
                  <a:pt x="6671883" y="455034"/>
                </a:lnTo>
                <a:lnTo>
                  <a:pt x="6649084" y="416841"/>
                </a:lnTo>
                <a:lnTo>
                  <a:pt x="6624468" y="379909"/>
                </a:lnTo>
                <a:lnTo>
                  <a:pt x="6598097" y="344301"/>
                </a:lnTo>
                <a:lnTo>
                  <a:pt x="6570032" y="310078"/>
                </a:lnTo>
                <a:lnTo>
                  <a:pt x="6540335" y="277303"/>
                </a:lnTo>
                <a:lnTo>
                  <a:pt x="6509068" y="246036"/>
                </a:lnTo>
                <a:lnTo>
                  <a:pt x="6476293" y="216339"/>
                </a:lnTo>
                <a:lnTo>
                  <a:pt x="6442070" y="188274"/>
                </a:lnTo>
                <a:lnTo>
                  <a:pt x="6406462" y="161903"/>
                </a:lnTo>
                <a:lnTo>
                  <a:pt x="6369530" y="137287"/>
                </a:lnTo>
                <a:lnTo>
                  <a:pt x="6331337" y="114488"/>
                </a:lnTo>
                <a:lnTo>
                  <a:pt x="6291943" y="93568"/>
                </a:lnTo>
                <a:lnTo>
                  <a:pt x="6251411" y="74588"/>
                </a:lnTo>
                <a:lnTo>
                  <a:pt x="6209801" y="57610"/>
                </a:lnTo>
                <a:lnTo>
                  <a:pt x="6167177" y="42695"/>
                </a:lnTo>
                <a:lnTo>
                  <a:pt x="6123598" y="29906"/>
                </a:lnTo>
                <a:lnTo>
                  <a:pt x="6079128" y="19304"/>
                </a:lnTo>
                <a:lnTo>
                  <a:pt x="6033828" y="10951"/>
                </a:lnTo>
                <a:lnTo>
                  <a:pt x="5987759" y="4908"/>
                </a:lnTo>
                <a:lnTo>
                  <a:pt x="5940983" y="1237"/>
                </a:lnTo>
                <a:lnTo>
                  <a:pt x="58935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15389" y="787145"/>
            <a:ext cx="6786880" cy="5356860"/>
          </a:xfrm>
          <a:custGeom>
            <a:avLst/>
            <a:gdLst/>
            <a:ahLst/>
            <a:cxnLst/>
            <a:rect l="l" t="t" r="r" b="b"/>
            <a:pathLst>
              <a:path w="6786880" h="5356860">
                <a:moveTo>
                  <a:pt x="0" y="892809"/>
                </a:moveTo>
                <a:lnTo>
                  <a:pt x="1237" y="845388"/>
                </a:lnTo>
                <a:lnTo>
                  <a:pt x="4908" y="798612"/>
                </a:lnTo>
                <a:lnTo>
                  <a:pt x="10951" y="752543"/>
                </a:lnTo>
                <a:lnTo>
                  <a:pt x="19304" y="707243"/>
                </a:lnTo>
                <a:lnTo>
                  <a:pt x="29906" y="662773"/>
                </a:lnTo>
                <a:lnTo>
                  <a:pt x="42695" y="619194"/>
                </a:lnTo>
                <a:lnTo>
                  <a:pt x="57610" y="576570"/>
                </a:lnTo>
                <a:lnTo>
                  <a:pt x="74588" y="534960"/>
                </a:lnTo>
                <a:lnTo>
                  <a:pt x="93568" y="494428"/>
                </a:lnTo>
                <a:lnTo>
                  <a:pt x="114488" y="455034"/>
                </a:lnTo>
                <a:lnTo>
                  <a:pt x="137287" y="416841"/>
                </a:lnTo>
                <a:lnTo>
                  <a:pt x="161903" y="379909"/>
                </a:lnTo>
                <a:lnTo>
                  <a:pt x="188274" y="344301"/>
                </a:lnTo>
                <a:lnTo>
                  <a:pt x="216339" y="310078"/>
                </a:lnTo>
                <a:lnTo>
                  <a:pt x="246036" y="277303"/>
                </a:lnTo>
                <a:lnTo>
                  <a:pt x="277303" y="246036"/>
                </a:lnTo>
                <a:lnTo>
                  <a:pt x="310078" y="216339"/>
                </a:lnTo>
                <a:lnTo>
                  <a:pt x="344301" y="188274"/>
                </a:lnTo>
                <a:lnTo>
                  <a:pt x="379909" y="161903"/>
                </a:lnTo>
                <a:lnTo>
                  <a:pt x="416841" y="137287"/>
                </a:lnTo>
                <a:lnTo>
                  <a:pt x="455034" y="114488"/>
                </a:lnTo>
                <a:lnTo>
                  <a:pt x="494428" y="93568"/>
                </a:lnTo>
                <a:lnTo>
                  <a:pt x="534960" y="74588"/>
                </a:lnTo>
                <a:lnTo>
                  <a:pt x="576570" y="57610"/>
                </a:lnTo>
                <a:lnTo>
                  <a:pt x="619194" y="42695"/>
                </a:lnTo>
                <a:lnTo>
                  <a:pt x="662773" y="29906"/>
                </a:lnTo>
                <a:lnTo>
                  <a:pt x="707243" y="19304"/>
                </a:lnTo>
                <a:lnTo>
                  <a:pt x="752543" y="10951"/>
                </a:lnTo>
                <a:lnTo>
                  <a:pt x="798612" y="4908"/>
                </a:lnTo>
                <a:lnTo>
                  <a:pt x="845388" y="1237"/>
                </a:lnTo>
                <a:lnTo>
                  <a:pt x="892810" y="0"/>
                </a:lnTo>
                <a:lnTo>
                  <a:pt x="5893562" y="0"/>
                </a:lnTo>
                <a:lnTo>
                  <a:pt x="5940983" y="1237"/>
                </a:lnTo>
                <a:lnTo>
                  <a:pt x="5987759" y="4908"/>
                </a:lnTo>
                <a:lnTo>
                  <a:pt x="6033828" y="10951"/>
                </a:lnTo>
                <a:lnTo>
                  <a:pt x="6079128" y="19304"/>
                </a:lnTo>
                <a:lnTo>
                  <a:pt x="6123598" y="29906"/>
                </a:lnTo>
                <a:lnTo>
                  <a:pt x="6167177" y="42695"/>
                </a:lnTo>
                <a:lnTo>
                  <a:pt x="6209801" y="57610"/>
                </a:lnTo>
                <a:lnTo>
                  <a:pt x="6251411" y="74588"/>
                </a:lnTo>
                <a:lnTo>
                  <a:pt x="6291943" y="93568"/>
                </a:lnTo>
                <a:lnTo>
                  <a:pt x="6331337" y="114488"/>
                </a:lnTo>
                <a:lnTo>
                  <a:pt x="6369530" y="137287"/>
                </a:lnTo>
                <a:lnTo>
                  <a:pt x="6406462" y="161903"/>
                </a:lnTo>
                <a:lnTo>
                  <a:pt x="6442070" y="188274"/>
                </a:lnTo>
                <a:lnTo>
                  <a:pt x="6476293" y="216339"/>
                </a:lnTo>
                <a:lnTo>
                  <a:pt x="6509068" y="246036"/>
                </a:lnTo>
                <a:lnTo>
                  <a:pt x="6540335" y="277303"/>
                </a:lnTo>
                <a:lnTo>
                  <a:pt x="6570032" y="310078"/>
                </a:lnTo>
                <a:lnTo>
                  <a:pt x="6598097" y="344301"/>
                </a:lnTo>
                <a:lnTo>
                  <a:pt x="6624468" y="379909"/>
                </a:lnTo>
                <a:lnTo>
                  <a:pt x="6649084" y="416841"/>
                </a:lnTo>
                <a:lnTo>
                  <a:pt x="6671883" y="455034"/>
                </a:lnTo>
                <a:lnTo>
                  <a:pt x="6692803" y="494428"/>
                </a:lnTo>
                <a:lnTo>
                  <a:pt x="6711783" y="534960"/>
                </a:lnTo>
                <a:lnTo>
                  <a:pt x="6728761" y="576570"/>
                </a:lnTo>
                <a:lnTo>
                  <a:pt x="6743676" y="619194"/>
                </a:lnTo>
                <a:lnTo>
                  <a:pt x="6756465" y="662773"/>
                </a:lnTo>
                <a:lnTo>
                  <a:pt x="6767067" y="707243"/>
                </a:lnTo>
                <a:lnTo>
                  <a:pt x="6775420" y="752543"/>
                </a:lnTo>
                <a:lnTo>
                  <a:pt x="6781463" y="798612"/>
                </a:lnTo>
                <a:lnTo>
                  <a:pt x="6785134" y="845388"/>
                </a:lnTo>
                <a:lnTo>
                  <a:pt x="6786371" y="892809"/>
                </a:lnTo>
                <a:lnTo>
                  <a:pt x="6786371" y="4464050"/>
                </a:lnTo>
                <a:lnTo>
                  <a:pt x="6785134" y="4511465"/>
                </a:lnTo>
                <a:lnTo>
                  <a:pt x="6781463" y="4558236"/>
                </a:lnTo>
                <a:lnTo>
                  <a:pt x="6775420" y="4604301"/>
                </a:lnTo>
                <a:lnTo>
                  <a:pt x="6767067" y="4649598"/>
                </a:lnTo>
                <a:lnTo>
                  <a:pt x="6756465" y="4694065"/>
                </a:lnTo>
                <a:lnTo>
                  <a:pt x="6743676" y="4737641"/>
                </a:lnTo>
                <a:lnTo>
                  <a:pt x="6728761" y="4780264"/>
                </a:lnTo>
                <a:lnTo>
                  <a:pt x="6711783" y="4821872"/>
                </a:lnTo>
                <a:lnTo>
                  <a:pt x="6692803" y="4862403"/>
                </a:lnTo>
                <a:lnTo>
                  <a:pt x="6671883" y="4901797"/>
                </a:lnTo>
                <a:lnTo>
                  <a:pt x="6649084" y="4939990"/>
                </a:lnTo>
                <a:lnTo>
                  <a:pt x="6624468" y="4976922"/>
                </a:lnTo>
                <a:lnTo>
                  <a:pt x="6598097" y="5012531"/>
                </a:lnTo>
                <a:lnTo>
                  <a:pt x="6570032" y="5046755"/>
                </a:lnTo>
                <a:lnTo>
                  <a:pt x="6540335" y="5079532"/>
                </a:lnTo>
                <a:lnTo>
                  <a:pt x="6509068" y="5110800"/>
                </a:lnTo>
                <a:lnTo>
                  <a:pt x="6476293" y="5140499"/>
                </a:lnTo>
                <a:lnTo>
                  <a:pt x="6442070" y="5168566"/>
                </a:lnTo>
                <a:lnTo>
                  <a:pt x="6406462" y="5194939"/>
                </a:lnTo>
                <a:lnTo>
                  <a:pt x="6369530" y="5219557"/>
                </a:lnTo>
                <a:lnTo>
                  <a:pt x="6331337" y="5242358"/>
                </a:lnTo>
                <a:lnTo>
                  <a:pt x="6291943" y="5263280"/>
                </a:lnTo>
                <a:lnTo>
                  <a:pt x="6251411" y="5282262"/>
                </a:lnTo>
                <a:lnTo>
                  <a:pt x="6209801" y="5299242"/>
                </a:lnTo>
                <a:lnTo>
                  <a:pt x="6167177" y="5314158"/>
                </a:lnTo>
                <a:lnTo>
                  <a:pt x="6123598" y="5326948"/>
                </a:lnTo>
                <a:lnTo>
                  <a:pt x="6079128" y="5337552"/>
                </a:lnTo>
                <a:lnTo>
                  <a:pt x="6033828" y="5345906"/>
                </a:lnTo>
                <a:lnTo>
                  <a:pt x="5987759" y="5351950"/>
                </a:lnTo>
                <a:lnTo>
                  <a:pt x="5940983" y="5355622"/>
                </a:lnTo>
                <a:lnTo>
                  <a:pt x="5893562" y="5356859"/>
                </a:lnTo>
                <a:lnTo>
                  <a:pt x="892810" y="5356859"/>
                </a:lnTo>
                <a:lnTo>
                  <a:pt x="845388" y="5355622"/>
                </a:lnTo>
                <a:lnTo>
                  <a:pt x="798612" y="5351950"/>
                </a:lnTo>
                <a:lnTo>
                  <a:pt x="752543" y="5345906"/>
                </a:lnTo>
                <a:lnTo>
                  <a:pt x="707243" y="5337552"/>
                </a:lnTo>
                <a:lnTo>
                  <a:pt x="662773" y="5326948"/>
                </a:lnTo>
                <a:lnTo>
                  <a:pt x="619194" y="5314158"/>
                </a:lnTo>
                <a:lnTo>
                  <a:pt x="576570" y="5299242"/>
                </a:lnTo>
                <a:lnTo>
                  <a:pt x="534960" y="5282262"/>
                </a:lnTo>
                <a:lnTo>
                  <a:pt x="494428" y="5263280"/>
                </a:lnTo>
                <a:lnTo>
                  <a:pt x="455034" y="5242358"/>
                </a:lnTo>
                <a:lnTo>
                  <a:pt x="416841" y="5219557"/>
                </a:lnTo>
                <a:lnTo>
                  <a:pt x="379909" y="5194939"/>
                </a:lnTo>
                <a:lnTo>
                  <a:pt x="344301" y="5168566"/>
                </a:lnTo>
                <a:lnTo>
                  <a:pt x="310078" y="5140499"/>
                </a:lnTo>
                <a:lnTo>
                  <a:pt x="277303" y="5110800"/>
                </a:lnTo>
                <a:lnTo>
                  <a:pt x="246036" y="5079532"/>
                </a:lnTo>
                <a:lnTo>
                  <a:pt x="216339" y="5046755"/>
                </a:lnTo>
                <a:lnTo>
                  <a:pt x="188274" y="5012531"/>
                </a:lnTo>
                <a:lnTo>
                  <a:pt x="161903" y="4976922"/>
                </a:lnTo>
                <a:lnTo>
                  <a:pt x="137287" y="4939990"/>
                </a:lnTo>
                <a:lnTo>
                  <a:pt x="114488" y="4901797"/>
                </a:lnTo>
                <a:lnTo>
                  <a:pt x="93568" y="4862403"/>
                </a:lnTo>
                <a:lnTo>
                  <a:pt x="74588" y="4821872"/>
                </a:lnTo>
                <a:lnTo>
                  <a:pt x="57610" y="4780264"/>
                </a:lnTo>
                <a:lnTo>
                  <a:pt x="42695" y="4737641"/>
                </a:lnTo>
                <a:lnTo>
                  <a:pt x="29906" y="4694065"/>
                </a:lnTo>
                <a:lnTo>
                  <a:pt x="19304" y="4649598"/>
                </a:lnTo>
                <a:lnTo>
                  <a:pt x="10951" y="4604301"/>
                </a:lnTo>
                <a:lnTo>
                  <a:pt x="4908" y="4558236"/>
                </a:lnTo>
                <a:lnTo>
                  <a:pt x="1237" y="4511465"/>
                </a:lnTo>
                <a:lnTo>
                  <a:pt x="0" y="4464050"/>
                </a:lnTo>
                <a:lnTo>
                  <a:pt x="0" y="892809"/>
                </a:lnTo>
                <a:close/>
              </a:path>
            </a:pathLst>
          </a:custGeom>
          <a:ln w="25908">
            <a:solidFill>
              <a:srgbClr val="F795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54861" y="886281"/>
            <a:ext cx="1079500" cy="1191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1700"/>
              </a:lnSpc>
              <a:spcBef>
                <a:spcPts val="95"/>
              </a:spcBef>
            </a:pPr>
            <a:r>
              <a:rPr sz="1800" b="1" dirty="0">
                <a:latin typeface="Arial"/>
                <a:cs typeface="Arial"/>
              </a:rPr>
              <a:t>Howrah  </a:t>
            </a:r>
            <a:r>
              <a:rPr sz="1800" b="1" spc="-5" dirty="0">
                <a:latin typeface="Arial"/>
                <a:cs typeface="Arial"/>
              </a:rPr>
              <a:t>Kolkata  27</a:t>
            </a:r>
            <a:r>
              <a:rPr sz="1800" b="1" spc="-155" dirty="0">
                <a:latin typeface="Arial"/>
                <a:cs typeface="Arial"/>
              </a:rPr>
              <a:t> </a:t>
            </a:r>
            <a:r>
              <a:rPr sz="1800" b="1" spc="-25" dirty="0">
                <a:latin typeface="Arial"/>
                <a:cs typeface="Arial"/>
              </a:rPr>
              <a:t>Aug’11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04061" y="2471165"/>
            <a:ext cx="6210935" cy="34474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 algn="just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Dear</a:t>
            </a:r>
            <a:r>
              <a:rPr sz="1800" b="1" spc="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Rahul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Times New Roman"/>
              <a:cs typeface="Times New Roman"/>
            </a:endParaRPr>
          </a:p>
          <a:p>
            <a:pPr marL="63500" marR="55880" algn="just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latin typeface="Arial"/>
                <a:cs typeface="Arial"/>
              </a:rPr>
              <a:t>Will </a:t>
            </a:r>
            <a:r>
              <a:rPr sz="1800" b="1" spc="-10" dirty="0">
                <a:latin typeface="Arial"/>
                <a:cs typeface="Arial"/>
              </a:rPr>
              <a:t>you </a:t>
            </a:r>
            <a:r>
              <a:rPr sz="1800" b="1" spc="-5" dirty="0">
                <a:latin typeface="Arial"/>
                <a:cs typeface="Arial"/>
              </a:rPr>
              <a:t>give me the pleasure </a:t>
            </a:r>
            <a:r>
              <a:rPr sz="1800" b="1" dirty="0">
                <a:latin typeface="Arial"/>
                <a:cs typeface="Arial"/>
              </a:rPr>
              <a:t>of </a:t>
            </a:r>
            <a:r>
              <a:rPr sz="1800" b="1" spc="-5" dirty="0">
                <a:latin typeface="Arial"/>
                <a:cs typeface="Arial"/>
              </a:rPr>
              <a:t>your company at a  </a:t>
            </a:r>
            <a:r>
              <a:rPr sz="1800" b="1" dirty="0">
                <a:latin typeface="Arial"/>
                <a:cs typeface="Arial"/>
              </a:rPr>
              <a:t>party on </a:t>
            </a:r>
            <a:r>
              <a:rPr sz="1800" b="1" spc="-5" dirty="0">
                <a:latin typeface="Arial"/>
                <a:cs typeface="Arial"/>
              </a:rPr>
              <a:t>28</a:t>
            </a:r>
            <a:r>
              <a:rPr sz="1800" b="1" spc="-7" baseline="25462" dirty="0">
                <a:latin typeface="Arial"/>
                <a:cs typeface="Arial"/>
              </a:rPr>
              <a:t>th </a:t>
            </a:r>
            <a:r>
              <a:rPr sz="1800" b="1" spc="-5" dirty="0">
                <a:latin typeface="Arial"/>
                <a:cs typeface="Arial"/>
              </a:rPr>
              <a:t>Aug’ </a:t>
            </a:r>
            <a:r>
              <a:rPr sz="1800" b="1" spc="-55" dirty="0">
                <a:latin typeface="Arial"/>
                <a:cs typeface="Arial"/>
              </a:rPr>
              <a:t>11 </a:t>
            </a:r>
            <a:r>
              <a:rPr sz="1800" b="1" spc="-5" dirty="0">
                <a:latin typeface="Arial"/>
                <a:cs typeface="Arial"/>
              </a:rPr>
              <a:t>at </a:t>
            </a:r>
            <a:r>
              <a:rPr sz="1800" b="1" spc="-10" dirty="0">
                <a:latin typeface="Arial"/>
                <a:cs typeface="Arial"/>
              </a:rPr>
              <a:t>8p.m.? </a:t>
            </a:r>
            <a:r>
              <a:rPr sz="1800" b="1" spc="-50" dirty="0">
                <a:latin typeface="Arial"/>
                <a:cs typeface="Arial"/>
              </a:rPr>
              <a:t>You </a:t>
            </a:r>
            <a:r>
              <a:rPr sz="1800" b="1" dirty="0">
                <a:latin typeface="Arial"/>
                <a:cs typeface="Arial"/>
              </a:rPr>
              <a:t>will </a:t>
            </a:r>
            <a:r>
              <a:rPr sz="1800" b="1" spc="-10" dirty="0">
                <a:latin typeface="Arial"/>
                <a:cs typeface="Arial"/>
              </a:rPr>
              <a:t>be </a:t>
            </a:r>
            <a:r>
              <a:rPr sz="1800" b="1" dirty="0">
                <a:latin typeface="Arial"/>
                <a:cs typeface="Arial"/>
              </a:rPr>
              <a:t>glad to </a:t>
            </a:r>
            <a:r>
              <a:rPr sz="1800" b="1" spc="-10" dirty="0">
                <a:latin typeface="Arial"/>
                <a:cs typeface="Arial"/>
              </a:rPr>
              <a:t>know  </a:t>
            </a:r>
            <a:r>
              <a:rPr sz="1800" b="1" dirty="0">
                <a:latin typeface="Arial"/>
                <a:cs typeface="Arial"/>
              </a:rPr>
              <a:t>that I </a:t>
            </a:r>
            <a:r>
              <a:rPr sz="1800" b="1" spc="-10" dirty="0">
                <a:latin typeface="Arial"/>
                <a:cs typeface="Arial"/>
              </a:rPr>
              <a:t>have </a:t>
            </a:r>
            <a:r>
              <a:rPr sz="1800" b="1" dirty="0">
                <a:latin typeface="Arial"/>
                <a:cs typeface="Arial"/>
              </a:rPr>
              <a:t>been </a:t>
            </a:r>
            <a:r>
              <a:rPr sz="1800" b="1" spc="-5" dirty="0">
                <a:latin typeface="Arial"/>
                <a:cs typeface="Arial"/>
              </a:rPr>
              <a:t>selected for </a:t>
            </a:r>
            <a:r>
              <a:rPr sz="1800" b="1" dirty="0">
                <a:latin typeface="Arial"/>
                <a:cs typeface="Arial"/>
              </a:rPr>
              <a:t>NDA both in written </a:t>
            </a:r>
            <a:r>
              <a:rPr sz="1800" b="1" spc="-5" dirty="0">
                <a:latin typeface="Arial"/>
                <a:cs typeface="Arial"/>
              </a:rPr>
              <a:t>and in  </a:t>
            </a:r>
            <a:r>
              <a:rPr sz="1800" b="1" spc="-10" dirty="0">
                <a:latin typeface="Arial"/>
                <a:cs typeface="Arial"/>
              </a:rPr>
              <a:t>viva. </a:t>
            </a:r>
            <a:r>
              <a:rPr sz="1800" b="1" spc="-5" dirty="0">
                <a:latin typeface="Arial"/>
                <a:cs typeface="Arial"/>
              </a:rPr>
              <a:t>Please let me know </a:t>
            </a:r>
            <a:r>
              <a:rPr sz="1800" b="1" spc="-10" dirty="0">
                <a:latin typeface="Arial"/>
                <a:cs typeface="Arial"/>
              </a:rPr>
              <a:t>over </a:t>
            </a:r>
            <a:r>
              <a:rPr sz="1800" b="1" dirty="0">
                <a:latin typeface="Arial"/>
                <a:cs typeface="Arial"/>
              </a:rPr>
              <a:t>phone if </a:t>
            </a:r>
            <a:r>
              <a:rPr sz="1800" b="1" spc="-10" dirty="0">
                <a:latin typeface="Arial"/>
                <a:cs typeface="Arial"/>
              </a:rPr>
              <a:t>for </a:t>
            </a:r>
            <a:r>
              <a:rPr sz="1800" b="1" spc="-5" dirty="0">
                <a:latin typeface="Arial"/>
                <a:cs typeface="Arial"/>
              </a:rPr>
              <a:t>some reason  </a:t>
            </a:r>
            <a:r>
              <a:rPr sz="1800" b="1" spc="-10" dirty="0">
                <a:latin typeface="Arial"/>
                <a:cs typeface="Arial"/>
              </a:rPr>
              <a:t>you </a:t>
            </a:r>
            <a:r>
              <a:rPr sz="1800" b="1" spc="5" dirty="0">
                <a:latin typeface="Arial"/>
                <a:cs typeface="Arial"/>
              </a:rPr>
              <a:t>won’t </a:t>
            </a:r>
            <a:r>
              <a:rPr sz="1800" b="1" dirty="0">
                <a:latin typeface="Arial"/>
                <a:cs typeface="Arial"/>
              </a:rPr>
              <a:t>be </a:t>
            </a:r>
            <a:r>
              <a:rPr sz="1800" b="1" spc="-5" dirty="0">
                <a:latin typeface="Arial"/>
                <a:cs typeface="Arial"/>
              </a:rPr>
              <a:t>able to come. </a:t>
            </a:r>
            <a:r>
              <a:rPr sz="1800" b="1" dirty="0">
                <a:latin typeface="Arial"/>
                <a:cs typeface="Arial"/>
              </a:rPr>
              <a:t>Hope </a:t>
            </a:r>
            <a:r>
              <a:rPr sz="1800" b="1" spc="-5" dirty="0">
                <a:latin typeface="Arial"/>
                <a:cs typeface="Arial"/>
              </a:rPr>
              <a:t>to </a:t>
            </a:r>
            <a:r>
              <a:rPr sz="1800" b="1" spc="-10" dirty="0">
                <a:latin typeface="Arial"/>
                <a:cs typeface="Arial"/>
              </a:rPr>
              <a:t>see you </a:t>
            </a:r>
            <a:r>
              <a:rPr sz="1800" b="1" spc="-5" dirty="0">
                <a:latin typeface="Arial"/>
                <a:cs typeface="Arial"/>
              </a:rPr>
              <a:t>at </a:t>
            </a:r>
            <a:r>
              <a:rPr sz="1800" b="1" dirty="0">
                <a:latin typeface="Arial"/>
                <a:cs typeface="Arial"/>
              </a:rPr>
              <a:t>the  </a:t>
            </a:r>
            <a:r>
              <a:rPr sz="1800" b="1" spc="-30" dirty="0">
                <a:latin typeface="Arial"/>
                <a:cs typeface="Arial"/>
              </a:rPr>
              <a:t>party.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63500" marR="4392930">
              <a:lnSpc>
                <a:spcPct val="141700"/>
              </a:lnSpc>
            </a:pPr>
            <a:r>
              <a:rPr sz="1800" b="1" spc="-30" dirty="0">
                <a:latin typeface="Arial"/>
                <a:cs typeface="Arial"/>
              </a:rPr>
              <a:t>Yours </a:t>
            </a:r>
            <a:r>
              <a:rPr sz="1800" b="1" spc="-5" dirty="0">
                <a:latin typeface="Arial"/>
                <a:cs typeface="Arial"/>
              </a:rPr>
              <a:t>sincerely  XYZ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2262" y="500633"/>
            <a:ext cx="7884159" cy="901065"/>
          </a:xfrm>
          <a:prstGeom prst="rect">
            <a:avLst/>
          </a:prstGeom>
          <a:solidFill>
            <a:srgbClr val="FFFFFF"/>
          </a:solidFill>
          <a:ln w="25907">
            <a:solidFill>
              <a:srgbClr val="000000"/>
            </a:solidFill>
          </a:ln>
        </p:spPr>
        <p:txBody>
          <a:bodyPr vert="horz" wrap="square" lIns="0" tIns="113030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890"/>
              </a:spcBef>
            </a:pPr>
            <a:r>
              <a:rPr sz="4000" spc="-15" dirty="0"/>
              <a:t>Tips </a:t>
            </a:r>
            <a:r>
              <a:rPr sz="4000" spc="-30" dirty="0"/>
              <a:t>for </a:t>
            </a:r>
            <a:r>
              <a:rPr sz="4000" spc="-20" dirty="0"/>
              <a:t>Writing Invitation to</a:t>
            </a:r>
            <a:r>
              <a:rPr sz="4000" spc="95" dirty="0"/>
              <a:t> </a:t>
            </a:r>
            <a:r>
              <a:rPr sz="4000" spc="-35" dirty="0"/>
              <a:t>Events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643890" y="2000250"/>
            <a:ext cx="7772400" cy="3001010"/>
          </a:xfrm>
          <a:custGeom>
            <a:avLst/>
            <a:gdLst/>
            <a:ahLst/>
            <a:cxnLst/>
            <a:rect l="l" t="t" r="r" b="b"/>
            <a:pathLst>
              <a:path w="7772400" h="3001010">
                <a:moveTo>
                  <a:pt x="0" y="3000756"/>
                </a:moveTo>
                <a:lnTo>
                  <a:pt x="7772400" y="3000756"/>
                </a:lnTo>
                <a:lnTo>
                  <a:pt x="7772400" y="0"/>
                </a:lnTo>
                <a:lnTo>
                  <a:pt x="0" y="0"/>
                </a:lnTo>
                <a:lnTo>
                  <a:pt x="0" y="3000756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21868" y="1910690"/>
            <a:ext cx="7428865" cy="275717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Calibri"/>
                <a:cs typeface="Calibri"/>
              </a:rPr>
              <a:t>Describe the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5" dirty="0">
                <a:latin typeface="Calibri"/>
                <a:cs typeface="Calibri"/>
              </a:rPr>
              <a:t>event</a:t>
            </a:r>
            <a:endParaRPr sz="32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Calibri"/>
                <a:cs typeface="Calibri"/>
              </a:rPr>
              <a:t>Be </a:t>
            </a:r>
            <a:r>
              <a:rPr sz="3200" spc="-15" dirty="0">
                <a:latin typeface="Calibri"/>
                <a:cs typeface="Calibri"/>
              </a:rPr>
              <a:t>sure </a:t>
            </a:r>
            <a:r>
              <a:rPr sz="3200" spc="-25" dirty="0">
                <a:latin typeface="Calibri"/>
                <a:cs typeface="Calibri"/>
              </a:rPr>
              <a:t>to </a:t>
            </a:r>
            <a:r>
              <a:rPr sz="3200" spc="-15" dirty="0">
                <a:latin typeface="Calibri"/>
                <a:cs typeface="Calibri"/>
              </a:rPr>
              <a:t>cover </a:t>
            </a:r>
            <a:r>
              <a:rPr sz="3200" dirty="0">
                <a:latin typeface="Calibri"/>
                <a:cs typeface="Calibri"/>
              </a:rPr>
              <a:t>the </a:t>
            </a:r>
            <a:r>
              <a:rPr sz="3200" spc="-10" dirty="0">
                <a:latin typeface="Calibri"/>
                <a:cs typeface="Calibri"/>
              </a:rPr>
              <a:t>details: location, </a:t>
            </a:r>
            <a:r>
              <a:rPr sz="3200" spc="-5" dirty="0">
                <a:latin typeface="Calibri"/>
                <a:cs typeface="Calibri"/>
              </a:rPr>
              <a:t>time,  </a:t>
            </a:r>
            <a:r>
              <a:rPr sz="3200" spc="-15" dirty="0">
                <a:latin typeface="Calibri"/>
                <a:cs typeface="Calibri"/>
              </a:rPr>
              <a:t>date, </a:t>
            </a:r>
            <a:r>
              <a:rPr sz="3200" spc="-10" dirty="0">
                <a:latin typeface="Calibri"/>
                <a:cs typeface="Calibri"/>
              </a:rPr>
              <a:t>dress,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directions.</a:t>
            </a:r>
            <a:endParaRPr sz="3200">
              <a:latin typeface="Calibri"/>
              <a:cs typeface="Calibri"/>
            </a:endParaRPr>
          </a:p>
          <a:p>
            <a:pPr marL="355600" marR="650875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10" dirty="0">
                <a:latin typeface="Calibri"/>
                <a:cs typeface="Calibri"/>
              </a:rPr>
              <a:t>Provide </a:t>
            </a:r>
            <a:r>
              <a:rPr sz="3200" dirty="0">
                <a:latin typeface="Calibri"/>
                <a:cs typeface="Calibri"/>
              </a:rPr>
              <a:t>a </a:t>
            </a:r>
            <a:r>
              <a:rPr sz="3200" spc="-10" dirty="0">
                <a:latin typeface="Calibri"/>
                <a:cs typeface="Calibri"/>
              </a:rPr>
              <a:t>reply </a:t>
            </a:r>
            <a:r>
              <a:rPr sz="3200" spc="-20" dirty="0">
                <a:latin typeface="Calibri"/>
                <a:cs typeface="Calibri"/>
              </a:rPr>
              <a:t>card, </a:t>
            </a:r>
            <a:r>
              <a:rPr sz="3200" dirty="0">
                <a:latin typeface="Calibri"/>
                <a:cs typeface="Calibri"/>
              </a:rPr>
              <a:t>e-mail </a:t>
            </a:r>
            <a:r>
              <a:rPr sz="3200" spc="-5" dirty="0">
                <a:latin typeface="Calibri"/>
                <a:cs typeface="Calibri"/>
              </a:rPr>
              <a:t>address, or  phone number </a:t>
            </a:r>
            <a:r>
              <a:rPr sz="3200" spc="-30" dirty="0">
                <a:latin typeface="Calibri"/>
                <a:cs typeface="Calibri"/>
              </a:rPr>
              <a:t>for</a:t>
            </a:r>
            <a:r>
              <a:rPr sz="32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responding.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540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INVITATION LETTER</vt:lpstr>
      <vt:lpstr>Slide 2</vt:lpstr>
      <vt:lpstr>What is formal invitation?</vt:lpstr>
      <vt:lpstr>The example of Formal Invitation</vt:lpstr>
      <vt:lpstr>Slide 5</vt:lpstr>
      <vt:lpstr>What is Informal Invitation?</vt:lpstr>
      <vt:lpstr>The example of Informal Invitation</vt:lpstr>
      <vt:lpstr>Howrah  Kolkata  27 Aug’11</vt:lpstr>
      <vt:lpstr>Tips for Writing Invitation to Events</vt:lpstr>
      <vt:lpstr>REPLIES TO INVITATIONS</vt:lpstr>
      <vt:lpstr> POINTS TO BE REMEMBERED</vt:lpstr>
      <vt:lpstr>FORMAL REPLY (ACCEPTANCE)</vt:lpstr>
      <vt:lpstr>FORMAL REPLY (REFUSAL)</vt:lpstr>
      <vt:lpstr>INFORMAL REPLY (ACCEPTANCE)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INVITATION LETTER</dc:title>
  <dc:creator>AnnAArmy</dc:creator>
  <cp:lastModifiedBy>AnnAArmy</cp:lastModifiedBy>
  <cp:revision>2</cp:revision>
  <dcterms:created xsi:type="dcterms:W3CDTF">2020-09-04T01:43:07Z</dcterms:created>
  <dcterms:modified xsi:type="dcterms:W3CDTF">2020-09-04T01:55:08Z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2014-11-07T00:00:00Z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2020-09-04T00:00:00Z</vt:filetime>
  </property>
</Properties>
</file>