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8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5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3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6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8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4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4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3D376-868D-40DC-855F-02601540C086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33517-33C7-4CD8-ACAA-CFB847464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latin typeface="Adobe Garamond Pro Bold" pitchFamily="18" charset="0"/>
              </a:rPr>
              <a:t>INTRODUCING ONESELF AND </a:t>
            </a:r>
            <a:br>
              <a:rPr lang="id-ID" dirty="0" smtClean="0">
                <a:latin typeface="Adobe Garamond Pro Bold" pitchFamily="18" charset="0"/>
              </a:rPr>
            </a:br>
            <a:r>
              <a:rPr lang="id-ID" dirty="0" smtClean="0">
                <a:latin typeface="Adobe Garamond Pro Bold" pitchFamily="18" charset="0"/>
              </a:rPr>
              <a:t>OTHERS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z="2800" dirty="0" smtClean="0">
                <a:latin typeface="Adobe Garamond Pro Bold" pitchFamily="18" charset="0"/>
              </a:rPr>
              <a:t>BY: ANNA E. SIPAYUNG, S.Pd, M.S.</a:t>
            </a:r>
            <a:endParaRPr lang="en-US" sz="2800" dirty="0" smtClean="0">
              <a:latin typeface="Adobe Garamond Pro Bold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24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057400"/>
            <a:ext cx="77724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Responses</a:t>
            </a:r>
            <a:r>
              <a:rPr lang="id-ID" sz="4000" b="1" dirty="0" smtClean="0"/>
              <a:t>:</a:t>
            </a:r>
            <a:endParaRPr lang="en-US" sz="4000" dirty="0"/>
          </a:p>
          <a:p>
            <a:r>
              <a:rPr lang="en-US" dirty="0" smtClean="0">
                <a:effectLst/>
              </a:rPr>
              <a:t>-         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/>
              <a:t>Hi, I am </a:t>
            </a:r>
            <a:r>
              <a:rPr lang="en-US" sz="2400" dirty="0" err="1"/>
              <a:t>Beny</a:t>
            </a:r>
            <a:r>
              <a:rPr lang="en-US" sz="2400" dirty="0"/>
              <a:t>. Nice to meet you 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-        </a:t>
            </a:r>
            <a:r>
              <a:rPr lang="en-US" sz="2400" dirty="0" smtClean="0"/>
              <a:t>Hello</a:t>
            </a:r>
            <a:r>
              <a:rPr lang="en-US" sz="2400" dirty="0"/>
              <a:t>, I am </a:t>
            </a:r>
            <a:r>
              <a:rPr lang="en-US" sz="2400" dirty="0" err="1"/>
              <a:t>Beny</a:t>
            </a:r>
            <a:r>
              <a:rPr lang="en-US" sz="2400" dirty="0"/>
              <a:t>  Nice to meet you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-        </a:t>
            </a:r>
            <a:r>
              <a:rPr lang="en-US" sz="2400" dirty="0" smtClean="0"/>
              <a:t>I </a:t>
            </a:r>
            <a:r>
              <a:rPr lang="en-US" sz="2400" dirty="0"/>
              <a:t>am </a:t>
            </a:r>
            <a:r>
              <a:rPr lang="en-US" sz="2400" dirty="0" err="1"/>
              <a:t>Beny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-        </a:t>
            </a:r>
            <a:r>
              <a:rPr lang="en-US" sz="2400" dirty="0" smtClean="0"/>
              <a:t>Hello</a:t>
            </a:r>
            <a:r>
              <a:rPr lang="en-US" sz="2400" dirty="0"/>
              <a:t>. I am </a:t>
            </a:r>
            <a:r>
              <a:rPr lang="en-US" sz="2400" dirty="0" err="1"/>
              <a:t>Beny</a:t>
            </a:r>
            <a:r>
              <a:rPr lang="en-US" sz="2400" dirty="0"/>
              <a:t> / My name’s 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4880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8486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Example of  informal introduction :</a:t>
            </a:r>
            <a:endParaRPr lang="en-US" sz="4000" dirty="0"/>
          </a:p>
          <a:p>
            <a:pPr algn="just"/>
            <a:endParaRPr lang="id-ID" sz="2800" dirty="0" smtClean="0"/>
          </a:p>
          <a:p>
            <a:pPr algn="just"/>
            <a:r>
              <a:rPr lang="en-US" sz="2800" dirty="0" smtClean="0"/>
              <a:t>Hi </a:t>
            </a:r>
            <a:r>
              <a:rPr lang="en-US" sz="2800" dirty="0"/>
              <a:t>friends My name is Jack Ortiz. But please call me Jack or </a:t>
            </a:r>
            <a:r>
              <a:rPr lang="en-US" sz="2800" dirty="0" err="1"/>
              <a:t>Carlitos</a:t>
            </a:r>
            <a:r>
              <a:rPr lang="en-US" sz="2800" dirty="0"/>
              <a:t>. </a:t>
            </a:r>
            <a:r>
              <a:rPr lang="en-US" sz="2800" dirty="0" err="1"/>
              <a:t>Carlitos</a:t>
            </a:r>
            <a:r>
              <a:rPr lang="en-US" sz="2800" dirty="0"/>
              <a:t> is a Spanish name which means that Masculine in English. I was born in Texas on 31 October 1998. I am 18 years old. I live at Austin No. 40 Round Rock, Texas. I live with my parents. I am single and I am a student. I study at The University of Texas. I have taken a Business as my majoring.</a:t>
            </a:r>
          </a:p>
        </p:txBody>
      </p:sp>
    </p:spTree>
    <p:extLst>
      <p:ext uri="{BB962C8B-B14F-4D97-AF65-F5344CB8AC3E}">
        <p14:creationId xmlns:p14="http://schemas.microsoft.com/office/powerpoint/2010/main" val="3289693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914400"/>
            <a:ext cx="7696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Tata </a:t>
            </a:r>
            <a:r>
              <a:rPr lang="id-ID" sz="3200" dirty="0"/>
              <a:t>is a new member of Teratai English Club. She introduced herself</a:t>
            </a:r>
            <a:endParaRPr lang="en-US" sz="3200" dirty="0"/>
          </a:p>
          <a:p>
            <a:r>
              <a:rPr lang="id-ID" sz="3200" dirty="0"/>
              <a:t>Tata  : Ladies and gentlemen..................</a:t>
            </a:r>
            <a:endParaRPr lang="en-US" sz="3200" dirty="0"/>
          </a:p>
          <a:p>
            <a:pPr lvl="0"/>
            <a:r>
              <a:rPr lang="id-ID" sz="3200" dirty="0" smtClean="0"/>
              <a:t>a. Allow </a:t>
            </a:r>
            <a:r>
              <a:rPr lang="id-ID" sz="3200" dirty="0"/>
              <a:t>me to introduce myself.</a:t>
            </a:r>
            <a:endParaRPr lang="en-US" sz="3200" dirty="0"/>
          </a:p>
          <a:p>
            <a:pPr lvl="0"/>
            <a:r>
              <a:rPr lang="id-ID" sz="3200" dirty="0" smtClean="0"/>
              <a:t>b. I </a:t>
            </a:r>
            <a:r>
              <a:rPr lang="id-ID" sz="3200" dirty="0"/>
              <a:t>am happy to meet you.                      </a:t>
            </a:r>
            <a:endParaRPr lang="en-US" sz="3200" dirty="0"/>
          </a:p>
          <a:p>
            <a:pPr lvl="0"/>
            <a:r>
              <a:rPr lang="id-ID" sz="3200" dirty="0" smtClean="0"/>
              <a:t>c. Let </a:t>
            </a:r>
            <a:r>
              <a:rPr lang="id-ID" sz="3200" dirty="0"/>
              <a:t>me introduce you to the audiences.</a:t>
            </a:r>
            <a:endParaRPr lang="en-US" sz="3200" dirty="0"/>
          </a:p>
          <a:p>
            <a:pPr lvl="0"/>
            <a:r>
              <a:rPr lang="id-ID" sz="3200" dirty="0" smtClean="0"/>
              <a:t>d. May </a:t>
            </a:r>
            <a:r>
              <a:rPr lang="id-ID" sz="3200" dirty="0"/>
              <a:t>I introduce you to theaudiences.</a:t>
            </a:r>
            <a:endParaRPr lang="en-US" sz="3200" dirty="0"/>
          </a:p>
          <a:p>
            <a:pPr lvl="0"/>
            <a:r>
              <a:rPr lang="id-ID" sz="3200" dirty="0" smtClean="0"/>
              <a:t>e. Nice </a:t>
            </a:r>
            <a:r>
              <a:rPr lang="id-ID" sz="3200" dirty="0"/>
              <a:t>to meet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2320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447800"/>
            <a:ext cx="7467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/>
              <a:t>How do you do? It’s nice to meet you.</a:t>
            </a:r>
            <a:endParaRPr lang="en-US" sz="3200" dirty="0"/>
          </a:p>
          <a:p>
            <a:r>
              <a:rPr lang="id-ID" sz="3200" dirty="0"/>
              <a:t>……………………</a:t>
            </a:r>
            <a:endParaRPr lang="en-US" sz="3200" dirty="0"/>
          </a:p>
          <a:p>
            <a:r>
              <a:rPr lang="id-ID" sz="3200" dirty="0"/>
              <a:t>a.  Me too</a:t>
            </a:r>
            <a:endParaRPr lang="en-US" sz="3200" dirty="0"/>
          </a:p>
          <a:p>
            <a:r>
              <a:rPr lang="id-ID" sz="3200" dirty="0"/>
              <a:t>b. I should be nice</a:t>
            </a:r>
            <a:endParaRPr lang="en-US" sz="3200" dirty="0"/>
          </a:p>
          <a:p>
            <a:r>
              <a:rPr lang="id-ID" sz="3200" dirty="0"/>
              <a:t>c. Do you?</a:t>
            </a:r>
            <a:endParaRPr lang="en-US" sz="3200" dirty="0"/>
          </a:p>
          <a:p>
            <a:r>
              <a:rPr lang="id-ID" sz="3200" dirty="0"/>
              <a:t>d. Am I nice</a:t>
            </a:r>
            <a:endParaRPr lang="en-US" sz="3200" dirty="0"/>
          </a:p>
          <a:p>
            <a:r>
              <a:rPr lang="id-ID" sz="3200" dirty="0"/>
              <a:t>e. How do you do? Nice to meet you too.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94051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752600"/>
            <a:ext cx="75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2800" dirty="0"/>
              <a:t>Gita     :  This is Mrs. Ina, an old friend of mine.</a:t>
            </a:r>
            <a:endParaRPr lang="en-US" sz="2800" dirty="0"/>
          </a:p>
          <a:p>
            <a:r>
              <a:rPr lang="id-ID" sz="2800" dirty="0"/>
              <a:t>Gilang :  ……………..</a:t>
            </a:r>
            <a:endParaRPr lang="en-US" sz="2800" dirty="0"/>
          </a:p>
          <a:p>
            <a:r>
              <a:rPr lang="id-ID" sz="2800" dirty="0"/>
              <a:t>a. Pleased to meet you</a:t>
            </a:r>
            <a:endParaRPr lang="en-US" sz="2800" dirty="0"/>
          </a:p>
          <a:p>
            <a:r>
              <a:rPr lang="id-ID" sz="2800" dirty="0"/>
              <a:t>b. How are you getting on?</a:t>
            </a:r>
            <a:endParaRPr lang="en-US" sz="2800" dirty="0"/>
          </a:p>
          <a:p>
            <a:r>
              <a:rPr lang="id-ID" sz="2800" dirty="0"/>
              <a:t>c. May I know your name</a:t>
            </a:r>
            <a:endParaRPr lang="en-US" sz="2800" dirty="0"/>
          </a:p>
          <a:p>
            <a:r>
              <a:rPr lang="id-ID" sz="2800" dirty="0"/>
              <a:t>d. You’re welcome</a:t>
            </a:r>
            <a:endParaRPr lang="en-US" sz="2800" dirty="0"/>
          </a:p>
          <a:p>
            <a:r>
              <a:rPr lang="id-ID" sz="2800" dirty="0"/>
              <a:t>e. What’s the news?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351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160" dirty="0" smtClean="0">
                <a:solidFill>
                  <a:srgbClr val="00AFEF"/>
                </a:solidFill>
                <a:latin typeface="Georgia"/>
                <a:cs typeface="Georgia"/>
              </a:rPr>
              <a:t>Learning</a:t>
            </a:r>
            <a:r>
              <a:rPr lang="en-US" spc="260" dirty="0" smtClean="0">
                <a:solidFill>
                  <a:srgbClr val="00AFEF"/>
                </a:solidFill>
                <a:latin typeface="Georgia"/>
                <a:cs typeface="Georgia"/>
              </a:rPr>
              <a:t> </a:t>
            </a:r>
            <a:r>
              <a:rPr lang="en-US" spc="204" dirty="0" smtClean="0">
                <a:solidFill>
                  <a:srgbClr val="00AFEF"/>
                </a:solidFill>
                <a:latin typeface="Georgia"/>
                <a:cs typeface="Georgia"/>
              </a:rPr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3451225" indent="0">
              <a:lnSpc>
                <a:spcPct val="107100"/>
              </a:lnSpc>
              <a:spcBef>
                <a:spcPts val="100"/>
              </a:spcBef>
              <a:buNone/>
            </a:pPr>
            <a:r>
              <a:rPr lang="en-US" spc="135" dirty="0" smtClean="0">
                <a:solidFill>
                  <a:srgbClr val="00AFEF"/>
                </a:solidFill>
                <a:latin typeface="Georgia"/>
                <a:cs typeface="Georgia"/>
              </a:rPr>
              <a:t>The</a:t>
            </a:r>
            <a:r>
              <a:rPr lang="en-US" spc="270" dirty="0" smtClean="0">
                <a:solidFill>
                  <a:srgbClr val="00AFEF"/>
                </a:solidFill>
                <a:latin typeface="Georgia"/>
                <a:cs typeface="Georgia"/>
              </a:rPr>
              <a:t> </a:t>
            </a:r>
            <a:r>
              <a:rPr lang="en-US" spc="204" dirty="0" smtClean="0">
                <a:solidFill>
                  <a:srgbClr val="00AFEF"/>
                </a:solidFill>
                <a:latin typeface="Georgia"/>
                <a:cs typeface="Georgia"/>
              </a:rPr>
              <a:t>students</a:t>
            </a:r>
            <a:r>
              <a:rPr lang="en-US" spc="260" dirty="0" smtClean="0">
                <a:solidFill>
                  <a:srgbClr val="00AFEF"/>
                </a:solidFill>
                <a:latin typeface="Georgia"/>
                <a:cs typeface="Georgia"/>
              </a:rPr>
              <a:t> </a:t>
            </a:r>
            <a:r>
              <a:rPr lang="en-US" spc="150" dirty="0" smtClean="0">
                <a:solidFill>
                  <a:srgbClr val="00AFEF"/>
                </a:solidFill>
                <a:latin typeface="Georgia"/>
                <a:cs typeface="Georgia"/>
              </a:rPr>
              <a:t>able</a:t>
            </a:r>
            <a:r>
              <a:rPr lang="en-US" spc="254" dirty="0" smtClean="0">
                <a:solidFill>
                  <a:srgbClr val="00AFEF"/>
                </a:solidFill>
                <a:latin typeface="Georgia"/>
                <a:cs typeface="Georgia"/>
              </a:rPr>
              <a:t> </a:t>
            </a:r>
            <a:r>
              <a:rPr lang="en-US" spc="225" dirty="0" smtClean="0">
                <a:solidFill>
                  <a:srgbClr val="00AFEF"/>
                </a:solidFill>
                <a:latin typeface="Georgia"/>
                <a:cs typeface="Georgia"/>
              </a:rPr>
              <a:t>to</a:t>
            </a:r>
            <a:r>
              <a:rPr lang="en-US" spc="250" dirty="0" smtClean="0">
                <a:solidFill>
                  <a:srgbClr val="00AFEF"/>
                </a:solidFill>
                <a:latin typeface="Georgia"/>
                <a:cs typeface="Georgia"/>
              </a:rPr>
              <a:t> </a:t>
            </a:r>
            <a:r>
              <a:rPr lang="en-US" spc="120" dirty="0" smtClean="0">
                <a:solidFill>
                  <a:srgbClr val="00AFEF"/>
                </a:solidFill>
                <a:latin typeface="Georgia"/>
                <a:cs typeface="Georgia"/>
              </a:rPr>
              <a:t>:</a:t>
            </a:r>
            <a:endParaRPr lang="en-US" dirty="0" smtClean="0">
              <a:latin typeface="Georgia"/>
              <a:cs typeface="Georgia"/>
            </a:endParaRPr>
          </a:p>
          <a:p>
            <a:pPr marL="137160" indent="-125095">
              <a:lnSpc>
                <a:spcPct val="100000"/>
              </a:lnSpc>
              <a:spcBef>
                <a:spcPts val="1420"/>
              </a:spcBef>
              <a:buClr>
                <a:srgbClr val="FFFF00"/>
              </a:buClr>
              <a:buFont typeface="Wingdings"/>
              <a:buChar char=""/>
              <a:tabLst>
                <a:tab pos="137795" algn="l"/>
              </a:tabLst>
            </a:pP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65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du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c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g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105" dirty="0" smtClean="0">
                <a:solidFill>
                  <a:srgbClr val="3C85C5"/>
                </a:solidFill>
                <a:latin typeface="Arial MT"/>
                <a:cs typeface="Arial MT"/>
              </a:rPr>
              <a:t>y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ou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00" dirty="0" smtClean="0">
                <a:solidFill>
                  <a:srgbClr val="3C85C5"/>
                </a:solidFill>
                <a:latin typeface="Arial MT"/>
                <a:cs typeface="Arial MT"/>
              </a:rPr>
              <a:t>s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l</a:t>
            </a:r>
            <a:r>
              <a:rPr lang="en-US" spc="-75" dirty="0" smtClean="0">
                <a:solidFill>
                  <a:srgbClr val="3C85C5"/>
                </a:solidFill>
                <a:latin typeface="Arial MT"/>
                <a:cs typeface="Arial MT"/>
              </a:rPr>
              <a:t>f</a:t>
            </a:r>
            <a:r>
              <a:rPr lang="en-US" spc="-65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p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pe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50" dirty="0" smtClean="0">
                <a:solidFill>
                  <a:srgbClr val="3C85C5"/>
                </a:solidFill>
                <a:latin typeface="Arial MT"/>
                <a:cs typeface="Arial MT"/>
              </a:rPr>
              <a:t>l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y</a:t>
            </a:r>
            <a:endParaRPr lang="en-US" dirty="0" smtClean="0">
              <a:latin typeface="Arial MT"/>
              <a:cs typeface="Arial MT"/>
            </a:endParaRPr>
          </a:p>
          <a:p>
            <a:pPr marL="137160" indent="-125095">
              <a:lnSpc>
                <a:spcPct val="100000"/>
              </a:lnSpc>
              <a:spcBef>
                <a:spcPts val="1295"/>
              </a:spcBef>
              <a:buFont typeface="Wingdings"/>
              <a:buChar char=""/>
              <a:tabLst>
                <a:tab pos="137795" algn="l"/>
              </a:tabLst>
            </a:pP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d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f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y</a:t>
            </a:r>
            <a:r>
              <a:rPr lang="en-US" spc="-75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60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h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65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105" dirty="0" smtClean="0">
                <a:solidFill>
                  <a:srgbClr val="3C85C5"/>
                </a:solidFill>
                <a:latin typeface="Arial MT"/>
                <a:cs typeface="Arial MT"/>
              </a:rPr>
              <a:t>x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p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55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ss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7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75" dirty="0" smtClean="0">
                <a:solidFill>
                  <a:srgbClr val="3C85C5"/>
                </a:solidFill>
                <a:latin typeface="Arial MT"/>
                <a:cs typeface="Arial MT"/>
              </a:rPr>
              <a:t>f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30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d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u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c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g</a:t>
            </a:r>
            <a:endParaRPr lang="en-US" dirty="0" smtClean="0">
              <a:latin typeface="Arial MT"/>
              <a:cs typeface="Arial MT"/>
            </a:endParaRPr>
          </a:p>
          <a:p>
            <a:pPr marL="137160" indent="-125095">
              <a:lnSpc>
                <a:spcPct val="100000"/>
              </a:lnSpc>
              <a:spcBef>
                <a:spcPts val="1325"/>
              </a:spcBef>
              <a:buFont typeface="Wingdings"/>
              <a:buChar char=""/>
              <a:tabLst>
                <a:tab pos="137795" algn="l"/>
              </a:tabLst>
            </a:pPr>
            <a:r>
              <a:rPr lang="en-US" spc="-200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105" dirty="0" smtClean="0">
                <a:solidFill>
                  <a:srgbClr val="3C85C5"/>
                </a:solidFill>
                <a:latin typeface="Arial MT"/>
                <a:cs typeface="Arial MT"/>
              </a:rPr>
              <a:t>s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p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d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g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60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60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h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65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d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u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c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g</a:t>
            </a:r>
            <a:endParaRPr lang="en-US" dirty="0" smtClean="0">
              <a:latin typeface="Arial MT"/>
              <a:cs typeface="Arial MT"/>
            </a:endParaRPr>
          </a:p>
          <a:p>
            <a:pPr marL="137160" indent="-125095">
              <a:lnSpc>
                <a:spcPct val="100000"/>
              </a:lnSpc>
              <a:spcBef>
                <a:spcPts val="1295"/>
              </a:spcBef>
              <a:buFont typeface="Wingdings"/>
              <a:buChar char=""/>
              <a:tabLst>
                <a:tab pos="137795" algn="l"/>
              </a:tabLst>
            </a:pPr>
            <a:r>
              <a:rPr lang="en-US" spc="-200" dirty="0" smtClean="0">
                <a:solidFill>
                  <a:srgbClr val="3C85C5"/>
                </a:solidFill>
                <a:latin typeface="Arial MT"/>
                <a:cs typeface="Arial MT"/>
              </a:rPr>
              <a:t>C</a:t>
            </a:r>
            <a:r>
              <a:rPr lang="en-US" spc="-90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a</a:t>
            </a:r>
            <a:r>
              <a:rPr lang="en-US" spc="-60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7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a</a:t>
            </a:r>
            <a:r>
              <a:rPr lang="en-US" spc="-7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200" dirty="0" smtClean="0">
                <a:solidFill>
                  <a:srgbClr val="3C85C5"/>
                </a:solidFill>
                <a:latin typeface="Arial MT"/>
                <a:cs typeface="Arial MT"/>
              </a:rPr>
              <a:t>D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a</a:t>
            </a:r>
            <a:r>
              <a:rPr lang="en-US" spc="-55" dirty="0" smtClean="0">
                <a:solidFill>
                  <a:srgbClr val="3C85C5"/>
                </a:solidFill>
                <a:latin typeface="Arial MT"/>
                <a:cs typeface="Arial MT"/>
              </a:rPr>
              <a:t>l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g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u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e</a:t>
            </a:r>
            <a:r>
              <a:rPr lang="en-US" spc="-70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75" dirty="0" smtClean="0">
                <a:solidFill>
                  <a:srgbClr val="3C85C5"/>
                </a:solidFill>
                <a:latin typeface="Arial MT"/>
                <a:cs typeface="Arial MT"/>
              </a:rPr>
              <a:t>f</a:t>
            </a:r>
            <a:r>
              <a:rPr lang="en-US" spc="-65" dirty="0" smtClean="0">
                <a:solidFill>
                  <a:srgbClr val="3C85C5"/>
                </a:solidFill>
                <a:latin typeface="Arial MT"/>
                <a:cs typeface="Arial MT"/>
              </a:rPr>
              <a:t> 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65" dirty="0" smtClean="0">
                <a:solidFill>
                  <a:srgbClr val="3C85C5"/>
                </a:solidFill>
                <a:latin typeface="Arial MT"/>
                <a:cs typeface="Arial MT"/>
              </a:rPr>
              <a:t>r</a:t>
            </a:r>
            <a:r>
              <a:rPr lang="en-US" spc="-135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du</a:t>
            </a:r>
            <a:r>
              <a:rPr lang="en-US" spc="-130" dirty="0" smtClean="0">
                <a:solidFill>
                  <a:srgbClr val="3C85C5"/>
                </a:solidFill>
                <a:latin typeface="Arial MT"/>
                <a:cs typeface="Arial MT"/>
              </a:rPr>
              <a:t>c</a:t>
            </a:r>
            <a:r>
              <a:rPr lang="en-US" spc="-85" dirty="0" smtClean="0">
                <a:solidFill>
                  <a:srgbClr val="3C85C5"/>
                </a:solidFill>
                <a:latin typeface="Arial MT"/>
                <a:cs typeface="Arial MT"/>
              </a:rPr>
              <a:t>t</a:t>
            </a:r>
            <a:r>
              <a:rPr lang="en-US" spc="-30" dirty="0" smtClean="0">
                <a:solidFill>
                  <a:srgbClr val="3C85C5"/>
                </a:solidFill>
                <a:latin typeface="Arial MT"/>
                <a:cs typeface="Arial MT"/>
              </a:rPr>
              <a:t>i</a:t>
            </a:r>
            <a:r>
              <a:rPr lang="en-US" spc="-160" dirty="0" smtClean="0">
                <a:solidFill>
                  <a:srgbClr val="3C85C5"/>
                </a:solidFill>
                <a:latin typeface="Arial MT"/>
                <a:cs typeface="Arial MT"/>
              </a:rPr>
              <a:t>o</a:t>
            </a:r>
            <a:r>
              <a:rPr lang="en-US" spc="-145" dirty="0" smtClean="0">
                <a:solidFill>
                  <a:srgbClr val="3C85C5"/>
                </a:solidFill>
                <a:latin typeface="Arial MT"/>
                <a:cs typeface="Arial MT"/>
              </a:rPr>
              <a:t>n</a:t>
            </a:r>
            <a:endParaRPr lang="en-US" dirty="0" smtClean="0">
              <a:latin typeface="Arial MT"/>
              <a:cs typeface="Arial M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2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245" dirty="0" smtClean="0">
                <a:solidFill>
                  <a:srgbClr val="FF0066"/>
                </a:solidFill>
                <a:latin typeface="Georgia"/>
                <a:cs typeface="Georgia"/>
              </a:rPr>
              <a:t>What</a:t>
            </a:r>
            <a:r>
              <a:rPr lang="en-US" spc="385" dirty="0" smtClean="0">
                <a:solidFill>
                  <a:srgbClr val="FF0066"/>
                </a:solidFill>
                <a:latin typeface="Georgia"/>
                <a:cs typeface="Georgia"/>
              </a:rPr>
              <a:t> </a:t>
            </a:r>
            <a:r>
              <a:rPr lang="en-US" spc="325" dirty="0" smtClean="0">
                <a:solidFill>
                  <a:srgbClr val="FF0066"/>
                </a:solidFill>
                <a:latin typeface="Georgia"/>
                <a:cs typeface="Georgia"/>
              </a:rPr>
              <a:t>is</a:t>
            </a:r>
            <a:r>
              <a:rPr lang="en-US" spc="400" dirty="0" smtClean="0">
                <a:solidFill>
                  <a:srgbClr val="FF0066"/>
                </a:solidFill>
                <a:latin typeface="Georgia"/>
                <a:cs typeface="Georgia"/>
              </a:rPr>
              <a:t> </a:t>
            </a:r>
            <a:r>
              <a:rPr lang="en-US" spc="240" dirty="0" smtClean="0">
                <a:solidFill>
                  <a:srgbClr val="FF0066"/>
                </a:solidFill>
                <a:latin typeface="Georgia"/>
                <a:cs typeface="Georgia"/>
              </a:rPr>
              <a:t>introduction</a:t>
            </a:r>
            <a:r>
              <a:rPr lang="en-US" spc="409" dirty="0" smtClean="0">
                <a:solidFill>
                  <a:srgbClr val="FF0066"/>
                </a:solidFill>
                <a:latin typeface="Georgia"/>
                <a:cs typeface="Georgia"/>
              </a:rPr>
              <a:t> </a:t>
            </a:r>
            <a:r>
              <a:rPr lang="en-US" spc="730" dirty="0" smtClean="0">
                <a:solidFill>
                  <a:srgbClr val="FF0066"/>
                </a:solidFill>
                <a:latin typeface="Georgia"/>
                <a:cs typeface="Georgia"/>
              </a:rPr>
              <a:t>?</a:t>
            </a:r>
            <a:r>
              <a:rPr lang="en-US" dirty="0" smtClean="0">
                <a:latin typeface="Georgia"/>
                <a:cs typeface="Georgia"/>
              </a:rPr>
              <a:t/>
            </a:r>
            <a:br>
              <a:rPr lang="en-US" dirty="0" smtClean="0">
                <a:latin typeface="Georgia"/>
                <a:cs typeface="Georgi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spc="-100" dirty="0" smtClean="0">
                <a:latin typeface="Arial"/>
                <a:cs typeface="Arial"/>
              </a:rPr>
              <a:t>Introduction</a:t>
            </a:r>
            <a:r>
              <a:rPr lang="en-US" b="1" spc="-70" dirty="0" smtClean="0">
                <a:latin typeface="Arial"/>
                <a:cs typeface="Arial"/>
              </a:rPr>
              <a:t> </a:t>
            </a:r>
            <a:r>
              <a:rPr lang="en-US" b="1" spc="-90" dirty="0" smtClean="0">
                <a:latin typeface="Arial"/>
                <a:cs typeface="Arial"/>
              </a:rPr>
              <a:t>is</a:t>
            </a:r>
            <a:r>
              <a:rPr lang="en-US" b="1" spc="-65" dirty="0" smtClean="0">
                <a:latin typeface="Arial"/>
                <a:cs typeface="Arial"/>
              </a:rPr>
              <a:t> </a:t>
            </a:r>
            <a:r>
              <a:rPr lang="en-US" b="1" spc="-120" dirty="0" smtClean="0">
                <a:latin typeface="Arial"/>
                <a:cs typeface="Arial"/>
              </a:rPr>
              <a:t>an</a:t>
            </a:r>
            <a:r>
              <a:rPr lang="en-US" b="1" spc="-55" dirty="0" smtClean="0">
                <a:latin typeface="Arial"/>
                <a:cs typeface="Arial"/>
              </a:rPr>
              <a:t> </a:t>
            </a:r>
            <a:r>
              <a:rPr lang="en-US" spc="-100" dirty="0" smtClean="0">
                <a:latin typeface="Arial MT"/>
                <a:cs typeface="Arial MT"/>
              </a:rPr>
              <a:t>expression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85" dirty="0" smtClean="0">
                <a:latin typeface="Arial MT"/>
                <a:cs typeface="Arial MT"/>
              </a:rPr>
              <a:t>of</a:t>
            </a:r>
            <a:r>
              <a:rPr lang="en-US" spc="-75" dirty="0" smtClean="0">
                <a:latin typeface="Arial MT"/>
                <a:cs typeface="Arial MT"/>
              </a:rPr>
              <a:t> </a:t>
            </a:r>
            <a:r>
              <a:rPr lang="en-US" spc="-90" dirty="0" smtClean="0">
                <a:latin typeface="Arial MT"/>
                <a:cs typeface="Arial MT"/>
              </a:rPr>
              <a:t>introduction</a:t>
            </a:r>
            <a:r>
              <a:rPr lang="en-US" spc="-40" dirty="0" smtClean="0">
                <a:latin typeface="Arial MT"/>
                <a:cs typeface="Arial MT"/>
              </a:rPr>
              <a:t> </a:t>
            </a:r>
            <a:r>
              <a:rPr lang="en-US" spc="-90" dirty="0" smtClean="0">
                <a:latin typeface="Arial MT"/>
                <a:cs typeface="Arial MT"/>
              </a:rPr>
              <a:t>to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120" dirty="0" smtClean="0">
                <a:latin typeface="Arial MT"/>
                <a:cs typeface="Arial MT"/>
              </a:rPr>
              <a:t>know</a:t>
            </a:r>
            <a:r>
              <a:rPr lang="en-US" spc="-70" dirty="0" smtClean="0">
                <a:latin typeface="Arial MT"/>
                <a:cs typeface="Arial MT"/>
              </a:rPr>
              <a:t> </a:t>
            </a:r>
            <a:r>
              <a:rPr lang="en-US" spc="-95" dirty="0" smtClean="0">
                <a:latin typeface="Arial MT"/>
                <a:cs typeface="Arial MT"/>
              </a:rPr>
              <a:t>one's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80" dirty="0" smtClean="0">
                <a:latin typeface="Arial MT"/>
                <a:cs typeface="Arial MT"/>
              </a:rPr>
              <a:t>identity,</a:t>
            </a:r>
            <a:r>
              <a:rPr lang="en-US" spc="-75" dirty="0" smtClean="0">
                <a:latin typeface="Arial MT"/>
                <a:cs typeface="Arial MT"/>
              </a:rPr>
              <a:t> </a:t>
            </a:r>
            <a:r>
              <a:rPr lang="en-US" spc="-130" dirty="0" smtClean="0">
                <a:latin typeface="Arial MT"/>
                <a:cs typeface="Arial MT"/>
              </a:rPr>
              <a:t>we</a:t>
            </a:r>
            <a:r>
              <a:rPr lang="en-US" spc="-40" dirty="0" smtClean="0">
                <a:latin typeface="Arial MT"/>
                <a:cs typeface="Arial MT"/>
              </a:rPr>
              <a:t> </a:t>
            </a:r>
            <a:r>
              <a:rPr lang="en-US" spc="-114" dirty="0" smtClean="0">
                <a:latin typeface="Arial MT"/>
                <a:cs typeface="Arial MT"/>
              </a:rPr>
              <a:t>need</a:t>
            </a:r>
            <a:r>
              <a:rPr lang="en-US" spc="-60" dirty="0" smtClean="0">
                <a:latin typeface="Arial MT"/>
                <a:cs typeface="Arial MT"/>
              </a:rPr>
              <a:t> </a:t>
            </a:r>
            <a:r>
              <a:rPr lang="en-US" spc="-90" dirty="0" smtClean="0">
                <a:latin typeface="Arial MT"/>
                <a:cs typeface="Arial MT"/>
              </a:rPr>
              <a:t>to</a:t>
            </a:r>
            <a:r>
              <a:rPr lang="en-US" spc="-40" dirty="0" smtClean="0">
                <a:latin typeface="Arial MT"/>
                <a:cs typeface="Arial MT"/>
              </a:rPr>
              <a:t> </a:t>
            </a:r>
            <a:r>
              <a:rPr lang="en-US" spc="-95" dirty="0" smtClean="0">
                <a:latin typeface="Arial MT"/>
                <a:cs typeface="Arial MT"/>
              </a:rPr>
              <a:t>introduce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95" dirty="0" smtClean="0">
                <a:latin typeface="Arial MT"/>
                <a:cs typeface="Arial MT"/>
              </a:rPr>
              <a:t>ourselves</a:t>
            </a:r>
            <a:r>
              <a:rPr lang="en-US" spc="-60" dirty="0" smtClean="0">
                <a:latin typeface="Arial MT"/>
                <a:cs typeface="Arial MT"/>
              </a:rPr>
              <a:t> </a:t>
            </a:r>
            <a:r>
              <a:rPr lang="en-US" spc="-90" dirty="0" smtClean="0">
                <a:latin typeface="Arial MT"/>
                <a:cs typeface="Arial MT"/>
              </a:rPr>
              <a:t>to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110" dirty="0" smtClean="0">
                <a:latin typeface="Arial MT"/>
                <a:cs typeface="Arial MT"/>
              </a:rPr>
              <a:t>a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90" dirty="0" smtClean="0">
                <a:latin typeface="Arial MT"/>
                <a:cs typeface="Arial MT"/>
              </a:rPr>
              <a:t>clearer </a:t>
            </a:r>
            <a:r>
              <a:rPr lang="en-US" spc="-110" dirty="0" smtClean="0">
                <a:latin typeface="Arial MT"/>
                <a:cs typeface="Arial MT"/>
              </a:rPr>
              <a:t>communication</a:t>
            </a:r>
            <a:r>
              <a:rPr lang="en-US" spc="-70" dirty="0" smtClean="0">
                <a:latin typeface="Arial MT"/>
                <a:cs typeface="Arial MT"/>
              </a:rPr>
              <a:t> </a:t>
            </a:r>
            <a:r>
              <a:rPr lang="en-US" spc="-100" dirty="0" smtClean="0">
                <a:latin typeface="Arial MT"/>
                <a:cs typeface="Arial MT"/>
              </a:rPr>
              <a:t>process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100" dirty="0" smtClean="0">
                <a:latin typeface="Arial MT"/>
                <a:cs typeface="Arial MT"/>
              </a:rPr>
              <a:t>with</a:t>
            </a:r>
            <a:r>
              <a:rPr lang="en-US" spc="-40" dirty="0" smtClean="0">
                <a:latin typeface="Arial MT"/>
                <a:cs typeface="Arial MT"/>
              </a:rPr>
              <a:t> </a:t>
            </a:r>
            <a:r>
              <a:rPr lang="en-US" spc="-135" dirty="0" smtClean="0">
                <a:latin typeface="Arial MT"/>
                <a:cs typeface="Arial MT"/>
              </a:rPr>
              <a:t>whom</a:t>
            </a:r>
            <a:r>
              <a:rPr lang="en-US" spc="-75" dirty="0" smtClean="0">
                <a:latin typeface="Arial MT"/>
                <a:cs typeface="Arial MT"/>
              </a:rPr>
              <a:t> </a:t>
            </a:r>
            <a:r>
              <a:rPr lang="en-US" spc="-130" dirty="0" smtClean="0">
                <a:latin typeface="Arial MT"/>
                <a:cs typeface="Arial MT"/>
              </a:rPr>
              <a:t>we</a:t>
            </a:r>
            <a:r>
              <a:rPr lang="en-US" spc="-40" dirty="0" smtClean="0">
                <a:latin typeface="Arial MT"/>
                <a:cs typeface="Arial MT"/>
              </a:rPr>
              <a:t> </a:t>
            </a:r>
            <a:r>
              <a:rPr lang="en-US" spc="-75" dirty="0" smtClean="0">
                <a:latin typeface="Arial MT"/>
                <a:cs typeface="Arial MT"/>
              </a:rPr>
              <a:t>talk,</a:t>
            </a:r>
            <a:r>
              <a:rPr lang="en-US" spc="-80" dirty="0" smtClean="0">
                <a:latin typeface="Arial MT"/>
                <a:cs typeface="Arial MT"/>
              </a:rPr>
              <a:t> </a:t>
            </a:r>
            <a:r>
              <a:rPr lang="en-US" spc="-105" dirty="0" smtClean="0">
                <a:latin typeface="Arial MT"/>
                <a:cs typeface="Arial MT"/>
              </a:rPr>
              <a:t>about</a:t>
            </a:r>
            <a:r>
              <a:rPr lang="en-US" spc="-50" dirty="0" smtClean="0">
                <a:latin typeface="Arial MT"/>
                <a:cs typeface="Arial MT"/>
              </a:rPr>
              <a:t> </a:t>
            </a:r>
            <a:r>
              <a:rPr lang="en-US" spc="-110" dirty="0" smtClean="0">
                <a:latin typeface="Arial MT"/>
                <a:cs typeface="Arial MT"/>
              </a:rPr>
              <a:t>what</a:t>
            </a:r>
            <a:r>
              <a:rPr lang="en-US" spc="-80" dirty="0" smtClean="0">
                <a:latin typeface="Arial MT"/>
                <a:cs typeface="Arial MT"/>
              </a:rPr>
              <a:t> </a:t>
            </a:r>
            <a:r>
              <a:rPr lang="en-US" spc="-130" dirty="0" smtClean="0">
                <a:latin typeface="Arial MT"/>
                <a:cs typeface="Arial MT"/>
              </a:rPr>
              <a:t>we</a:t>
            </a:r>
            <a:r>
              <a:rPr lang="en-US" spc="-45" dirty="0" smtClean="0">
                <a:latin typeface="Arial MT"/>
                <a:cs typeface="Arial MT"/>
              </a:rPr>
              <a:t> </a:t>
            </a:r>
            <a:r>
              <a:rPr lang="en-US" spc="-95" dirty="0" smtClean="0">
                <a:latin typeface="Arial MT"/>
                <a:cs typeface="Arial MT"/>
              </a:rPr>
              <a:t>are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90" dirty="0" smtClean="0">
                <a:latin typeface="Arial MT"/>
                <a:cs typeface="Arial MT"/>
              </a:rPr>
              <a:t>talking</a:t>
            </a:r>
            <a:r>
              <a:rPr lang="en-US" spc="-70" dirty="0" smtClean="0">
                <a:latin typeface="Arial MT"/>
                <a:cs typeface="Arial MT"/>
              </a:rPr>
              <a:t> </a:t>
            </a:r>
            <a:r>
              <a:rPr lang="en-US" spc="-105" dirty="0" smtClean="0">
                <a:latin typeface="Arial MT"/>
                <a:cs typeface="Arial MT"/>
              </a:rPr>
              <a:t>about</a:t>
            </a:r>
            <a:r>
              <a:rPr lang="en-US" spc="-50" dirty="0" smtClean="0">
                <a:latin typeface="Arial MT"/>
                <a:cs typeface="Arial MT"/>
              </a:rPr>
              <a:t> </a:t>
            </a:r>
            <a:r>
              <a:rPr lang="en-US" spc="-114" dirty="0" smtClean="0">
                <a:latin typeface="Arial MT"/>
                <a:cs typeface="Arial MT"/>
              </a:rPr>
              <a:t>and</a:t>
            </a:r>
            <a:r>
              <a:rPr lang="en-US" spc="-65" dirty="0" smtClean="0">
                <a:latin typeface="Arial MT"/>
                <a:cs typeface="Arial MT"/>
              </a:rPr>
              <a:t> </a:t>
            </a:r>
            <a:r>
              <a:rPr lang="en-US" spc="-95" dirty="0" smtClean="0">
                <a:latin typeface="Arial MT"/>
                <a:cs typeface="Arial MT"/>
              </a:rPr>
              <a:t>other</a:t>
            </a:r>
            <a:r>
              <a:rPr lang="en-US" spc="-55" dirty="0" smtClean="0">
                <a:latin typeface="Arial MT"/>
                <a:cs typeface="Arial MT"/>
              </a:rPr>
              <a:t> </a:t>
            </a:r>
            <a:r>
              <a:rPr lang="en-US" spc="-90" dirty="0" smtClean="0">
                <a:latin typeface="Arial MT"/>
                <a:cs typeface="Arial MT"/>
              </a:rPr>
              <a:t>conditions.</a:t>
            </a:r>
            <a:endParaRPr lang="id-ID" spc="-90" dirty="0" smtClean="0">
              <a:latin typeface="Arial MT"/>
              <a:cs typeface="Arial MT"/>
            </a:endParaRPr>
          </a:p>
          <a:p>
            <a:pPr marL="0" indent="0" algn="just">
              <a:buNone/>
            </a:pPr>
            <a:r>
              <a:rPr lang="en-US" b="1" dirty="0"/>
              <a:t>There are two forms of introduction that is formal and </a:t>
            </a:r>
            <a:r>
              <a:rPr lang="en-US" b="1" dirty="0" smtClean="0"/>
              <a:t>informal</a:t>
            </a:r>
            <a:r>
              <a:rPr lang="id-ID" b="1" dirty="0" smtClean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 smtClean="0">
              <a:latin typeface="Arial MT"/>
              <a:cs typeface="Arial M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95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F</a:t>
            </a:r>
            <a:r>
              <a:rPr lang="en-US" b="1" dirty="0" err="1" smtClean="0"/>
              <a:t>ormal</a:t>
            </a:r>
            <a:r>
              <a:rPr lang="en-US" b="1" dirty="0" smtClean="0"/>
              <a:t> </a:t>
            </a:r>
            <a:r>
              <a:rPr lang="id-ID" b="1" dirty="0" smtClean="0"/>
              <a:t>I</a:t>
            </a:r>
            <a:r>
              <a:rPr lang="en-US" b="1" dirty="0" err="1" smtClean="0"/>
              <a:t>ntroduction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id-ID" b="1" dirty="0"/>
              <a:t>F</a:t>
            </a:r>
            <a:r>
              <a:rPr lang="en-US" b="1" dirty="0" err="1" smtClean="0"/>
              <a:t>ormal</a:t>
            </a:r>
            <a:r>
              <a:rPr lang="en-US" b="1" dirty="0" smtClean="0"/>
              <a:t> </a:t>
            </a:r>
            <a:r>
              <a:rPr lang="en-US" b="1" dirty="0"/>
              <a:t>introduction is</a:t>
            </a:r>
            <a:r>
              <a:rPr lang="en-US" dirty="0"/>
              <a:t> used when you introduce yourself in a formal room for example. Self in front of class, workroom, meeting room  and Official forums, such as seminars ,. Formal intakes are used in formal situations.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4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79248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Expression Formal </a:t>
            </a:r>
            <a:r>
              <a:rPr lang="en-US" sz="4000" b="1" dirty="0" smtClean="0"/>
              <a:t>Introduction</a:t>
            </a:r>
            <a:r>
              <a:rPr lang="id-ID" sz="4000" b="1" dirty="0" smtClean="0"/>
              <a:t>:</a:t>
            </a:r>
          </a:p>
          <a:p>
            <a:pPr algn="just"/>
            <a:endParaRPr lang="en-US" b="1" dirty="0"/>
          </a:p>
          <a:p>
            <a:pPr lvl="0" algn="just"/>
            <a:r>
              <a:rPr lang="en-US" sz="2400" dirty="0"/>
              <a:t>Good morning. My name is </a:t>
            </a:r>
            <a:r>
              <a:rPr lang="en-US" sz="2400" dirty="0" err="1"/>
              <a:t>Beny</a:t>
            </a:r>
            <a:endParaRPr lang="en-US" sz="2400" dirty="0"/>
          </a:p>
          <a:p>
            <a:pPr lvl="0" algn="just"/>
            <a:r>
              <a:rPr lang="en-US" sz="2400" dirty="0"/>
              <a:t>Please, allow me to introduce myself. </a:t>
            </a:r>
          </a:p>
          <a:p>
            <a:pPr lvl="0" algn="just"/>
            <a:r>
              <a:rPr lang="en-US" sz="2400" dirty="0"/>
              <a:t>May I introduce myself. My name is </a:t>
            </a:r>
            <a:r>
              <a:rPr lang="en-US" sz="2400" dirty="0" err="1"/>
              <a:t>Kasih</a:t>
            </a:r>
            <a:r>
              <a:rPr lang="en-US" sz="2400" dirty="0"/>
              <a:t> </a:t>
            </a:r>
          </a:p>
          <a:p>
            <a:pPr lvl="0" algn="just"/>
            <a:r>
              <a:rPr lang="en-US" sz="2400" dirty="0"/>
              <a:t>Would you mind if I introduce myself. My name is </a:t>
            </a:r>
            <a:r>
              <a:rPr lang="en-US" sz="2400" dirty="0" err="1"/>
              <a:t>Kasih</a:t>
            </a:r>
            <a:r>
              <a:rPr lang="en-US" sz="2400" dirty="0"/>
              <a:t> 	</a:t>
            </a:r>
            <a:endParaRPr lang="id-ID" sz="2400" dirty="0" smtClean="0"/>
          </a:p>
          <a:p>
            <a:pPr lvl="0" algn="just"/>
            <a:r>
              <a:rPr lang="en-US" sz="2400" dirty="0" smtClean="0"/>
              <a:t>Let </a:t>
            </a:r>
            <a:r>
              <a:rPr lang="en-US" sz="2400" dirty="0"/>
              <a:t>me introduce myself		</a:t>
            </a:r>
          </a:p>
          <a:p>
            <a:pPr lvl="0" algn="just"/>
            <a:r>
              <a:rPr lang="en-US" sz="2400" dirty="0"/>
              <a:t>I would like to introduce myself. My name is </a:t>
            </a:r>
            <a:r>
              <a:rPr lang="en-US" sz="2400" dirty="0" err="1"/>
              <a:t>Kasih</a:t>
            </a:r>
            <a:endParaRPr lang="en-US" sz="2400" dirty="0"/>
          </a:p>
          <a:p>
            <a:pPr lvl="0" algn="just"/>
            <a:r>
              <a:rPr lang="en-US" sz="2400" dirty="0"/>
              <a:t>Good evening. My name is </a:t>
            </a:r>
            <a:r>
              <a:rPr lang="en-US" sz="2400" dirty="0" err="1"/>
              <a:t>Beny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/>
              <a:t>May I introduce myself? I’m </a:t>
            </a:r>
            <a:r>
              <a:rPr lang="en-US" sz="2400" dirty="0" err="1"/>
              <a:t>Beny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/>
              <a:t>Let me introduce myself. My name is </a:t>
            </a:r>
            <a:r>
              <a:rPr lang="en-US" sz="2400" dirty="0" err="1"/>
              <a:t>Beny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/>
              <a:t>How do you do? My name is </a:t>
            </a:r>
            <a:r>
              <a:rPr lang="en-US" sz="2400" dirty="0" err="1"/>
              <a:t>Beny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056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1945" y="838200"/>
            <a:ext cx="8153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Responses</a:t>
            </a:r>
            <a:r>
              <a:rPr lang="id-ID" sz="4000" b="1" dirty="0" smtClean="0"/>
              <a:t>:</a:t>
            </a:r>
            <a:endParaRPr lang="en-US" sz="4000" dirty="0"/>
          </a:p>
          <a:p>
            <a:pPr lvl="0" algn="just"/>
            <a:endParaRPr lang="id-ID" sz="2400" dirty="0" smtClean="0"/>
          </a:p>
          <a:p>
            <a:pPr lvl="0" algn="just"/>
            <a:r>
              <a:rPr lang="en-US" sz="2400" dirty="0" smtClean="0"/>
              <a:t>Good </a:t>
            </a:r>
            <a:r>
              <a:rPr lang="en-US" sz="2400" dirty="0"/>
              <a:t>morning, how do you do?</a:t>
            </a:r>
          </a:p>
          <a:p>
            <a:pPr lvl="0" algn="just"/>
            <a:r>
              <a:rPr lang="en-US" sz="2400" dirty="0"/>
              <a:t>How do you do, nice to meet you?</a:t>
            </a:r>
          </a:p>
          <a:p>
            <a:pPr lvl="0" algn="just"/>
            <a:r>
              <a:rPr lang="en-US" sz="2400" dirty="0"/>
              <a:t>Oh, hello, nice to meet you</a:t>
            </a:r>
          </a:p>
          <a:p>
            <a:pPr lvl="0" algn="just"/>
            <a:r>
              <a:rPr lang="en-US" sz="2400" dirty="0"/>
              <a:t>I am </a:t>
            </a:r>
            <a:r>
              <a:rPr lang="en-US" sz="2400" dirty="0" err="1"/>
              <a:t>Kasih</a:t>
            </a:r>
            <a:r>
              <a:rPr lang="en-US" sz="2400" dirty="0"/>
              <a:t> / my name’s </a:t>
            </a:r>
            <a:r>
              <a:rPr lang="en-US" sz="2400" dirty="0" err="1"/>
              <a:t>Kasih</a:t>
            </a:r>
            <a:endParaRPr lang="en-US" sz="2400" dirty="0"/>
          </a:p>
          <a:p>
            <a:pPr lvl="0" algn="just"/>
            <a:r>
              <a:rPr lang="en-US" sz="2400" dirty="0"/>
              <a:t>Hi /Hello </a:t>
            </a:r>
            <a:r>
              <a:rPr lang="en-US" sz="2400" dirty="0" err="1"/>
              <a:t>Mr</a:t>
            </a:r>
            <a:r>
              <a:rPr lang="en-US" sz="2400" dirty="0"/>
              <a:t> </a:t>
            </a:r>
            <a:r>
              <a:rPr lang="en-US" sz="2400" dirty="0" err="1"/>
              <a:t>Beny</a:t>
            </a:r>
            <a:endParaRPr lang="en-US" sz="2400" dirty="0"/>
          </a:p>
          <a:p>
            <a:pPr lvl="0" algn="just"/>
            <a:r>
              <a:rPr lang="en-US" sz="2400" dirty="0"/>
              <a:t>Hi, I’m </a:t>
            </a:r>
            <a:r>
              <a:rPr lang="en-US" sz="2400" dirty="0" err="1"/>
              <a:t>Kasih</a:t>
            </a:r>
            <a:r>
              <a:rPr lang="en-US" sz="2400" dirty="0"/>
              <a:t>. Glad to meet you.</a:t>
            </a:r>
          </a:p>
          <a:p>
            <a:pPr lvl="0" algn="just"/>
            <a:r>
              <a:rPr lang="en-US" sz="2400" dirty="0"/>
              <a:t>Hello. My name’s </a:t>
            </a:r>
            <a:r>
              <a:rPr lang="en-US" sz="2400" dirty="0" err="1"/>
              <a:t>Kasih</a:t>
            </a:r>
            <a:r>
              <a:rPr lang="en-US" sz="2400" dirty="0"/>
              <a:t>. Pleased to meet you.</a:t>
            </a:r>
          </a:p>
          <a:p>
            <a:pPr lvl="0" algn="just"/>
            <a:r>
              <a:rPr lang="en-US" sz="2400" dirty="0"/>
              <a:t>Good evening. I’m </a:t>
            </a:r>
            <a:r>
              <a:rPr lang="en-US" sz="2400" dirty="0" err="1"/>
              <a:t>Kasih</a:t>
            </a:r>
            <a:r>
              <a:rPr lang="en-US" sz="2400" dirty="0"/>
              <a:t>. How do you do?</a:t>
            </a:r>
          </a:p>
          <a:p>
            <a:pPr lvl="0" algn="just"/>
            <a:r>
              <a:rPr lang="en-US" sz="2400" dirty="0"/>
              <a:t>How do you do? My name is </a:t>
            </a:r>
            <a:r>
              <a:rPr lang="en-US" sz="2400" dirty="0" err="1"/>
              <a:t>Kasih</a:t>
            </a:r>
            <a:r>
              <a:rPr lang="en-US" sz="2400" dirty="0"/>
              <a:t>. Nice to meet you.</a:t>
            </a:r>
          </a:p>
        </p:txBody>
      </p:sp>
    </p:spTree>
    <p:extLst>
      <p:ext uri="{BB962C8B-B14F-4D97-AF65-F5344CB8AC3E}">
        <p14:creationId xmlns:p14="http://schemas.microsoft.com/office/powerpoint/2010/main" val="2578327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848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b="1" dirty="0" smtClean="0"/>
          </a:p>
          <a:p>
            <a:pPr algn="ctr"/>
            <a:r>
              <a:rPr lang="en-US" sz="2800" b="1" dirty="0" smtClean="0"/>
              <a:t>Example </a:t>
            </a:r>
            <a:r>
              <a:rPr lang="en-US" sz="2800" b="1" dirty="0"/>
              <a:t>of formal Introduction :</a:t>
            </a:r>
            <a:endParaRPr lang="en-US" sz="2800" dirty="0"/>
          </a:p>
          <a:p>
            <a:r>
              <a:rPr lang="en-US" dirty="0"/>
              <a:t> </a:t>
            </a:r>
          </a:p>
          <a:p>
            <a:pPr algn="just"/>
            <a:r>
              <a:rPr lang="id-ID" sz="2000" dirty="0"/>
              <a:t>L</a:t>
            </a:r>
            <a:r>
              <a:rPr lang="en-US" sz="2000" dirty="0" smtClean="0"/>
              <a:t>et </a:t>
            </a:r>
            <a:r>
              <a:rPr lang="en-US" sz="2000" dirty="0"/>
              <a:t>me introduce myself. My name is ARIE DWI PRASETYO, and you can call me “ARIE”. I am one of a million babies who will be born in the Indonesia in 1994. I was born in </a:t>
            </a:r>
            <a:r>
              <a:rPr lang="en-US" sz="2000" dirty="0" err="1"/>
              <a:t>Mojokerto</a:t>
            </a:r>
            <a:r>
              <a:rPr lang="en-US" sz="2000" dirty="0"/>
              <a:t> on 18th October 1994. I live at </a:t>
            </a:r>
            <a:r>
              <a:rPr lang="en-US" sz="2000" dirty="0" err="1"/>
              <a:t>Anjasmoro</a:t>
            </a:r>
            <a:r>
              <a:rPr lang="en-US" sz="2000" dirty="0"/>
              <a:t> street, </a:t>
            </a:r>
            <a:r>
              <a:rPr lang="en-US" sz="2000" dirty="0" err="1"/>
              <a:t>Bangun</a:t>
            </a:r>
            <a:r>
              <a:rPr lang="en-US" sz="2000" dirty="0"/>
              <a:t> village, RT/RW: 003/001, Dk. </a:t>
            </a:r>
            <a:r>
              <a:rPr lang="en-US" sz="2000" dirty="0" err="1"/>
              <a:t>Ploso</a:t>
            </a:r>
            <a:r>
              <a:rPr lang="en-US" sz="2000" dirty="0"/>
              <a:t>. </a:t>
            </a:r>
            <a:r>
              <a:rPr lang="en-US" sz="2000" dirty="0" err="1"/>
              <a:t>Subdistrict</a:t>
            </a:r>
            <a:r>
              <a:rPr lang="en-US" sz="2000" dirty="0"/>
              <a:t>: </a:t>
            </a:r>
            <a:r>
              <a:rPr lang="en-US" sz="2000" dirty="0" err="1"/>
              <a:t>Pungging</a:t>
            </a:r>
            <a:r>
              <a:rPr lang="en-US" sz="2000" dirty="0"/>
              <a:t>, Regency: </a:t>
            </a:r>
            <a:r>
              <a:rPr lang="en-US" sz="2000" dirty="0" err="1"/>
              <a:t>Mojokerto</a:t>
            </a:r>
            <a:r>
              <a:rPr lang="en-US" sz="2000" dirty="0"/>
              <a:t>, Post Code: 61384. I am studying in SMK </a:t>
            </a:r>
            <a:r>
              <a:rPr lang="en-US" sz="2000" dirty="0" err="1"/>
              <a:t>Negeri</a:t>
            </a:r>
            <a:r>
              <a:rPr lang="en-US" sz="2000" dirty="0"/>
              <a:t> 5 Surabaya in the 12th grade with the skills competencies of Chemical </a:t>
            </a:r>
            <a:r>
              <a:rPr lang="en-US" sz="2000" dirty="0" err="1"/>
              <a:t>Industry.My</a:t>
            </a:r>
            <a:r>
              <a:rPr lang="en-US" sz="2000" dirty="0"/>
              <a:t> hobbies are cycling, listen the music , reading comics, watch movie and comedy because that all make me happy and entertain my self. I was the youngest of two sisters. I have one sister, her name is </a:t>
            </a:r>
            <a:r>
              <a:rPr lang="en-US" sz="2000" dirty="0" err="1"/>
              <a:t>Weni</a:t>
            </a:r>
            <a:r>
              <a:rPr lang="en-US" sz="2000" dirty="0"/>
              <a:t> </a:t>
            </a:r>
            <a:r>
              <a:rPr lang="en-US" sz="2000" dirty="0" err="1"/>
              <a:t>Piji</a:t>
            </a:r>
            <a:r>
              <a:rPr lang="en-US" sz="2000" dirty="0"/>
              <a:t> Lestari. She was married with one child. I have pleasant personality. I’m very </a:t>
            </a:r>
            <a:r>
              <a:rPr lang="en-US" sz="2000" dirty="0" err="1"/>
              <a:t>friendly,sometimes</a:t>
            </a:r>
            <a:r>
              <a:rPr lang="en-US" sz="2000" dirty="0"/>
              <a:t> </a:t>
            </a:r>
            <a:r>
              <a:rPr lang="en-US" sz="2000" dirty="0" err="1"/>
              <a:t>Iam</a:t>
            </a:r>
            <a:r>
              <a:rPr lang="en-US" sz="2000" dirty="0"/>
              <a:t> shy if I meet new people. Sometimes I become annoying person and selfish. I like study hard and I smile a lot. :DI have a parents who very loving me. They are never mind to accept all my desire. After I am finishing my study, I want to give my parents is happiness that previous ever they give me.</a:t>
            </a:r>
          </a:p>
        </p:txBody>
      </p:sp>
    </p:spTree>
    <p:extLst>
      <p:ext uri="{BB962C8B-B14F-4D97-AF65-F5344CB8AC3E}">
        <p14:creationId xmlns:p14="http://schemas.microsoft.com/office/powerpoint/2010/main" val="1554888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Informal </a:t>
            </a:r>
            <a:r>
              <a:rPr lang="en-US" b="1" dirty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Informal introduction is </a:t>
            </a:r>
            <a:r>
              <a:rPr lang="en-US" dirty="0"/>
              <a:t>used when you introduce yourself to someone at about the same age with you. Informal introduction id used in a non formal situation.</a:t>
            </a:r>
            <a:r>
              <a:rPr lang="en-US" b="1" dirty="0"/>
              <a:t> </a:t>
            </a:r>
            <a:r>
              <a:rPr lang="en-US" dirty="0"/>
              <a:t>Usually used on unofficial events or forums, such as introductions when in public meet new friends or friends.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2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133600"/>
            <a:ext cx="81534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 </a:t>
            </a:r>
            <a:r>
              <a:rPr lang="en-US" sz="4000" b="1" dirty="0"/>
              <a:t>Expression Informal </a:t>
            </a:r>
            <a:r>
              <a:rPr lang="en-US" sz="4000" b="1" dirty="0" smtClean="0"/>
              <a:t>introduction</a:t>
            </a:r>
            <a:r>
              <a:rPr lang="id-ID" sz="4000" b="1" dirty="0" smtClean="0"/>
              <a:t>:</a:t>
            </a:r>
            <a:endParaRPr lang="en-US" sz="4000" dirty="0"/>
          </a:p>
          <a:p>
            <a:r>
              <a:rPr lang="en-US" dirty="0" smtClean="0">
                <a:effectLst/>
              </a:rPr>
              <a:t>-          </a:t>
            </a:r>
            <a:r>
              <a:rPr lang="en-US" sz="2400" dirty="0"/>
              <a:t>Hello, I am </a:t>
            </a:r>
            <a:r>
              <a:rPr lang="en-US" sz="2400" dirty="0" err="1"/>
              <a:t>Kasih</a:t>
            </a:r>
            <a:r>
              <a:rPr lang="en-US" sz="2400" dirty="0"/>
              <a:t> Nice to meet you 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-        </a:t>
            </a:r>
            <a:r>
              <a:rPr lang="en-US" sz="2400" dirty="0"/>
              <a:t>Hi, I am </a:t>
            </a:r>
            <a:r>
              <a:rPr lang="en-US" sz="2400" dirty="0" err="1"/>
              <a:t>Kasih</a:t>
            </a:r>
            <a:r>
              <a:rPr lang="en-US" sz="2400" dirty="0"/>
              <a:t> Nice to meet you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-        </a:t>
            </a:r>
            <a:r>
              <a:rPr lang="en-US" sz="2400" dirty="0" smtClean="0"/>
              <a:t>Excuse </a:t>
            </a:r>
            <a:r>
              <a:rPr lang="en-US" sz="2400" dirty="0"/>
              <a:t>me. I am </a:t>
            </a:r>
            <a:r>
              <a:rPr lang="en-US" sz="2400" dirty="0" err="1"/>
              <a:t>Kasih</a:t>
            </a:r>
            <a:r>
              <a:rPr lang="en-US" sz="2400" dirty="0"/>
              <a:t> what’s your ?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-        </a:t>
            </a:r>
            <a:r>
              <a:rPr lang="en-US" sz="2400" dirty="0" smtClean="0"/>
              <a:t>Hi</a:t>
            </a:r>
            <a:r>
              <a:rPr lang="en-US" sz="2400" dirty="0"/>
              <a:t>, what’s your name ?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543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399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INTRODUCING ONESELF AND  OTHERS</vt:lpstr>
      <vt:lpstr>Learning Objective</vt:lpstr>
      <vt:lpstr>What is introduction ? </vt:lpstr>
      <vt:lpstr>Formal Introduction  </vt:lpstr>
      <vt:lpstr>PowerPoint Presentation</vt:lpstr>
      <vt:lpstr>PowerPoint Presentation</vt:lpstr>
      <vt:lpstr>PowerPoint Presentation</vt:lpstr>
      <vt:lpstr>Informal Introduction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ONESELF AND  OTHERS</dc:title>
  <dc:creator>AnnAArmyOffice</dc:creator>
  <cp:lastModifiedBy>AnnAArmyOffice</cp:lastModifiedBy>
  <cp:revision>20</cp:revision>
  <dcterms:created xsi:type="dcterms:W3CDTF">2021-07-19T18:34:43Z</dcterms:created>
  <dcterms:modified xsi:type="dcterms:W3CDTF">2021-07-19T19:09:11Z</dcterms:modified>
</cp:coreProperties>
</file>