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1" r:id="rId6"/>
    <p:sldId id="262" r:id="rId7"/>
    <p:sldId id="263" r:id="rId8"/>
    <p:sldId id="257" r:id="rId9"/>
    <p:sldId id="259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1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7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DDC5-399F-4670-A1E2-9345F42F8DA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1521-BCFA-4BF2-89B7-956A9A0E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Internet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9275618" cy="3231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 </a:t>
            </a:r>
            <a:r>
              <a:rPr lang="en-US" sz="3000" dirty="0"/>
              <a:t>Internet </a:t>
            </a:r>
            <a:r>
              <a:rPr lang="en-US" sz="3000" dirty="0" err="1"/>
              <a:t>berasal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istilah</a:t>
            </a:r>
            <a:r>
              <a:rPr lang="en-US" sz="3000" dirty="0"/>
              <a:t> interconnection networking. Internet </a:t>
            </a:r>
            <a:r>
              <a:rPr lang="en-US" sz="3000" dirty="0" err="1"/>
              <a:t>merupakan</a:t>
            </a:r>
            <a:r>
              <a:rPr lang="en-US" sz="3000" dirty="0"/>
              <a:t> </a:t>
            </a:r>
            <a:r>
              <a:rPr lang="en-US" sz="3000" dirty="0" err="1"/>
              <a:t>jaringan</a:t>
            </a:r>
            <a:r>
              <a:rPr lang="en-US" sz="3000" dirty="0"/>
              <a:t> </a:t>
            </a:r>
            <a:r>
              <a:rPr lang="en-US" sz="3000" dirty="0" err="1"/>
              <a:t>luas</a:t>
            </a:r>
            <a:r>
              <a:rPr lang="en-US" sz="3000" dirty="0"/>
              <a:t> yang </a:t>
            </a:r>
            <a:r>
              <a:rPr lang="en-US" sz="3000" dirty="0" err="1"/>
              <a:t>menghubungkan</a:t>
            </a:r>
            <a:r>
              <a:rPr lang="en-US" sz="3000" dirty="0"/>
              <a:t>  </a:t>
            </a:r>
            <a:r>
              <a:rPr lang="en-US" sz="3000" dirty="0" err="1"/>
              <a:t>seluruh</a:t>
            </a:r>
            <a:r>
              <a:rPr lang="en-US" sz="3000" dirty="0"/>
              <a:t> </a:t>
            </a:r>
            <a:r>
              <a:rPr lang="en-US" sz="3000" dirty="0" err="1"/>
              <a:t>komputer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berbagai</a:t>
            </a:r>
            <a:r>
              <a:rPr lang="en-US" sz="3000" dirty="0"/>
              <a:t> </a:t>
            </a:r>
            <a:r>
              <a:rPr lang="en-US" sz="3000" dirty="0" err="1"/>
              <a:t>penjuru</a:t>
            </a:r>
            <a:r>
              <a:rPr lang="en-US" sz="3000" dirty="0"/>
              <a:t> </a:t>
            </a:r>
            <a:r>
              <a:rPr lang="en-US" sz="3000" dirty="0" err="1"/>
              <a:t>dunia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091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619" t="49786" r="25515" b="13313"/>
          <a:stretch/>
        </p:blipFill>
        <p:spPr>
          <a:xfrm>
            <a:off x="2141950" y="751563"/>
            <a:ext cx="6868506" cy="4471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6975" y="5549030"/>
            <a:ext cx="473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server , client </a:t>
            </a:r>
            <a:r>
              <a:rPr lang="en-US" dirty="0" err="1"/>
              <a:t>dan</a:t>
            </a:r>
            <a:r>
              <a:rPr lang="en-US" dirty="0"/>
              <a:t> hub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096" y="82354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lingkup</a:t>
            </a:r>
            <a:r>
              <a:rPr lang="en-US" dirty="0"/>
              <a:t> yang </a:t>
            </a:r>
            <a:r>
              <a:rPr lang="en-US" dirty="0" err="1"/>
              <a:t>sempit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antarbenua</a:t>
            </a:r>
            <a:r>
              <a:rPr lang="en-US" dirty="0"/>
              <a:t>.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lingkup</a:t>
            </a:r>
            <a:endParaRPr lang="en-US" dirty="0"/>
          </a:p>
          <a:p>
            <a:pPr marL="0" indent="0">
              <a:buNone/>
            </a:pPr>
            <a:r>
              <a:rPr lang="sv-SE" dirty="0"/>
              <a:t>yang sempit misalnya jaringan komputer perkantoran. Jaringan komputer</a:t>
            </a:r>
          </a:p>
          <a:p>
            <a:pPr marL="0" indent="0">
              <a:buNone/>
            </a:pPr>
            <a:r>
              <a:rPr lang="en-US" dirty="0" err="1"/>
              <a:t>antarbenua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internet.</a:t>
            </a:r>
          </a:p>
          <a:p>
            <a:pPr marL="0" indent="0">
              <a:buNone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manfaat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printer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antarbenua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sv-SE" dirty="0"/>
              <a:t>Berdasarkan wilayah kerja jaringan, pada umumnya dikenal istilah LAN</a:t>
            </a:r>
          </a:p>
          <a:p>
            <a:pPr marL="0" indent="0">
              <a:buNone/>
            </a:pPr>
            <a:r>
              <a:rPr lang="en-US" dirty="0"/>
              <a:t>(Local Area Network), MAN (Metropolitan Area Network), WAN (Wide Area Network), </a:t>
            </a:r>
            <a:r>
              <a:rPr lang="en-US" dirty="0" err="1"/>
              <a:t>dan</a:t>
            </a:r>
            <a:r>
              <a:rPr lang="en-US" dirty="0"/>
              <a:t> internet.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3567"/>
            <a:ext cx="10515600" cy="5663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LAN (Local Area Network)</a:t>
            </a:r>
          </a:p>
          <a:p>
            <a:pPr marL="0" indent="0" algn="just">
              <a:buNone/>
            </a:pPr>
            <a:r>
              <a:rPr lang="en-US" dirty="0"/>
              <a:t>Local Area Network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perkantoran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LAN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 LAN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computer </a:t>
            </a:r>
            <a:r>
              <a:rPr lang="en-US" dirty="0" err="1"/>
              <a:t>computer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gedung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Komputer-komputer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fi-FI" dirty="0"/>
              <a:t>printer. LAN memungkinkan suatu perusahaan menggunakan printer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LAN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bertukar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523" y="10865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MAN (Metropolitan Area Network)</a:t>
            </a:r>
          </a:p>
          <a:p>
            <a:pPr marL="0" indent="0" algn="just">
              <a:buNone/>
            </a:pPr>
            <a:r>
              <a:rPr lang="en-US" dirty="0"/>
              <a:t>Metropolitan Area Network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LAN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MAN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yang </a:t>
            </a:r>
            <a:r>
              <a:rPr lang="en-US" dirty="0" err="1"/>
              <a:t>berdekatan</a:t>
            </a:r>
            <a:r>
              <a:rPr lang="en-US" dirty="0"/>
              <a:t> </a:t>
            </a:r>
            <a:r>
              <a:rPr lang="en-US" dirty="0" err="1"/>
              <a:t>letaknya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MAN yang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kantor-kantor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data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r>
              <a:rPr lang="en-US" dirty="0"/>
              <a:t>. MAN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0386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4296"/>
            <a:ext cx="10515600" cy="531266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WAN (Wide Area Network)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Wide Area Network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mencakup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area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benua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48" y="2254685"/>
            <a:ext cx="4640229" cy="2342367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8648" y="2080235"/>
            <a:ext cx="4255741" cy="26912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5524" y="5273458"/>
            <a:ext cx="3414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Gambar</a:t>
            </a:r>
            <a:r>
              <a:rPr lang="en-US" sz="3600" dirty="0"/>
              <a:t> Internet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8091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Sejarah</a:t>
            </a:r>
            <a:r>
              <a:rPr lang="en-US" b="1" dirty="0"/>
              <a:t> Internet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Di Indonesia internet telah menjadi bagian hidup manusia terutama</a:t>
            </a:r>
          </a:p>
          <a:p>
            <a:pPr marL="0" indent="0">
              <a:buNone/>
            </a:pP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90-an.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, di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internet </a:t>
            </a:r>
            <a:r>
              <a:rPr lang="pl-PL" dirty="0"/>
              <a:t>telah marak digunakan sejak lama.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1969.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Robert Taylor (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kantor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DARPA (Defense Advanced Research Projects</a:t>
            </a:r>
          </a:p>
          <a:p>
            <a:pPr marL="0" indent="0">
              <a:buNone/>
            </a:pPr>
            <a:r>
              <a:rPr lang="sv-SE" dirty="0"/>
              <a:t>Agency (Badan Riset Angkatan Bersenjata Amerika Serikat) ingin</a:t>
            </a:r>
          </a:p>
          <a:p>
            <a:pPr marL="0" indent="0">
              <a:buNone/>
            </a:pPr>
            <a:r>
              <a:rPr lang="en-US" dirty="0" err="1"/>
              <a:t>mewujudkan</a:t>
            </a:r>
            <a:r>
              <a:rPr lang="en-US" dirty="0"/>
              <a:t> ide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 </a:t>
            </a:r>
            <a:r>
              <a:rPr lang="en-US" dirty="0" err="1"/>
              <a:t>Bersama</a:t>
            </a:r>
            <a:r>
              <a:rPr lang="en-US" dirty="0"/>
              <a:t> Larry Robert, Robert Taylor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bernama</a:t>
            </a:r>
            <a:r>
              <a:rPr lang="en-US" dirty="0"/>
              <a:t> ARPANET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1971, Roy Tomlinson </a:t>
            </a:r>
            <a:r>
              <a:rPr lang="en-US" dirty="0" err="1"/>
              <a:t>menciptakan</a:t>
            </a:r>
            <a:r>
              <a:rPr lang="en-US" dirty="0"/>
              <a:t> program e-mail </a:t>
            </a:r>
            <a:r>
              <a:rPr lang="en-US" dirty="0" err="1"/>
              <a:t>untuk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proyek</a:t>
            </a:r>
            <a:r>
              <a:rPr lang="en-US" dirty="0"/>
              <a:t> ARPANET. </a:t>
            </a:r>
            <a:r>
              <a:rPr lang="en-US" dirty="0" err="1"/>
              <a:t>Ciptaan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sempurnakan</a:t>
            </a:r>
            <a:r>
              <a:rPr lang="en-US" dirty="0"/>
              <a:t> </a:t>
            </a:r>
            <a:r>
              <a:rPr lang="en-US" dirty="0" err="1"/>
              <a:t>setahun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.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1973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ARPANET </a:t>
            </a:r>
            <a:r>
              <a:rPr lang="en-US" dirty="0" err="1"/>
              <a:t>mulai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. </a:t>
            </a:r>
            <a:r>
              <a:rPr lang="en-US" dirty="0" err="1"/>
              <a:t>Komputer</a:t>
            </a:r>
            <a:r>
              <a:rPr lang="en-US" dirty="0"/>
              <a:t> University College di</a:t>
            </a:r>
          </a:p>
          <a:p>
            <a:pPr marL="0" indent="0">
              <a:buNone/>
            </a:pPr>
            <a:r>
              <a:rPr lang="en-US" dirty="0"/>
              <a:t>London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ARPANET.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Vinton Cerf </a:t>
            </a:r>
            <a:r>
              <a:rPr lang="en-US" dirty="0" err="1"/>
              <a:t>dan</a:t>
            </a:r>
            <a:r>
              <a:rPr lang="en-US" dirty="0"/>
              <a:t> Bob Kahn </a:t>
            </a:r>
            <a:r>
              <a:rPr lang="en-US" dirty="0" err="1"/>
              <a:t>mempresentasikan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-11151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Notasi</a:t>
            </a:r>
            <a:r>
              <a:rPr lang="en-US" b="1" dirty="0"/>
              <a:t> </a:t>
            </a:r>
            <a:r>
              <a:rPr lang="en-US" b="1" dirty="0" err="1"/>
              <a:t>Kecepatan</a:t>
            </a:r>
            <a:r>
              <a:rPr lang="en-US" b="1" dirty="0"/>
              <a:t> Transfer Data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324" y="1319388"/>
            <a:ext cx="10515600" cy="51079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err="1"/>
              <a:t>Dalam</a:t>
            </a:r>
            <a:r>
              <a:rPr lang="en-US" sz="8000" dirty="0"/>
              <a:t> </a:t>
            </a:r>
            <a:r>
              <a:rPr lang="en-US" sz="8000" dirty="0" err="1"/>
              <a:t>dunia</a:t>
            </a:r>
            <a:r>
              <a:rPr lang="en-US" sz="8000" dirty="0"/>
              <a:t> </a:t>
            </a:r>
            <a:r>
              <a:rPr lang="en-US" sz="8000" dirty="0" err="1"/>
              <a:t>jaringan</a:t>
            </a:r>
            <a:r>
              <a:rPr lang="en-US" sz="8000" dirty="0"/>
              <a:t> </a:t>
            </a:r>
            <a:r>
              <a:rPr lang="en-US" sz="8000" dirty="0" err="1"/>
              <a:t>dan</a:t>
            </a:r>
            <a:r>
              <a:rPr lang="en-US" sz="8000" dirty="0"/>
              <a:t> internet, </a:t>
            </a:r>
            <a:r>
              <a:rPr lang="en-US" sz="8000" dirty="0" err="1"/>
              <a:t>kecepatan</a:t>
            </a:r>
            <a:r>
              <a:rPr lang="en-US" sz="8000" dirty="0"/>
              <a:t> transfer data </a:t>
            </a:r>
            <a:r>
              <a:rPr lang="en-US" sz="8000" dirty="0" err="1"/>
              <a:t>menjadi</a:t>
            </a:r>
            <a:endParaRPr lang="en-US" sz="8000" dirty="0"/>
          </a:p>
          <a:p>
            <a:pPr marL="0" indent="0">
              <a:buNone/>
            </a:pPr>
            <a:r>
              <a:rPr lang="en-US" sz="8000" dirty="0" err="1"/>
              <a:t>topik</a:t>
            </a:r>
            <a:r>
              <a:rPr lang="en-US" sz="8000" dirty="0"/>
              <a:t> yang </a:t>
            </a:r>
            <a:r>
              <a:rPr lang="en-US" sz="8000" dirty="0" err="1"/>
              <a:t>sering</a:t>
            </a:r>
            <a:r>
              <a:rPr lang="en-US" sz="8000" dirty="0"/>
              <a:t> </a:t>
            </a:r>
            <a:r>
              <a:rPr lang="en-US" sz="8000" dirty="0" err="1"/>
              <a:t>dibicarakan</a:t>
            </a:r>
            <a:r>
              <a:rPr lang="en-US" sz="8000" dirty="0"/>
              <a:t>. </a:t>
            </a:r>
            <a:r>
              <a:rPr lang="en-US" sz="8000" dirty="0" err="1"/>
              <a:t>Semakin</a:t>
            </a:r>
            <a:r>
              <a:rPr lang="en-US" sz="8000" dirty="0"/>
              <a:t> </a:t>
            </a:r>
            <a:r>
              <a:rPr lang="en-US" sz="8000" dirty="0" err="1"/>
              <a:t>cepat</a:t>
            </a:r>
            <a:r>
              <a:rPr lang="en-US" sz="8000" dirty="0"/>
              <a:t> transfer data </a:t>
            </a:r>
            <a:r>
              <a:rPr lang="en-US" sz="8000" dirty="0" err="1"/>
              <a:t>dapat</a:t>
            </a:r>
            <a:r>
              <a:rPr lang="en-US" sz="8000" dirty="0"/>
              <a:t> </a:t>
            </a:r>
            <a:r>
              <a:rPr lang="en-US" sz="8000" dirty="0" err="1"/>
              <a:t>dilakukan</a:t>
            </a:r>
            <a:r>
              <a:rPr lang="en-US" sz="8000" dirty="0"/>
              <a:t>,</a:t>
            </a:r>
          </a:p>
          <a:p>
            <a:pPr marL="0" indent="0">
              <a:buNone/>
            </a:pPr>
            <a:r>
              <a:rPr lang="fi-FI" sz="8000" dirty="0"/>
              <a:t>koneksi jaringan dan internet semakin lancar. </a:t>
            </a:r>
            <a:r>
              <a:rPr lang="en-US" sz="8000" dirty="0" err="1"/>
              <a:t>Kecepatan</a:t>
            </a:r>
            <a:r>
              <a:rPr lang="en-US" sz="8000" dirty="0"/>
              <a:t> transfer data </a:t>
            </a:r>
            <a:r>
              <a:rPr lang="en-US" sz="8000" dirty="0" err="1"/>
              <a:t>diukur</a:t>
            </a:r>
            <a:r>
              <a:rPr lang="en-US" sz="8000" dirty="0"/>
              <a:t> </a:t>
            </a:r>
            <a:r>
              <a:rPr lang="en-US" sz="8000" dirty="0" err="1"/>
              <a:t>menggunakan</a:t>
            </a:r>
            <a:r>
              <a:rPr lang="en-US" sz="8000" dirty="0"/>
              <a:t> </a:t>
            </a:r>
            <a:r>
              <a:rPr lang="en-US" sz="8000" dirty="0" err="1"/>
              <a:t>satuan</a:t>
            </a:r>
            <a:r>
              <a:rPr lang="en-US" sz="8000" dirty="0"/>
              <a:t> </a:t>
            </a:r>
            <a:r>
              <a:rPr lang="en-US" sz="8000" dirty="0" err="1"/>
              <a:t>umum</a:t>
            </a:r>
            <a:r>
              <a:rPr lang="en-US" sz="8000" dirty="0"/>
              <a:t> bit per</a:t>
            </a:r>
            <a:r>
              <a:rPr lang="sv-SE" sz="8000" dirty="0"/>
              <a:t>second (bit per detik) atau disingkat bps. Notasi bps digunakan pada</a:t>
            </a:r>
          </a:p>
          <a:p>
            <a:pPr marL="0" indent="0">
              <a:buNone/>
            </a:pPr>
            <a:r>
              <a:rPr lang="en-US" sz="8000" dirty="0" err="1"/>
              <a:t>peralatan</a:t>
            </a:r>
            <a:r>
              <a:rPr lang="en-US" sz="8000" dirty="0"/>
              <a:t> </a:t>
            </a:r>
            <a:r>
              <a:rPr lang="en-US" sz="8000" dirty="0" err="1"/>
              <a:t>jaringan</a:t>
            </a:r>
            <a:r>
              <a:rPr lang="en-US" sz="8000" dirty="0"/>
              <a:t> </a:t>
            </a:r>
            <a:r>
              <a:rPr lang="en-US" sz="8000" dirty="0" err="1"/>
              <a:t>semisal</a:t>
            </a:r>
            <a:r>
              <a:rPr lang="en-US" sz="8000" dirty="0"/>
              <a:t> modem. </a:t>
            </a:r>
            <a:r>
              <a:rPr lang="en-US" sz="8000" dirty="0" err="1"/>
              <a:t>Perhatikan</a:t>
            </a:r>
            <a:r>
              <a:rPr lang="en-US" sz="8000" dirty="0"/>
              <a:t> </a:t>
            </a:r>
            <a:r>
              <a:rPr lang="en-US" sz="8000" dirty="0" err="1"/>
              <a:t>contoh</a:t>
            </a:r>
            <a:r>
              <a:rPr lang="en-US" sz="8000" dirty="0"/>
              <a:t> </a:t>
            </a:r>
            <a:r>
              <a:rPr lang="en-US" sz="8000" dirty="0" err="1"/>
              <a:t>notasi</a:t>
            </a:r>
            <a:r>
              <a:rPr lang="en-US" sz="8000" dirty="0"/>
              <a:t> </a:t>
            </a:r>
            <a:r>
              <a:rPr lang="en-US" sz="8000" dirty="0" err="1"/>
              <a:t>kecepatan</a:t>
            </a:r>
            <a:endParaRPr lang="en-US" sz="8000" dirty="0"/>
          </a:p>
          <a:p>
            <a:pPr marL="0" indent="0">
              <a:buNone/>
            </a:pPr>
            <a:r>
              <a:rPr lang="en-US" sz="8000" dirty="0"/>
              <a:t>transfer data </a:t>
            </a:r>
            <a:r>
              <a:rPr lang="en-US" sz="8000" dirty="0" err="1"/>
              <a:t>berikut</a:t>
            </a:r>
            <a:r>
              <a:rPr lang="en-US" sz="8000" dirty="0"/>
              <a:t>:</a:t>
            </a:r>
          </a:p>
          <a:p>
            <a:pPr marL="0" indent="0">
              <a:buNone/>
            </a:pPr>
            <a:r>
              <a:rPr lang="en-US" sz="6400" dirty="0"/>
              <a:t>1.000 bit/second = 1 kilobit/second = 1 kbps</a:t>
            </a:r>
          </a:p>
          <a:p>
            <a:pPr marL="0" indent="0" algn="just">
              <a:buNone/>
            </a:pPr>
            <a:r>
              <a:rPr lang="en-US" sz="6400" dirty="0"/>
              <a:t>1.000.000 bit/second = 1 megabit/second = 1 Mbps</a:t>
            </a:r>
          </a:p>
          <a:p>
            <a:pPr marL="0" indent="0">
              <a:buNone/>
            </a:pPr>
            <a:r>
              <a:rPr lang="en-US" sz="6400" dirty="0"/>
              <a:t>100.000.000 bit/second = 1 gigabit/second = 1 </a:t>
            </a:r>
            <a:r>
              <a:rPr lang="en-US" sz="6400" dirty="0" err="1"/>
              <a:t>Gbps</a:t>
            </a:r>
            <a:endParaRPr lang="en-US" sz="6400" dirty="0"/>
          </a:p>
          <a:p>
            <a:pPr marL="0" indent="0">
              <a:buNone/>
            </a:pPr>
            <a:r>
              <a:rPr lang="en-US" sz="5600" dirty="0" err="1"/>
              <a:t>Selain</a:t>
            </a:r>
            <a:r>
              <a:rPr lang="en-US" sz="5600" dirty="0"/>
              <a:t> </a:t>
            </a:r>
            <a:r>
              <a:rPr lang="en-US" sz="5600" dirty="0" err="1"/>
              <a:t>notasi</a:t>
            </a:r>
            <a:r>
              <a:rPr lang="en-US" sz="5600" dirty="0"/>
              <a:t> </a:t>
            </a:r>
            <a:r>
              <a:rPr lang="en-US" sz="5600" dirty="0" err="1"/>
              <a:t>dalam</a:t>
            </a:r>
            <a:r>
              <a:rPr lang="en-US" sz="5600" dirty="0"/>
              <a:t> bit, </a:t>
            </a:r>
            <a:r>
              <a:rPr lang="en-US" sz="5600" dirty="0" err="1"/>
              <a:t>kecepatan</a:t>
            </a:r>
            <a:r>
              <a:rPr lang="en-US" sz="5600" dirty="0"/>
              <a:t> transfer data </a:t>
            </a:r>
            <a:r>
              <a:rPr lang="en-US" sz="5600" dirty="0" err="1"/>
              <a:t>juga</a:t>
            </a:r>
            <a:r>
              <a:rPr lang="en-US" sz="5600" dirty="0"/>
              <a:t> </a:t>
            </a:r>
            <a:r>
              <a:rPr lang="en-US" sz="5600" dirty="0" err="1"/>
              <a:t>dinyatakan</a:t>
            </a:r>
            <a:r>
              <a:rPr lang="en-US" sz="5600" dirty="0"/>
              <a:t> </a:t>
            </a:r>
            <a:r>
              <a:rPr lang="en-US" sz="5600" dirty="0" err="1"/>
              <a:t>dalam</a:t>
            </a:r>
            <a:endParaRPr lang="en-US" sz="5600" dirty="0"/>
          </a:p>
          <a:p>
            <a:pPr marL="0" indent="0">
              <a:buNone/>
            </a:pPr>
            <a:r>
              <a:rPr lang="en-US" sz="4800" dirty="0" err="1"/>
              <a:t>satuan</a:t>
            </a:r>
            <a:r>
              <a:rPr lang="en-US" sz="4800" dirty="0"/>
              <a:t> Byte per second. </a:t>
            </a:r>
            <a:r>
              <a:rPr lang="en-US" sz="4800" dirty="0" err="1"/>
              <a:t>Satu</a:t>
            </a:r>
            <a:r>
              <a:rPr lang="en-US" sz="4800" dirty="0"/>
              <a:t> Byte </a:t>
            </a:r>
            <a:r>
              <a:rPr lang="en-US" sz="4800" dirty="0" err="1"/>
              <a:t>setara</a:t>
            </a:r>
            <a:r>
              <a:rPr lang="en-US" sz="4800" dirty="0"/>
              <a:t> </a:t>
            </a:r>
            <a:r>
              <a:rPr lang="en-US" sz="4800" dirty="0" err="1"/>
              <a:t>dengan</a:t>
            </a:r>
            <a:r>
              <a:rPr lang="en-US" sz="4800" dirty="0"/>
              <a:t> 8 bit. </a:t>
            </a:r>
            <a:r>
              <a:rPr lang="en-US" sz="4800" dirty="0" err="1"/>
              <a:t>Jadi</a:t>
            </a:r>
            <a:r>
              <a:rPr lang="en-US" sz="4800" dirty="0"/>
              <a:t>, </a:t>
            </a:r>
            <a:r>
              <a:rPr lang="en-US" sz="4800" dirty="0" err="1"/>
              <a:t>diperoleh</a:t>
            </a:r>
            <a:endParaRPr lang="en-US" sz="4800" dirty="0"/>
          </a:p>
          <a:p>
            <a:pPr marL="0" indent="0">
              <a:buNone/>
            </a:pPr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berikut</a:t>
            </a:r>
            <a:r>
              <a:rPr lang="en-US" sz="4800" dirty="0"/>
              <a:t>.</a:t>
            </a:r>
          </a:p>
          <a:p>
            <a:pPr marL="0" indent="0">
              <a:buNone/>
            </a:pPr>
            <a:r>
              <a:rPr lang="en-US" sz="4800" dirty="0"/>
              <a:t>1 </a:t>
            </a:r>
            <a:r>
              <a:rPr lang="en-US" sz="4800" dirty="0" err="1"/>
              <a:t>kBps</a:t>
            </a:r>
            <a:r>
              <a:rPr lang="en-US" sz="4800" dirty="0"/>
              <a:t> = 8 kbps</a:t>
            </a:r>
          </a:p>
          <a:p>
            <a:pPr marL="0" indent="0">
              <a:buNone/>
            </a:pPr>
            <a:r>
              <a:rPr lang="en-US" sz="4800" dirty="0"/>
              <a:t>1 </a:t>
            </a:r>
            <a:r>
              <a:rPr lang="en-US" sz="4800" dirty="0" err="1"/>
              <a:t>MBps</a:t>
            </a:r>
            <a:r>
              <a:rPr lang="en-US" sz="4800" dirty="0"/>
              <a:t> = 8 Mbps</a:t>
            </a:r>
          </a:p>
          <a:p>
            <a:pPr marL="0" indent="0">
              <a:buNone/>
            </a:pPr>
            <a:r>
              <a:rPr lang="en-US" sz="4800" dirty="0"/>
              <a:t>1 </a:t>
            </a:r>
            <a:r>
              <a:rPr lang="en-US" sz="4800" dirty="0" err="1"/>
              <a:t>GBps</a:t>
            </a:r>
            <a:r>
              <a:rPr lang="en-US" sz="4800" dirty="0"/>
              <a:t> = 8 </a:t>
            </a:r>
            <a:r>
              <a:rPr lang="en-US" sz="4800" dirty="0" err="1"/>
              <a:t>Gbps</a:t>
            </a:r>
            <a:endParaRPr lang="en-US" sz="4800" dirty="0"/>
          </a:p>
          <a:p>
            <a:r>
              <a:rPr lang="en-US" sz="800" dirty="0" err="1"/>
              <a:t>jaringan</a:t>
            </a:r>
            <a:endParaRPr lang="en-US" sz="800" dirty="0"/>
          </a:p>
          <a:p>
            <a:r>
              <a:rPr lang="en-US" sz="800" dirty="0" err="1"/>
              <a:t>atau</a:t>
            </a:r>
            <a:endParaRPr lang="en-US" sz="800" dirty="0"/>
          </a:p>
          <a:p>
            <a:r>
              <a:rPr lang="en-US" sz="800" dirty="0"/>
              <a:t>internet.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460"/>
            <a:ext cx="978430" cy="1088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539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notasi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bit, </a:t>
            </a:r>
            <a:r>
              <a:rPr lang="en-US" sz="1600" dirty="0" err="1"/>
              <a:t>kecepatan</a:t>
            </a:r>
            <a:r>
              <a:rPr lang="en-US" sz="1600" dirty="0"/>
              <a:t> transfer data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dinyatakan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satuan</a:t>
            </a:r>
            <a:r>
              <a:rPr lang="en-US" sz="1600" dirty="0"/>
              <a:t> Byte per second. </a:t>
            </a:r>
            <a:r>
              <a:rPr lang="en-US" sz="1600" dirty="0" err="1"/>
              <a:t>Satu</a:t>
            </a:r>
            <a:r>
              <a:rPr lang="en-US" sz="1600" dirty="0"/>
              <a:t> Byte </a:t>
            </a:r>
            <a:r>
              <a:rPr lang="en-US" sz="1600" dirty="0" err="1"/>
              <a:t>setara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8 bit. </a:t>
            </a:r>
            <a:r>
              <a:rPr lang="en-US" sz="1600" dirty="0" err="1"/>
              <a:t>Jadi</a:t>
            </a:r>
            <a:r>
              <a:rPr lang="en-US" sz="1600" dirty="0"/>
              <a:t>, </a:t>
            </a:r>
            <a:r>
              <a:rPr lang="en-US" sz="1600" dirty="0" err="1"/>
              <a:t>diperoleh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dirty="0"/>
              <a:t>1 </a:t>
            </a:r>
            <a:r>
              <a:rPr lang="en-US" sz="1600" dirty="0" err="1"/>
              <a:t>kBps</a:t>
            </a:r>
            <a:r>
              <a:rPr lang="en-US" sz="1600" dirty="0"/>
              <a:t> = 8 kbps</a:t>
            </a:r>
          </a:p>
          <a:p>
            <a:pPr marL="0" indent="0">
              <a:buNone/>
            </a:pPr>
            <a:r>
              <a:rPr lang="en-US" sz="1600" dirty="0"/>
              <a:t>1 </a:t>
            </a:r>
            <a:r>
              <a:rPr lang="en-US" sz="1600" dirty="0" err="1"/>
              <a:t>MBps</a:t>
            </a:r>
            <a:r>
              <a:rPr lang="en-US" sz="1600" dirty="0"/>
              <a:t> = 8 Mbps</a:t>
            </a:r>
          </a:p>
          <a:p>
            <a:pPr marL="0" indent="0">
              <a:buNone/>
            </a:pPr>
            <a:r>
              <a:rPr lang="en-US" sz="1600" dirty="0"/>
              <a:t>1 </a:t>
            </a:r>
            <a:r>
              <a:rPr lang="en-US" sz="1600" dirty="0" err="1"/>
              <a:t>GBps</a:t>
            </a:r>
            <a:r>
              <a:rPr lang="en-US" sz="1600" dirty="0"/>
              <a:t> = 8 </a:t>
            </a:r>
            <a:r>
              <a:rPr lang="en-US" sz="1600" dirty="0" err="1"/>
              <a:t>Gbps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Notasi</a:t>
            </a:r>
            <a:r>
              <a:rPr lang="en-US" sz="1600" dirty="0"/>
              <a:t> Bps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mengukur</a:t>
            </a:r>
            <a:r>
              <a:rPr lang="en-US" sz="1600" dirty="0"/>
              <a:t> </a:t>
            </a:r>
            <a:r>
              <a:rPr lang="en-US" sz="1600" dirty="0" err="1"/>
              <a:t>kecepatan</a:t>
            </a:r>
            <a:r>
              <a:rPr lang="en-US" sz="1600" dirty="0"/>
              <a:t> transfer data </a:t>
            </a:r>
            <a:r>
              <a:rPr lang="en-US" sz="1600" dirty="0" err="1"/>
              <a:t>menggunakan</a:t>
            </a:r>
            <a:r>
              <a:rPr lang="en-US" sz="1600" dirty="0"/>
              <a:t> 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internet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31828" y="16892"/>
            <a:ext cx="1760171" cy="19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Pengalamatan</a:t>
            </a:r>
            <a:r>
              <a:rPr lang="en-US" b="1" dirty="0"/>
              <a:t> di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fi-FI" dirty="0"/>
              <a:t>Alamat situs internet misalnya www.depdiknas.go.id. Penulisan www,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dirty="0" err="1"/>
              <a:t>dibaca</a:t>
            </a:r>
            <a:r>
              <a:rPr lang="en-US" dirty="0"/>
              <a:t> ”dot”), </a:t>
            </a:r>
            <a:r>
              <a:rPr lang="en-US" dirty="0" err="1"/>
              <a:t>dan</a:t>
            </a:r>
            <a:r>
              <a:rPr lang="en-US" dirty="0"/>
              <a:t> com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sv-SE" dirty="0"/>
              <a:t>situs di internet. Bagaimana dengan aturan penulisan yang lain? Simak dan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jawabannya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Alamat</a:t>
            </a:r>
            <a:r>
              <a:rPr lang="en-US" dirty="0"/>
              <a:t> internet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Uniform Resources Locator (URL).</a:t>
            </a:r>
          </a:p>
          <a:p>
            <a:pPr marL="0" indent="0">
              <a:buNone/>
            </a:pPr>
            <a:r>
              <a:rPr lang="en-US" dirty="0"/>
              <a:t>URL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Internet Protocol Address (</a:t>
            </a:r>
            <a:r>
              <a:rPr lang="en-US" dirty="0" err="1"/>
              <a:t>alamat</a:t>
            </a:r>
            <a:r>
              <a:rPr lang="en-US" dirty="0"/>
              <a:t> Internet </a:t>
            </a:r>
            <a:r>
              <a:rPr lang="en-US" dirty="0" err="1"/>
              <a:t>Protokol</a:t>
            </a:r>
            <a:r>
              <a:rPr lang="en-US" dirty="0"/>
              <a:t>/</a:t>
            </a:r>
            <a:r>
              <a:rPr lang="en-US" dirty="0" err="1"/>
              <a:t>alamat</a:t>
            </a:r>
            <a:r>
              <a:rPr lang="en-US" dirty="0"/>
              <a:t> IP), Domain Name System Address (DNS Address), </a:t>
            </a:r>
            <a:r>
              <a:rPr lang="en-US" dirty="0" err="1"/>
              <a:t>dan</a:t>
            </a:r>
            <a:r>
              <a:rPr lang="en-US" dirty="0"/>
              <a:t> E-mail Address (</a:t>
            </a:r>
            <a:r>
              <a:rPr lang="en-US" dirty="0" err="1"/>
              <a:t>alamat</a:t>
            </a:r>
            <a:r>
              <a:rPr lang="en-US" dirty="0"/>
              <a:t> e-mail).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Mengenal Istilah-Istilah dalam Jaringan Komputer</a:t>
            </a:r>
            <a:br>
              <a:rPr lang="de-D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de-DE" b="1" dirty="0"/>
              <a:t>Mengenal Istilah-Istilah dalam Jaringan Komputer</a:t>
            </a:r>
          </a:p>
          <a:p>
            <a:pPr marL="0" indent="0">
              <a:buNone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(network)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tersambung</a:t>
            </a:r>
            <a:r>
              <a:rPr lang="en-US" dirty="0"/>
              <a:t>. </a:t>
            </a:r>
            <a:r>
              <a:rPr lang="sv-SE" dirty="0"/>
              <a:t>Jaringan komputer dapat berupa jaringan lokal maupun </a:t>
            </a:r>
            <a:r>
              <a:rPr lang="en-US" dirty="0" err="1"/>
              <a:t>jaringan</a:t>
            </a:r>
            <a:r>
              <a:rPr lang="en-US" dirty="0"/>
              <a:t> global.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menemui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server, client, </a:t>
            </a:r>
            <a:r>
              <a:rPr lang="en-US" dirty="0" err="1"/>
              <a:t>dan</a:t>
            </a:r>
            <a:r>
              <a:rPr lang="en-US" dirty="0"/>
              <a:t>  workstation.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773"/>
            <a:ext cx="2292648" cy="254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99352" y="0"/>
            <a:ext cx="2292648" cy="25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56" y="635652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Workstation (</a:t>
            </a:r>
            <a:r>
              <a:rPr lang="en-US" sz="2400" dirty="0" err="1"/>
              <a:t>disebut</a:t>
            </a:r>
            <a:r>
              <a:rPr lang="en-US" sz="2400" dirty="0"/>
              <a:t> pula client)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komputer-komputer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dilayani</a:t>
            </a:r>
            <a:r>
              <a:rPr lang="en-US" sz="2400" dirty="0"/>
              <a:t> server. Workstation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pemakai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Server (</a:t>
            </a:r>
            <a:r>
              <a:rPr lang="en-US" sz="2400" dirty="0" err="1"/>
              <a:t>disebut</a:t>
            </a:r>
            <a:r>
              <a:rPr lang="en-US" sz="2400" dirty="0"/>
              <a:t> pula host)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pelayan</a:t>
            </a:r>
            <a:r>
              <a:rPr lang="en-US" sz="2400" dirty="0"/>
              <a:t>. Server </a:t>
            </a:r>
            <a:r>
              <a:rPr lang="en-US" sz="2400" dirty="0" err="1"/>
              <a:t>bertugas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yang </a:t>
            </a:r>
            <a:r>
              <a:rPr lang="en-US" sz="2400" dirty="0" err="1"/>
              <a:t>mengendalikan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. Server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data. </a:t>
            </a:r>
            <a:r>
              <a:rPr lang="en-US" sz="2400" dirty="0" err="1"/>
              <a:t>Selain</a:t>
            </a:r>
            <a:r>
              <a:rPr lang="en-US" sz="2400" dirty="0"/>
              <a:t> server </a:t>
            </a:r>
            <a:r>
              <a:rPr lang="en-US" sz="2400" dirty="0" err="1"/>
              <a:t>dan</a:t>
            </a:r>
            <a:r>
              <a:rPr lang="en-US" sz="2400" dirty="0"/>
              <a:t> workstation,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pula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node.Node</a:t>
            </a:r>
            <a:r>
              <a:rPr lang="en-US" sz="2400" dirty="0"/>
              <a:t> </a:t>
            </a:r>
            <a:r>
              <a:rPr lang="en-US" sz="2400" dirty="0" err="1"/>
              <a:t>artinya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, node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data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data. Ada pula node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data. </a:t>
            </a:r>
            <a:r>
              <a:rPr lang="en-US" sz="2400" dirty="0" err="1"/>
              <a:t>Contoh</a:t>
            </a:r>
            <a:r>
              <a:rPr lang="en-US" sz="2400" dirty="0"/>
              <a:t> node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server </a:t>
            </a:r>
            <a:r>
              <a:rPr lang="en-US" sz="2400" dirty="0" err="1"/>
              <a:t>serta</a:t>
            </a:r>
            <a:r>
              <a:rPr lang="en-US" sz="2400" dirty="0"/>
              <a:t> client.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,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disusun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server, hub, </a:t>
            </a:r>
            <a:r>
              <a:rPr lang="en-US" sz="2400" dirty="0" err="1"/>
              <a:t>serta</a:t>
            </a:r>
            <a:r>
              <a:rPr lang="en-US" sz="2400" dirty="0"/>
              <a:t> client. Hub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penghubung</a:t>
            </a:r>
            <a:r>
              <a:rPr lang="en-US" sz="2400" dirty="0"/>
              <a:t> server </a:t>
            </a:r>
            <a:r>
              <a:rPr lang="en-US" sz="2400" dirty="0" err="1"/>
              <a:t>dan</a:t>
            </a:r>
            <a:r>
              <a:rPr lang="en-US" sz="2400" dirty="0"/>
              <a:t> client.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server, client, </a:t>
            </a:r>
            <a:r>
              <a:rPr lang="en-US" sz="2400" dirty="0" err="1"/>
              <a:t>dan</a:t>
            </a:r>
            <a:r>
              <a:rPr lang="en-US" sz="2400" dirty="0"/>
              <a:t> hub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skema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949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Internet </vt:lpstr>
      <vt:lpstr>PowerPoint Presentation</vt:lpstr>
      <vt:lpstr>Sejarah Internet </vt:lpstr>
      <vt:lpstr>PowerPoint Presentation</vt:lpstr>
      <vt:lpstr>Notasi Kecepatan Transfer Data </vt:lpstr>
      <vt:lpstr>PowerPoint Presentation</vt:lpstr>
      <vt:lpstr>Pengalamatan di Internet</vt:lpstr>
      <vt:lpstr>Mengenal Istilah-Istilah dalam Jaringan Komputer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farida_damanik</dc:creator>
  <cp:lastModifiedBy>Windows User</cp:lastModifiedBy>
  <cp:revision>28</cp:revision>
  <dcterms:created xsi:type="dcterms:W3CDTF">2020-07-03T16:08:26Z</dcterms:created>
  <dcterms:modified xsi:type="dcterms:W3CDTF">2021-07-29T14:07:56Z</dcterms:modified>
</cp:coreProperties>
</file>