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E880C-FF9E-486E-A345-9E9929008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501CB-0251-4063-B769-0203D643A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B060B-30A7-4286-BEE6-098EC39A02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DC5AD-7F19-4484-873A-0A17DAC27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A5F11-0EEC-4D93-A8D6-F797FC45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02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500-E5F3-424A-8533-364C0AD8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09668-C164-4E83-8B14-1FCF6E965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02213-5F3D-479D-9AFE-368CDB2E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6E243-FC1D-436C-971F-3661DA26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5583A-2969-42DE-A9ED-4EC383094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1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C8746E-6D1B-4EDB-976A-DBDCA39A7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F7FE13-71BE-4C38-A7DF-C66866075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3D61B-B0CE-4742-9845-09971DDA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B461D-7B57-4622-8BBB-453943E48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71413-276D-42BD-ABC8-05E8F9BD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29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33E73-E2AE-40E7-9D3C-B193D2FD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36894-F608-4E9A-A46B-27AA63B30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A9C1D-1EB6-4A8A-ABDC-1148F7FD8B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98B96-A0E2-4DF0-8236-33D4E8A30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DDD39-465A-4B67-A82C-F049C05D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52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750D1-BD44-4723-8B31-05F14DABA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B32ED-149F-4325-BC35-9538D7E03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8B484-2CB5-4F31-831A-CCE462F857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8C5AB-0CE9-44A9-BF59-03AD4D0F9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F2B43-1671-42A9-AC93-E697D101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83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5D6A7-06EF-4A8F-A8C4-94246A31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F3E8F-FE14-474A-988C-6090822AE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932C1-87A6-4BD2-AFA4-163939362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40EBD-FFBB-432B-BCAF-1C3CF3E1D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DE5D61-F96A-425E-A52C-B5CFD3A1F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B7525-B15E-4087-B27E-5F7C492A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69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976F8-38A0-4F31-A170-C41248740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4E45F-3BB6-4D48-A898-36BC1090C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691E9-F5D8-458A-A83D-A9186A6D5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FAC088-0CC2-4548-9555-769945E52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799D0A-D13B-4802-937B-52FFB5627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857292-3F7F-41F4-B8EB-F07FA5F401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1945D0-646C-4007-997B-7235F710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826945-89AA-491B-BE5B-F5E3605B6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65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4EFD0-F2FC-40C2-9C56-25E15BA3E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83B13-D430-4301-B83C-C56268CADD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9046D8-217F-45ED-A957-12392F57A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C33B5E-1C9B-4181-A984-2D579CD7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89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53F352-49B4-4318-B2DE-073F8E0B6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E41930-D67A-40A1-994F-95B0144DC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754FC-B05A-41C9-AEDF-F3742AF1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09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FE1FE-BE5C-40EE-B512-48634CFD8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8DD5C-FFB8-40F6-8C75-C0042517E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C10BF-C14D-48E8-B96F-8FA836032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41437-C1B0-410F-BA01-039D8D89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91B21-3A92-4C0B-B80C-365DDD7D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A2255-0476-44B6-93F0-28E4E4AB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89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7E804-0576-4C40-8AA7-798186521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2C8639-94DE-409C-B5E8-8700E3948C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6F572-9B75-4592-A3F6-9235A95BE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1C320-E33E-4026-AFC1-980424B56D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212B8-22C1-4A2A-BBEF-3A2D46A6D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A6830-8C89-4AE3-B1F3-394E5722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80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ED88A08-3E66-45D9-8A26-763EAAEBDC3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192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A04856-E5EA-402C-8279-64F3850FAE6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6451" y="5958271"/>
            <a:ext cx="481573" cy="40288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FD54605-B604-4A80-868C-1B228E391EF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12" y="6173800"/>
            <a:ext cx="481573" cy="4028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F0DD6-BCD6-4F6D-B962-492F77AA63D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91" y="5966371"/>
            <a:ext cx="481573" cy="40288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D8B4ED9-8968-4E2F-A46A-6E5743629FC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21" y="5954657"/>
            <a:ext cx="481573" cy="40288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E9BF810-A20E-4C63-9DE8-D773CD56999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30" y="6185514"/>
            <a:ext cx="481573" cy="40288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7CFF839-8303-46B2-A0A1-24CD2055D21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5541" y="6185514"/>
            <a:ext cx="481573" cy="4028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15DA902-865F-412E-9B59-567BF8069A9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460" y="6071893"/>
            <a:ext cx="481573" cy="40288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95682F1-C47C-4C67-83DA-87D45E5CF23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8860" y="6224293"/>
            <a:ext cx="481573" cy="40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93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B1572-136C-4A55-A1BA-2F0597F7F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871"/>
            <a:ext cx="9788236" cy="743238"/>
          </a:xfrm>
        </p:spPr>
        <p:txBody>
          <a:bodyPr/>
          <a:lstStyle/>
          <a:p>
            <a:r>
              <a:rPr lang="en-GB" sz="3600" dirty="0"/>
              <a:t>Hukum </a:t>
            </a:r>
            <a:r>
              <a:rPr lang="en-GB" sz="3600" dirty="0" err="1"/>
              <a:t>Internasional</a:t>
            </a:r>
            <a:r>
              <a:rPr lang="en-GB" sz="3600" dirty="0"/>
              <a:t> Cyber 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23DC-C234-446E-A421-B6A50F9EC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9150927" cy="4773397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GB" dirty="0" err="1"/>
              <a:t>Konvensi</a:t>
            </a:r>
            <a:r>
              <a:rPr lang="en-GB" dirty="0"/>
              <a:t> Palermo</a:t>
            </a:r>
          </a:p>
          <a:p>
            <a:pPr marL="0" indent="0" algn="just">
              <a:buNone/>
            </a:pPr>
            <a:r>
              <a:rPr lang="en-GB" dirty="0" err="1"/>
              <a:t>Konvensi</a:t>
            </a:r>
            <a:r>
              <a:rPr lang="en-GB" dirty="0"/>
              <a:t> Palermo </a:t>
            </a:r>
            <a:r>
              <a:rPr lang="en-GB" dirty="0" err="1"/>
              <a:t>tentang</a:t>
            </a:r>
            <a:r>
              <a:rPr lang="en-GB" dirty="0"/>
              <a:t> </a:t>
            </a:r>
            <a:r>
              <a:rPr lang="en-GB" dirty="0" err="1"/>
              <a:t>hukum</a:t>
            </a:r>
            <a:r>
              <a:rPr lang="en-GB" dirty="0"/>
              <a:t> </a:t>
            </a:r>
            <a:r>
              <a:rPr lang="en-GB" dirty="0" err="1"/>
              <a:t>internasional</a:t>
            </a:r>
            <a:r>
              <a:rPr lang="en-GB" dirty="0"/>
              <a:t> cyber crime </a:t>
            </a:r>
            <a:r>
              <a:rPr lang="en-GB" dirty="0" err="1"/>
              <a:t>memutuskan</a:t>
            </a:r>
            <a:r>
              <a:rPr lang="en-GB" dirty="0"/>
              <a:t> </a:t>
            </a:r>
            <a:r>
              <a:rPr lang="en-GB" dirty="0" err="1"/>
              <a:t>kesepakatan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 err="1"/>
              <a:t>Pasal</a:t>
            </a:r>
            <a:r>
              <a:rPr lang="en-GB" dirty="0"/>
              <a:t> 1. “</a:t>
            </a:r>
            <a:r>
              <a:rPr lang="en-GB" dirty="0" err="1"/>
              <a:t>tujuan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konvensi</a:t>
            </a:r>
            <a:r>
              <a:rPr lang="en-GB" dirty="0"/>
              <a:t> Palermo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meningkatkan</a:t>
            </a:r>
            <a:r>
              <a:rPr lang="en-GB" dirty="0"/>
              <a:t> </a:t>
            </a:r>
            <a:r>
              <a:rPr lang="en-GB" dirty="0" err="1"/>
              <a:t>kerja</a:t>
            </a:r>
            <a:r>
              <a:rPr lang="en-GB" dirty="0"/>
              <a:t>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negara di dunia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memerangi</a:t>
            </a:r>
            <a:r>
              <a:rPr lang="en-GB" dirty="0"/>
              <a:t> </a:t>
            </a:r>
            <a:r>
              <a:rPr lang="en-GB" dirty="0" err="1"/>
              <a:t>kejahatan</a:t>
            </a:r>
            <a:r>
              <a:rPr lang="en-GB" dirty="0"/>
              <a:t> </a:t>
            </a:r>
            <a:r>
              <a:rPr lang="en-GB" dirty="0" err="1"/>
              <a:t>transnasional</a:t>
            </a:r>
            <a:r>
              <a:rPr lang="en-GB" dirty="0"/>
              <a:t> yang </a:t>
            </a:r>
            <a:r>
              <a:rPr lang="en-GB" dirty="0" err="1"/>
              <a:t>terorganisir</a:t>
            </a:r>
            <a:r>
              <a:rPr lang="en-GB" dirty="0"/>
              <a:t>”</a:t>
            </a:r>
          </a:p>
          <a:p>
            <a:pPr marL="0" indent="0" algn="just">
              <a:buNone/>
            </a:pPr>
            <a:r>
              <a:rPr lang="en-GB" dirty="0" err="1"/>
              <a:t>Pasal</a:t>
            </a:r>
            <a:r>
              <a:rPr lang="en-GB" dirty="0"/>
              <a:t> 2. </a:t>
            </a:r>
            <a:r>
              <a:rPr lang="en-GB" dirty="0" err="1"/>
              <a:t>Konvensi</a:t>
            </a:r>
            <a:r>
              <a:rPr lang="en-GB" dirty="0"/>
              <a:t> Palermo </a:t>
            </a:r>
            <a:r>
              <a:rPr lang="en-GB" dirty="0" err="1"/>
              <a:t>ayat</a:t>
            </a:r>
            <a:r>
              <a:rPr lang="en-GB" dirty="0"/>
              <a:t> c </a:t>
            </a:r>
            <a:r>
              <a:rPr lang="en-GB" dirty="0" err="1"/>
              <a:t>mengisyaratkan</a:t>
            </a:r>
            <a:r>
              <a:rPr lang="en-GB" dirty="0"/>
              <a:t> </a:t>
            </a:r>
            <a:r>
              <a:rPr lang="en-GB" dirty="0" err="1"/>
              <a:t>bahwa</a:t>
            </a:r>
            <a:r>
              <a:rPr lang="en-GB" dirty="0"/>
              <a:t> </a:t>
            </a:r>
            <a:r>
              <a:rPr lang="en-GB" dirty="0" err="1"/>
              <a:t>kejahatan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kejahatan</a:t>
            </a:r>
            <a:r>
              <a:rPr lang="en-GB" dirty="0"/>
              <a:t> yang </a:t>
            </a:r>
            <a:r>
              <a:rPr lang="en-GB" dirty="0" err="1"/>
              <a:t>serius</a:t>
            </a:r>
            <a:r>
              <a:rPr lang="en-GB" dirty="0"/>
              <a:t>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hukuman</a:t>
            </a:r>
            <a:r>
              <a:rPr lang="en-GB" dirty="0"/>
              <a:t> minimal 4 </a:t>
            </a:r>
            <a:r>
              <a:rPr lang="en-GB" dirty="0" err="1"/>
              <a:t>tahun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Di Indonesia </a:t>
            </a:r>
            <a:r>
              <a:rPr lang="en-GB" dirty="0" err="1"/>
              <a:t>hukum</a:t>
            </a:r>
            <a:r>
              <a:rPr lang="en-GB" dirty="0"/>
              <a:t> yang </a:t>
            </a:r>
            <a:r>
              <a:rPr lang="en-GB" dirty="0" err="1"/>
              <a:t>mengatur</a:t>
            </a:r>
            <a:r>
              <a:rPr lang="en-GB" dirty="0"/>
              <a:t> </a:t>
            </a:r>
            <a:r>
              <a:rPr lang="en-GB" dirty="0" err="1"/>
              <a:t>tentang</a:t>
            </a:r>
            <a:r>
              <a:rPr lang="en-GB" dirty="0"/>
              <a:t> </a:t>
            </a:r>
            <a:r>
              <a:rPr lang="en-GB" dirty="0" err="1"/>
              <a:t>penegakan</a:t>
            </a:r>
            <a:r>
              <a:rPr lang="en-GB" dirty="0"/>
              <a:t> cyber crime </a:t>
            </a:r>
            <a:r>
              <a:rPr lang="en-GB" dirty="0" err="1"/>
              <a:t>ada</a:t>
            </a:r>
            <a:r>
              <a:rPr lang="en-GB" dirty="0"/>
              <a:t> pada UU No.11 </a:t>
            </a:r>
            <a:r>
              <a:rPr lang="en-GB" dirty="0" err="1"/>
              <a:t>tahun</a:t>
            </a:r>
            <a:r>
              <a:rPr lang="en-GB" dirty="0"/>
              <a:t> 2008 </a:t>
            </a:r>
            <a:r>
              <a:rPr lang="en-GB" dirty="0" err="1"/>
              <a:t>tentang</a:t>
            </a:r>
            <a:r>
              <a:rPr lang="en-GB" dirty="0"/>
              <a:t> ITE.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24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6C83B-3C4B-4B93-B176-3A27ED740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870"/>
            <a:ext cx="10515600" cy="729385"/>
          </a:xfrm>
        </p:spPr>
        <p:txBody>
          <a:bodyPr/>
          <a:lstStyle/>
          <a:p>
            <a:r>
              <a:rPr lang="en-GB" dirty="0"/>
              <a:t>3. APEC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3DFB-1603-492D-BD1A-2054DF960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9230"/>
            <a:ext cx="10065327" cy="4589679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APEC  (Asia –</a:t>
            </a:r>
            <a:r>
              <a:rPr lang="en-GB" sz="2400" dirty="0" err="1"/>
              <a:t>Pasific</a:t>
            </a:r>
            <a:r>
              <a:rPr lang="en-GB" sz="2400" dirty="0"/>
              <a:t> Economic Cooperation) </a:t>
            </a:r>
            <a:r>
              <a:rPr lang="en-GB" sz="2400" dirty="0" err="1"/>
              <a:t>telah</a:t>
            </a:r>
            <a:r>
              <a:rPr lang="en-GB" sz="2400" dirty="0"/>
              <a:t> Menyusun blue print </a:t>
            </a:r>
            <a:r>
              <a:rPr lang="en-GB" sz="2400" dirty="0" err="1"/>
              <a:t>untuk</a:t>
            </a:r>
            <a:r>
              <a:rPr lang="en-GB" sz="2400" dirty="0"/>
              <a:t> Action on electronic Commerce pada </a:t>
            </a:r>
            <a:r>
              <a:rPr lang="en-GB" sz="2400" dirty="0" err="1"/>
              <a:t>bulan</a:t>
            </a:r>
            <a:r>
              <a:rPr lang="en-GB" sz="2400" dirty="0"/>
              <a:t> November 1998 yang </a:t>
            </a:r>
            <a:r>
              <a:rPr lang="en-GB" sz="2400" dirty="0" err="1"/>
              <a:t>menekankan</a:t>
            </a:r>
            <a:r>
              <a:rPr lang="en-GB" sz="2400" dirty="0"/>
              <a:t> </a:t>
            </a:r>
            <a:r>
              <a:rPr lang="en-GB" sz="2400" dirty="0" err="1"/>
              <a:t>peranan</a:t>
            </a:r>
            <a:r>
              <a:rPr lang="en-GB" sz="2400" dirty="0"/>
              <a:t> </a:t>
            </a:r>
            <a:r>
              <a:rPr lang="en-GB" sz="2400" dirty="0" err="1"/>
              <a:t>pemerintah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mendukung</a:t>
            </a:r>
            <a:r>
              <a:rPr lang="en-GB" sz="2400" dirty="0"/>
              <a:t> dan </a:t>
            </a:r>
            <a:r>
              <a:rPr lang="en-GB" sz="2400" dirty="0" err="1"/>
              <a:t>memfasilitasi</a:t>
            </a:r>
            <a:r>
              <a:rPr lang="en-GB" sz="2400" dirty="0"/>
              <a:t> </a:t>
            </a:r>
            <a:r>
              <a:rPr lang="en-GB" sz="2400" dirty="0" err="1"/>
              <a:t>perkembangan</a:t>
            </a:r>
            <a:r>
              <a:rPr lang="en-GB" sz="2400" dirty="0"/>
              <a:t> dan </a:t>
            </a:r>
            <a:r>
              <a:rPr lang="en-GB" sz="2400" dirty="0" err="1"/>
              <a:t>kemajuan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dirty="0"/>
              <a:t>e-commerce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cara</a:t>
            </a:r>
            <a:r>
              <a:rPr lang="en-GB" sz="2400" dirty="0"/>
              <a:t> </a:t>
            </a:r>
            <a:r>
              <a:rPr lang="en-GB" sz="2400" dirty="0" err="1"/>
              <a:t>sebagai</a:t>
            </a:r>
            <a:r>
              <a:rPr lang="en-GB" sz="2400" dirty="0"/>
              <a:t> </a:t>
            </a:r>
            <a:r>
              <a:rPr lang="en-GB" sz="2400" dirty="0" err="1"/>
              <a:t>berikut</a:t>
            </a:r>
            <a:r>
              <a:rPr lang="en-GB" sz="2400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sz="2400" dirty="0" err="1"/>
              <a:t>Menyediakan</a:t>
            </a:r>
            <a:r>
              <a:rPr lang="en-GB" sz="2400" dirty="0"/>
              <a:t> </a:t>
            </a:r>
            <a:r>
              <a:rPr lang="en-GB" sz="2400" dirty="0" err="1"/>
              <a:t>lingkungan</a:t>
            </a:r>
            <a:r>
              <a:rPr lang="en-GB" sz="2400" dirty="0"/>
              <a:t> yang </a:t>
            </a:r>
            <a:r>
              <a:rPr lang="en-GB" sz="2400" dirty="0" err="1"/>
              <a:t>efektif</a:t>
            </a:r>
            <a:r>
              <a:rPr lang="en-GB" sz="2400" dirty="0"/>
              <a:t> </a:t>
            </a:r>
            <a:r>
              <a:rPr lang="en-GB" sz="2400" dirty="0" err="1"/>
              <a:t>termaksud</a:t>
            </a:r>
            <a:r>
              <a:rPr lang="en-GB" sz="2400" dirty="0"/>
              <a:t> </a:t>
            </a:r>
            <a:r>
              <a:rPr lang="en-GB" sz="2400" dirty="0" err="1"/>
              <a:t>aspek</a:t>
            </a:r>
            <a:r>
              <a:rPr lang="en-GB" sz="2400" dirty="0"/>
              <a:t> </a:t>
            </a:r>
            <a:r>
              <a:rPr lang="en-GB" sz="2400" dirty="0" err="1"/>
              <a:t>hukum</a:t>
            </a:r>
            <a:r>
              <a:rPr lang="en-GB" sz="2400" dirty="0"/>
              <a:t> dan </a:t>
            </a:r>
            <a:r>
              <a:rPr lang="en-GB" sz="2400" dirty="0" err="1"/>
              <a:t>regulasi</a:t>
            </a:r>
            <a:r>
              <a:rPr lang="en-GB" sz="2400" dirty="0"/>
              <a:t> yang </a:t>
            </a:r>
            <a:r>
              <a:rPr lang="en-GB" sz="2400" dirty="0" err="1"/>
              <a:t>transparan</a:t>
            </a:r>
            <a:r>
              <a:rPr lang="en-GB" sz="2400" dirty="0"/>
              <a:t> dan </a:t>
            </a:r>
            <a:r>
              <a:rPr lang="en-GB" sz="2400" dirty="0" err="1"/>
              <a:t>konsisten</a:t>
            </a:r>
            <a:r>
              <a:rPr lang="en-GB" sz="2400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sz="2400" dirty="0" err="1"/>
              <a:t>Menyediakan</a:t>
            </a:r>
            <a:r>
              <a:rPr lang="en-GB" sz="2400" dirty="0"/>
              <a:t> </a:t>
            </a:r>
            <a:r>
              <a:rPr lang="en-GB" sz="2400" dirty="0" err="1"/>
              <a:t>lingkungan</a:t>
            </a:r>
            <a:r>
              <a:rPr lang="en-GB" sz="2400" dirty="0"/>
              <a:t> yang </a:t>
            </a:r>
            <a:r>
              <a:rPr lang="en-GB" sz="2400" dirty="0" err="1"/>
              <a:t>mendukung</a:t>
            </a:r>
            <a:r>
              <a:rPr lang="en-GB" sz="2400" dirty="0"/>
              <a:t> </a:t>
            </a:r>
            <a:r>
              <a:rPr lang="en-GB" sz="2400" dirty="0" err="1"/>
              <a:t>kepercayaan</a:t>
            </a:r>
            <a:r>
              <a:rPr lang="en-GB" sz="2400" dirty="0"/>
              <a:t> dan </a:t>
            </a:r>
            <a:r>
              <a:rPr lang="en-GB" sz="2400" dirty="0" err="1"/>
              <a:t>keyakinan</a:t>
            </a:r>
            <a:r>
              <a:rPr lang="en-GB" sz="2400" dirty="0"/>
              <a:t> di </a:t>
            </a:r>
            <a:r>
              <a:rPr lang="en-GB" sz="2400" dirty="0" err="1"/>
              <a:t>antara</a:t>
            </a:r>
            <a:r>
              <a:rPr lang="en-GB" sz="2400" dirty="0"/>
              <a:t> </a:t>
            </a:r>
            <a:r>
              <a:rPr lang="en-GB" sz="2400" dirty="0" err="1"/>
              <a:t>pelaku</a:t>
            </a:r>
            <a:r>
              <a:rPr lang="en-GB" sz="2400" dirty="0"/>
              <a:t> e-commerce.</a:t>
            </a:r>
          </a:p>
          <a:p>
            <a:pPr marL="514350" indent="-514350">
              <a:buFont typeface="+mj-lt"/>
              <a:buAutoNum type="alphaLcPeriod"/>
            </a:pPr>
            <a:r>
              <a:rPr lang="en-GB" sz="2400" dirty="0" err="1"/>
              <a:t>Mendukung</a:t>
            </a:r>
            <a:r>
              <a:rPr lang="en-GB" sz="2400" dirty="0"/>
              <a:t> </a:t>
            </a:r>
            <a:r>
              <a:rPr lang="en-GB" sz="2400" dirty="0" err="1"/>
              <a:t>fungsi</a:t>
            </a:r>
            <a:r>
              <a:rPr lang="en-GB" sz="2400" dirty="0"/>
              <a:t> </a:t>
            </a:r>
            <a:r>
              <a:rPr lang="en-GB" sz="2400" dirty="0" err="1"/>
              <a:t>efisiensi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e-commerce </a:t>
            </a:r>
            <a:r>
              <a:rPr lang="en-GB" sz="2400" dirty="0" err="1"/>
              <a:t>secara</a:t>
            </a:r>
            <a:r>
              <a:rPr lang="en-GB" sz="2400" dirty="0"/>
              <a:t> </a:t>
            </a:r>
            <a:r>
              <a:rPr lang="en-GB" sz="2400" dirty="0" err="1"/>
              <a:t>internasional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tujuan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membentuk</a:t>
            </a:r>
            <a:r>
              <a:rPr lang="en-GB" sz="2400" dirty="0"/>
              <a:t> </a:t>
            </a:r>
            <a:r>
              <a:rPr lang="en-GB" sz="2400" dirty="0" err="1"/>
              <a:t>suatu</a:t>
            </a:r>
            <a:r>
              <a:rPr lang="en-GB" sz="2400" dirty="0"/>
              <a:t> </a:t>
            </a:r>
            <a:r>
              <a:rPr lang="en-GB" sz="2400" dirty="0" err="1"/>
              <a:t>kerangka</a:t>
            </a:r>
            <a:r>
              <a:rPr lang="en-GB" sz="2400" dirty="0"/>
              <a:t> </a:t>
            </a:r>
            <a:r>
              <a:rPr lang="en-GB" sz="2400" dirty="0" err="1"/>
              <a:t>domestik</a:t>
            </a:r>
            <a:r>
              <a:rPr lang="en-GB" sz="2400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sz="2400" dirty="0" err="1"/>
              <a:t>Mempercepat</a:t>
            </a:r>
            <a:r>
              <a:rPr lang="en-GB" sz="2400" dirty="0"/>
              <a:t> dan </a:t>
            </a:r>
            <a:r>
              <a:rPr lang="en-GB" sz="2400" dirty="0" err="1"/>
              <a:t>mendorong</a:t>
            </a:r>
            <a:r>
              <a:rPr lang="en-GB" sz="2400" dirty="0"/>
              <a:t> </a:t>
            </a:r>
            <a:r>
              <a:rPr lang="en-GB" sz="2400" dirty="0" err="1"/>
              <a:t>penggunaan</a:t>
            </a:r>
            <a:r>
              <a:rPr lang="en-GB" sz="2400" dirty="0"/>
              <a:t> media </a:t>
            </a:r>
            <a:r>
              <a:rPr lang="en-GB" sz="2400" dirty="0" err="1"/>
              <a:t>elektronik</a:t>
            </a:r>
            <a:r>
              <a:rPr lang="en-GB" sz="2400" dirty="0"/>
              <a:t>.</a:t>
            </a:r>
          </a:p>
          <a:p>
            <a:pPr marL="514350" indent="-514350">
              <a:buFont typeface="+mj-lt"/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899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9CCC7-3998-43EE-8F07-E87DC0DFA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5745"/>
            <a:ext cx="9580418" cy="558121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2. </a:t>
            </a:r>
            <a:r>
              <a:rPr lang="en-GB" dirty="0" err="1"/>
              <a:t>Konvensi</a:t>
            </a:r>
            <a:r>
              <a:rPr lang="en-GB" dirty="0"/>
              <a:t> Cyber Crime di Budapest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konvensi</a:t>
            </a:r>
            <a:r>
              <a:rPr lang="en-GB" dirty="0"/>
              <a:t> yang </a:t>
            </a:r>
            <a:r>
              <a:rPr lang="en-GB" dirty="0" err="1"/>
              <a:t>dirumuskan</a:t>
            </a:r>
            <a:r>
              <a:rPr lang="en-GB" dirty="0"/>
              <a:t> di </a:t>
            </a:r>
            <a:r>
              <a:rPr lang="en-GB" dirty="0" err="1"/>
              <a:t>kota</a:t>
            </a:r>
            <a:r>
              <a:rPr lang="en-GB" dirty="0"/>
              <a:t> Budapest, </a:t>
            </a:r>
            <a:r>
              <a:rPr lang="en-GB" dirty="0" err="1"/>
              <a:t>hungaria</a:t>
            </a:r>
            <a:r>
              <a:rPr lang="en-GB" dirty="0"/>
              <a:t>. </a:t>
            </a:r>
            <a:r>
              <a:rPr lang="en-GB" dirty="0" err="1"/>
              <a:t>Digagas</a:t>
            </a:r>
            <a:r>
              <a:rPr lang="en-GB" dirty="0"/>
              <a:t> oleh Uni </a:t>
            </a:r>
            <a:r>
              <a:rPr lang="en-GB" dirty="0" err="1"/>
              <a:t>Eropa</a:t>
            </a:r>
            <a:r>
              <a:rPr lang="en-GB" dirty="0"/>
              <a:t> yang </a:t>
            </a:r>
            <a:r>
              <a:rPr lang="en-GB" dirty="0" err="1"/>
              <a:t>berjumlahkan</a:t>
            </a:r>
            <a:r>
              <a:rPr lang="en-GB" dirty="0"/>
              <a:t> 35 negara </a:t>
            </a:r>
            <a:r>
              <a:rPr lang="en-GB" dirty="0" err="1"/>
              <a:t>Eropa</a:t>
            </a:r>
            <a:r>
              <a:rPr lang="en-GB" dirty="0"/>
              <a:t>, </a:t>
            </a:r>
            <a:r>
              <a:rPr lang="en-GB" dirty="0" err="1"/>
              <a:t>ditambah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 Australia, </a:t>
            </a:r>
            <a:r>
              <a:rPr lang="en-GB" dirty="0" err="1"/>
              <a:t>Republik</a:t>
            </a:r>
            <a:r>
              <a:rPr lang="en-GB" dirty="0"/>
              <a:t> </a:t>
            </a:r>
            <a:r>
              <a:rPr lang="en-GB" dirty="0" err="1"/>
              <a:t>Dominician</a:t>
            </a:r>
            <a:r>
              <a:rPr lang="en-GB" dirty="0"/>
              <a:t>, </a:t>
            </a:r>
            <a:r>
              <a:rPr lang="en-GB" dirty="0" err="1"/>
              <a:t>Jepang</a:t>
            </a:r>
            <a:r>
              <a:rPr lang="en-GB" dirty="0"/>
              <a:t> dan Amerika </a:t>
            </a:r>
            <a:r>
              <a:rPr lang="en-GB" dirty="0" err="1"/>
              <a:t>Serikat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 err="1"/>
              <a:t>Kualifikasi</a:t>
            </a:r>
            <a:r>
              <a:rPr lang="en-GB" dirty="0"/>
              <a:t> Cyber Crime </a:t>
            </a:r>
            <a:r>
              <a:rPr lang="en-GB" dirty="0" err="1"/>
              <a:t>menurut</a:t>
            </a:r>
            <a:r>
              <a:rPr lang="en-GB" dirty="0"/>
              <a:t> </a:t>
            </a:r>
            <a:r>
              <a:rPr lang="en-GB" dirty="0" err="1"/>
              <a:t>konvensi</a:t>
            </a:r>
            <a:r>
              <a:rPr lang="en-GB" dirty="0"/>
              <a:t> Cyber Crime di Budapest </a:t>
            </a:r>
            <a:r>
              <a:rPr lang="en-GB" dirty="0" err="1"/>
              <a:t>Hongaria</a:t>
            </a:r>
            <a:r>
              <a:rPr lang="en-GB" dirty="0"/>
              <a:t>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pPr marL="514350" indent="-514350" algn="just">
              <a:buAutoNum type="arabicPeriod"/>
            </a:pPr>
            <a:r>
              <a:rPr lang="en-GB" dirty="0"/>
              <a:t>Illegal access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</a:t>
            </a:r>
            <a:r>
              <a:rPr lang="en-GB" dirty="0" err="1"/>
              <a:t>memasuki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menyusup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system </a:t>
            </a:r>
            <a:r>
              <a:rPr lang="en-GB" dirty="0" err="1"/>
              <a:t>komputer</a:t>
            </a:r>
            <a:r>
              <a:rPr lang="en-GB" dirty="0"/>
              <a:t> 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.</a:t>
            </a:r>
          </a:p>
          <a:p>
            <a:pPr marL="514350" indent="-514350" algn="just">
              <a:buAutoNum type="arabicPeriod"/>
            </a:pPr>
            <a:r>
              <a:rPr lang="en-GB" dirty="0"/>
              <a:t>Illegal interception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mendengar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menangkap</a:t>
            </a:r>
            <a:r>
              <a:rPr lang="en-GB" dirty="0"/>
              <a:t> </a:t>
            </a:r>
            <a:r>
              <a:rPr lang="en-GB" dirty="0" err="1"/>
              <a:t>pengiriman</a:t>
            </a:r>
            <a:r>
              <a:rPr lang="en-GB" dirty="0"/>
              <a:t> dan </a:t>
            </a:r>
            <a:r>
              <a:rPr lang="en-GB" dirty="0" err="1"/>
              <a:t>pemancaran</a:t>
            </a:r>
            <a:r>
              <a:rPr lang="en-GB" dirty="0"/>
              <a:t> data </a:t>
            </a:r>
            <a:r>
              <a:rPr lang="en-GB" dirty="0" err="1"/>
              <a:t>komputer</a:t>
            </a:r>
            <a:r>
              <a:rPr lang="en-GB" dirty="0"/>
              <a:t> yang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bersifat</a:t>
            </a:r>
            <a:r>
              <a:rPr lang="en-GB" dirty="0"/>
              <a:t> </a:t>
            </a:r>
            <a:r>
              <a:rPr lang="en-GB" dirty="0" err="1"/>
              <a:t>publik</a:t>
            </a:r>
            <a:r>
              <a:rPr lang="en-GB" dirty="0"/>
              <a:t> di </a:t>
            </a:r>
            <a:r>
              <a:rPr lang="en-GB" dirty="0" err="1"/>
              <a:t>dalam</a:t>
            </a:r>
            <a:r>
              <a:rPr lang="en-GB" dirty="0"/>
              <a:t> system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alat</a:t>
            </a:r>
            <a:r>
              <a:rPr lang="en-GB" dirty="0"/>
              <a:t> </a:t>
            </a:r>
            <a:r>
              <a:rPr lang="en-GB" dirty="0" err="1"/>
              <a:t>bantu</a:t>
            </a:r>
            <a:r>
              <a:rPr lang="en-GB" dirty="0"/>
              <a:t> </a:t>
            </a:r>
            <a:r>
              <a:rPr lang="en-GB" dirty="0" err="1"/>
              <a:t>teknis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390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9AE17-FCA1-46D5-A214-BEBB1322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6474"/>
            <a:ext cx="9386455" cy="5430982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3. Data interference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perusakan</a:t>
            </a:r>
            <a:r>
              <a:rPr lang="en-GB" dirty="0"/>
              <a:t>, </a:t>
            </a:r>
            <a:r>
              <a:rPr lang="en-GB" dirty="0" err="1"/>
              <a:t>penghapusan</a:t>
            </a:r>
            <a:r>
              <a:rPr lang="en-GB" dirty="0"/>
              <a:t>, </a:t>
            </a:r>
            <a:r>
              <a:rPr lang="en-GB" dirty="0" err="1"/>
              <a:t>perubahan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penghapusan</a:t>
            </a:r>
            <a:r>
              <a:rPr lang="en-GB" dirty="0"/>
              <a:t> data </a:t>
            </a:r>
            <a:r>
              <a:rPr lang="en-GB" dirty="0" err="1"/>
              <a:t>komputer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4. System interference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gangguan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rintangan</a:t>
            </a:r>
            <a:r>
              <a:rPr lang="en-GB" dirty="0"/>
              <a:t> </a:t>
            </a:r>
            <a:r>
              <a:rPr lang="en-GB" dirty="0" err="1"/>
              <a:t>serius</a:t>
            </a:r>
            <a:r>
              <a:rPr lang="en-GB" dirty="0"/>
              <a:t>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berfungsinya</a:t>
            </a:r>
            <a:r>
              <a:rPr lang="en-GB" dirty="0"/>
              <a:t> system </a:t>
            </a:r>
            <a:r>
              <a:rPr lang="en-GB" dirty="0" err="1"/>
              <a:t>komputer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5. Misuse of devices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penyalahgunaan</a:t>
            </a:r>
            <a:r>
              <a:rPr lang="en-GB" dirty="0"/>
              <a:t> </a:t>
            </a:r>
            <a:r>
              <a:rPr lang="en-GB" dirty="0" err="1"/>
              <a:t>perlengkapan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, </a:t>
            </a:r>
            <a:r>
              <a:rPr lang="en-GB" dirty="0" err="1"/>
              <a:t>termaksud</a:t>
            </a:r>
            <a:r>
              <a:rPr lang="en-GB" dirty="0"/>
              <a:t> program </a:t>
            </a:r>
            <a:r>
              <a:rPr lang="en-GB" dirty="0" err="1"/>
              <a:t>komputer</a:t>
            </a:r>
            <a:r>
              <a:rPr lang="en-GB" dirty="0"/>
              <a:t>, password </a:t>
            </a:r>
            <a:r>
              <a:rPr lang="en-GB" dirty="0" err="1"/>
              <a:t>komputer</a:t>
            </a:r>
            <a:r>
              <a:rPr lang="en-GB" dirty="0"/>
              <a:t>, </a:t>
            </a:r>
            <a:r>
              <a:rPr lang="en-GB" dirty="0" err="1"/>
              <a:t>kode</a:t>
            </a:r>
            <a:r>
              <a:rPr lang="en-GB" dirty="0"/>
              <a:t> </a:t>
            </a:r>
            <a:r>
              <a:rPr lang="en-GB" dirty="0" err="1"/>
              <a:t>masuk</a:t>
            </a:r>
            <a:r>
              <a:rPr lang="en-GB" dirty="0"/>
              <a:t> (</a:t>
            </a:r>
            <a:r>
              <a:rPr lang="en-GB" dirty="0" err="1"/>
              <a:t>acces</a:t>
            </a:r>
            <a:r>
              <a:rPr lang="en-GB" dirty="0"/>
              <a:t> code)</a:t>
            </a:r>
          </a:p>
          <a:p>
            <a:pPr marL="0" indent="0" algn="just">
              <a:buNone/>
            </a:pPr>
            <a:r>
              <a:rPr lang="en-GB" dirty="0"/>
              <a:t>6. Computer related forgery (</a:t>
            </a:r>
            <a:r>
              <a:rPr lang="en-GB" dirty="0" err="1"/>
              <a:t>pemalsuan</a:t>
            </a:r>
            <a:r>
              <a:rPr lang="en-GB" dirty="0"/>
              <a:t>)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memasukkan</a:t>
            </a:r>
            <a:r>
              <a:rPr lang="en-GB" dirty="0"/>
              <a:t>, </a:t>
            </a:r>
            <a:r>
              <a:rPr lang="en-GB" dirty="0" err="1"/>
              <a:t>mengubah</a:t>
            </a:r>
            <a:r>
              <a:rPr lang="en-GB" dirty="0"/>
              <a:t>, </a:t>
            </a:r>
            <a:r>
              <a:rPr lang="en-GB" dirty="0" err="1"/>
              <a:t>menghapus</a:t>
            </a:r>
            <a:r>
              <a:rPr lang="en-GB" dirty="0"/>
              <a:t> data </a:t>
            </a:r>
            <a:r>
              <a:rPr lang="en-GB" dirty="0" err="1"/>
              <a:t>autentik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autentik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maksud</a:t>
            </a:r>
            <a:r>
              <a:rPr lang="en-GB" dirty="0"/>
              <a:t>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data </a:t>
            </a:r>
            <a:r>
              <a:rPr lang="en-GB" dirty="0" err="1"/>
              <a:t>autentik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98F6A-D2B9-4CA5-9C09-4725D0166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164"/>
            <a:ext cx="9137073" cy="4987636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7. Computer related forgery (</a:t>
            </a:r>
            <a:r>
              <a:rPr lang="en-GB" dirty="0" err="1"/>
              <a:t>pemalsuan</a:t>
            </a:r>
            <a:r>
              <a:rPr lang="en-GB" dirty="0"/>
              <a:t> )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menyebabkan</a:t>
            </a:r>
            <a:r>
              <a:rPr lang="en-GB" dirty="0"/>
              <a:t> </a:t>
            </a:r>
            <a:r>
              <a:rPr lang="en-GB" dirty="0" err="1"/>
              <a:t>hilangnya</a:t>
            </a:r>
            <a:r>
              <a:rPr lang="en-GB" dirty="0"/>
              <a:t> </a:t>
            </a:r>
            <a:r>
              <a:rPr lang="en-GB" dirty="0" err="1"/>
              <a:t>barang</a:t>
            </a:r>
            <a:r>
              <a:rPr lang="en-GB" dirty="0"/>
              <a:t> /</a:t>
            </a:r>
            <a:r>
              <a:rPr lang="en-GB" dirty="0" err="1"/>
              <a:t>kekayaan</a:t>
            </a:r>
            <a:r>
              <a:rPr lang="en-GB" dirty="0"/>
              <a:t> orang lain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memasukkan</a:t>
            </a:r>
            <a:r>
              <a:rPr lang="en-GB" dirty="0"/>
              <a:t>, </a:t>
            </a:r>
            <a:r>
              <a:rPr lang="en-GB" dirty="0" err="1"/>
              <a:t>mengubah</a:t>
            </a:r>
            <a:r>
              <a:rPr lang="en-GB" dirty="0"/>
              <a:t>, </a:t>
            </a:r>
            <a:r>
              <a:rPr lang="en-GB" dirty="0" err="1"/>
              <a:t>menghapus</a:t>
            </a:r>
            <a:r>
              <a:rPr lang="en-GB" dirty="0"/>
              <a:t> data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mengganggu</a:t>
            </a:r>
            <a:r>
              <a:rPr lang="en-GB" dirty="0"/>
              <a:t> </a:t>
            </a:r>
            <a:r>
              <a:rPr lang="en-GB" dirty="0" err="1"/>
              <a:t>berfungsinya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/system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tujuan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memperoleh</a:t>
            </a:r>
            <a:r>
              <a:rPr lang="en-GB" dirty="0"/>
              <a:t> </a:t>
            </a:r>
            <a:r>
              <a:rPr lang="en-GB" dirty="0" err="1"/>
              <a:t>keuntungan</a:t>
            </a:r>
            <a:r>
              <a:rPr lang="en-GB" dirty="0"/>
              <a:t> </a:t>
            </a:r>
            <a:r>
              <a:rPr lang="en-GB" dirty="0" err="1"/>
              <a:t>ekonomi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dirinya</a:t>
            </a:r>
            <a:r>
              <a:rPr lang="en-GB" dirty="0"/>
              <a:t> </a:t>
            </a:r>
            <a:r>
              <a:rPr lang="en-GB" dirty="0" err="1"/>
              <a:t>sendiri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orang lain.</a:t>
            </a:r>
          </a:p>
          <a:p>
            <a:pPr marL="0" indent="0" algn="just">
              <a:buNone/>
            </a:pPr>
            <a:r>
              <a:rPr lang="en-GB" dirty="0"/>
              <a:t>8. Content-related offences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segala</a:t>
            </a:r>
            <a:r>
              <a:rPr lang="en-GB" dirty="0"/>
              <a:t> </a:t>
            </a:r>
            <a:r>
              <a:rPr lang="en-GB" dirty="0" err="1"/>
              <a:t>hal</a:t>
            </a:r>
            <a:r>
              <a:rPr lang="en-GB" dirty="0"/>
              <a:t> yang </a:t>
            </a:r>
            <a:r>
              <a:rPr lang="en-GB" dirty="0" err="1"/>
              <a:t>berhubungan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pornografi</a:t>
            </a:r>
            <a:r>
              <a:rPr lang="en-GB" dirty="0"/>
              <a:t> </a:t>
            </a:r>
            <a:r>
              <a:rPr lang="en-GB" dirty="0" err="1"/>
              <a:t>anak</a:t>
            </a:r>
            <a:r>
              <a:rPr lang="en-GB" dirty="0"/>
              <a:t> (child pornography).</a:t>
            </a:r>
          </a:p>
          <a:p>
            <a:pPr marL="0" indent="0" algn="just">
              <a:buNone/>
            </a:pPr>
            <a:r>
              <a:rPr lang="en-GB" dirty="0"/>
              <a:t>9. Offences related to infringements of copyright and related rights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segala</a:t>
            </a:r>
            <a:r>
              <a:rPr lang="en-GB" dirty="0"/>
              <a:t> </a:t>
            </a:r>
            <a:r>
              <a:rPr lang="en-GB" dirty="0" err="1"/>
              <a:t>hal</a:t>
            </a:r>
            <a:r>
              <a:rPr lang="en-GB" dirty="0"/>
              <a:t> yang </a:t>
            </a:r>
            <a:r>
              <a:rPr lang="en-GB" dirty="0" err="1"/>
              <a:t>terkait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pelanggaran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cipta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92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F8D84-F469-4990-B68E-B86683B8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0437"/>
            <a:ext cx="9511145" cy="4973781"/>
          </a:xfrm>
        </p:spPr>
        <p:txBody>
          <a:bodyPr/>
          <a:lstStyle/>
          <a:p>
            <a:pPr marL="0" indent="0" algn="just">
              <a:buNone/>
            </a:pPr>
            <a:r>
              <a:rPr lang="en-GB" sz="2400" dirty="0"/>
              <a:t>Dari </a:t>
            </a:r>
            <a:r>
              <a:rPr lang="en-GB" sz="2400" dirty="0" err="1"/>
              <a:t>hasil</a:t>
            </a:r>
            <a:r>
              <a:rPr lang="en-GB" sz="2400" dirty="0"/>
              <a:t> </a:t>
            </a:r>
            <a:r>
              <a:rPr lang="en-GB" sz="2400" dirty="0" err="1"/>
              <a:t>konvensi</a:t>
            </a:r>
            <a:r>
              <a:rPr lang="en-GB" sz="2400" dirty="0"/>
              <a:t> </a:t>
            </a:r>
            <a:r>
              <a:rPr lang="en-GB" sz="2400" dirty="0" err="1"/>
              <a:t>tersebut</a:t>
            </a:r>
            <a:r>
              <a:rPr lang="en-GB" sz="2400" dirty="0"/>
              <a:t> Indonesia </a:t>
            </a:r>
            <a:r>
              <a:rPr lang="en-GB" sz="2400" dirty="0" err="1"/>
              <a:t>melakukan</a:t>
            </a:r>
            <a:r>
              <a:rPr lang="en-GB" sz="2400" dirty="0"/>
              <a:t> </a:t>
            </a:r>
            <a:r>
              <a:rPr lang="en-GB" sz="2400" dirty="0" err="1"/>
              <a:t>relevansi</a:t>
            </a:r>
            <a:r>
              <a:rPr lang="en-GB" sz="2400" dirty="0"/>
              <a:t> </a:t>
            </a:r>
            <a:r>
              <a:rPr lang="en-GB" sz="2400" dirty="0" err="1"/>
              <a:t>hukum</a:t>
            </a:r>
            <a:r>
              <a:rPr lang="en-GB" sz="2400" dirty="0"/>
              <a:t> cyber crime di Budapest yang </a:t>
            </a:r>
            <a:r>
              <a:rPr lang="en-GB" sz="2400" dirty="0" err="1"/>
              <a:t>diatur</a:t>
            </a:r>
            <a:r>
              <a:rPr lang="en-GB" sz="2400" dirty="0"/>
              <a:t> pada </a:t>
            </a:r>
            <a:r>
              <a:rPr lang="en-GB" sz="2400" dirty="0" err="1"/>
              <a:t>pasal-pasal</a:t>
            </a:r>
            <a:r>
              <a:rPr lang="en-GB" sz="2400" dirty="0"/>
              <a:t>  </a:t>
            </a:r>
            <a:r>
              <a:rPr lang="en-GB" sz="2400" dirty="0" err="1"/>
              <a:t>sebagai</a:t>
            </a:r>
            <a:r>
              <a:rPr lang="en-GB" sz="2400" dirty="0"/>
              <a:t> </a:t>
            </a:r>
            <a:r>
              <a:rPr lang="en-GB" sz="2400" dirty="0" err="1"/>
              <a:t>berikut</a:t>
            </a:r>
            <a:r>
              <a:rPr lang="en-GB" sz="24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sz="2400" dirty="0"/>
              <a:t>Illegal access </a:t>
            </a:r>
            <a:r>
              <a:rPr lang="en-GB" sz="2400" dirty="0" err="1"/>
              <a:t>diatur</a:t>
            </a:r>
            <a:r>
              <a:rPr lang="en-GB" sz="2400" dirty="0"/>
              <a:t> pada </a:t>
            </a:r>
            <a:r>
              <a:rPr lang="en-GB" sz="2400" dirty="0" err="1"/>
              <a:t>pasal</a:t>
            </a:r>
            <a:r>
              <a:rPr lang="en-GB" sz="2400" dirty="0"/>
              <a:t> 31 </a:t>
            </a:r>
            <a:r>
              <a:rPr lang="en-GB" sz="2400" dirty="0" err="1"/>
              <a:t>ayat</a:t>
            </a:r>
            <a:r>
              <a:rPr lang="en-GB" sz="2400" dirty="0"/>
              <a:t> 1, 2, 3 dan 4 UU ITE </a:t>
            </a:r>
            <a:r>
              <a:rPr lang="en-GB" sz="2400" dirty="0" err="1"/>
              <a:t>Nomor</a:t>
            </a:r>
            <a:r>
              <a:rPr lang="en-GB" sz="2400" dirty="0"/>
              <a:t>  11 </a:t>
            </a:r>
            <a:r>
              <a:rPr lang="en-GB" sz="2400" dirty="0" err="1"/>
              <a:t>tahun</a:t>
            </a:r>
            <a:r>
              <a:rPr lang="en-GB" sz="2400" dirty="0"/>
              <a:t> 2008.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sz="2400" dirty="0"/>
              <a:t>Illegal interception </a:t>
            </a:r>
            <a:r>
              <a:rPr lang="en-GB" sz="2400" dirty="0" err="1"/>
              <a:t>diatur</a:t>
            </a:r>
            <a:r>
              <a:rPr lang="en-GB" sz="2400" dirty="0"/>
              <a:t> pada  </a:t>
            </a:r>
            <a:r>
              <a:rPr lang="en-GB" sz="2400" dirty="0" err="1"/>
              <a:t>Pasal</a:t>
            </a:r>
            <a:r>
              <a:rPr lang="en-GB" sz="2400" dirty="0"/>
              <a:t> 31 </a:t>
            </a:r>
            <a:r>
              <a:rPr lang="en-GB" sz="2400" dirty="0" err="1"/>
              <a:t>ayat</a:t>
            </a:r>
            <a:r>
              <a:rPr lang="en-GB" sz="2400" dirty="0"/>
              <a:t> 1, 2, 3 dan 4 UU ITE </a:t>
            </a:r>
            <a:r>
              <a:rPr lang="en-GB" sz="2400" dirty="0" err="1"/>
              <a:t>Nomor</a:t>
            </a:r>
            <a:r>
              <a:rPr lang="en-GB" sz="2400" dirty="0"/>
              <a:t> 11 </a:t>
            </a:r>
            <a:r>
              <a:rPr lang="en-GB" sz="2400" dirty="0" err="1"/>
              <a:t>tahun</a:t>
            </a:r>
            <a:r>
              <a:rPr lang="en-GB" sz="2400" dirty="0"/>
              <a:t> 2008.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sz="2400" dirty="0"/>
              <a:t>Data interference </a:t>
            </a:r>
            <a:r>
              <a:rPr lang="en-GB" sz="2400" dirty="0" err="1"/>
              <a:t>diatur</a:t>
            </a:r>
            <a:r>
              <a:rPr lang="en-GB" sz="2400" dirty="0"/>
              <a:t> pada </a:t>
            </a:r>
            <a:r>
              <a:rPr lang="en-GB" sz="2400" dirty="0" err="1"/>
              <a:t>pasal</a:t>
            </a:r>
            <a:r>
              <a:rPr lang="en-GB" sz="2400" dirty="0"/>
              <a:t> 32 </a:t>
            </a:r>
            <a:r>
              <a:rPr lang="en-GB" sz="2400" dirty="0" err="1"/>
              <a:t>ayat</a:t>
            </a:r>
            <a:r>
              <a:rPr lang="en-GB" sz="2400" dirty="0"/>
              <a:t> 1, 2, dan 3 UU ITE </a:t>
            </a:r>
            <a:r>
              <a:rPr lang="en-GB" sz="2400" dirty="0" err="1"/>
              <a:t>Nomor</a:t>
            </a:r>
            <a:r>
              <a:rPr lang="en-GB" sz="2400" dirty="0"/>
              <a:t> 11 </a:t>
            </a:r>
            <a:r>
              <a:rPr lang="en-GB" sz="2400" dirty="0" err="1"/>
              <a:t>tahun</a:t>
            </a:r>
            <a:r>
              <a:rPr lang="en-GB" sz="2400" dirty="0"/>
              <a:t> 2008.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sz="2400" dirty="0"/>
              <a:t>System interference </a:t>
            </a:r>
            <a:r>
              <a:rPr lang="en-GB" sz="2400" dirty="0" err="1"/>
              <a:t>diatur</a:t>
            </a:r>
            <a:r>
              <a:rPr lang="en-GB" sz="2400" dirty="0"/>
              <a:t> pada </a:t>
            </a:r>
            <a:r>
              <a:rPr lang="en-GB" sz="2400" dirty="0" err="1"/>
              <a:t>pasal</a:t>
            </a:r>
            <a:r>
              <a:rPr lang="en-GB" sz="2400" dirty="0"/>
              <a:t> 33 UU ITE </a:t>
            </a:r>
            <a:r>
              <a:rPr lang="en-GB" sz="2400" dirty="0" err="1"/>
              <a:t>nomor</a:t>
            </a:r>
            <a:r>
              <a:rPr lang="en-GB" sz="2400" dirty="0"/>
              <a:t> 11 </a:t>
            </a:r>
            <a:r>
              <a:rPr lang="en-GB" sz="2400" dirty="0" err="1"/>
              <a:t>tahun</a:t>
            </a:r>
            <a:r>
              <a:rPr lang="en-GB" sz="2400" dirty="0"/>
              <a:t> 2008.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sz="2400" dirty="0"/>
              <a:t>Misuse of devices </a:t>
            </a:r>
            <a:r>
              <a:rPr lang="en-GB" sz="2400" dirty="0" err="1"/>
              <a:t>diatur</a:t>
            </a:r>
            <a:r>
              <a:rPr lang="en-GB" sz="2400" dirty="0"/>
              <a:t> pada </a:t>
            </a:r>
            <a:r>
              <a:rPr lang="en-GB" sz="2400" dirty="0" err="1"/>
              <a:t>Pasal</a:t>
            </a:r>
            <a:r>
              <a:rPr lang="en-GB" sz="2400" dirty="0"/>
              <a:t> 34 UU ITE </a:t>
            </a:r>
            <a:r>
              <a:rPr lang="en-GB" sz="2400" dirty="0" err="1"/>
              <a:t>Nomor</a:t>
            </a:r>
            <a:r>
              <a:rPr lang="en-GB" sz="2400" dirty="0"/>
              <a:t> 11 </a:t>
            </a:r>
            <a:r>
              <a:rPr lang="en-GB" sz="2400" dirty="0" err="1"/>
              <a:t>tahun</a:t>
            </a:r>
            <a:r>
              <a:rPr lang="en-GB" sz="2400" dirty="0"/>
              <a:t> 2008.</a:t>
            </a:r>
          </a:p>
        </p:txBody>
      </p:sp>
    </p:spTree>
    <p:extLst>
      <p:ext uri="{BB962C8B-B14F-4D97-AF65-F5344CB8AC3E}">
        <p14:creationId xmlns:p14="http://schemas.microsoft.com/office/powerpoint/2010/main" val="287516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FFF65-4B8F-414E-BFAA-79ED7305F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909"/>
            <a:ext cx="9511145" cy="462741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6. Computer –related forgery </a:t>
            </a:r>
            <a:r>
              <a:rPr lang="en-GB" dirty="0" err="1"/>
              <a:t>diatur</a:t>
            </a:r>
            <a:r>
              <a:rPr lang="en-GB" dirty="0"/>
              <a:t> pada </a:t>
            </a:r>
            <a:r>
              <a:rPr lang="en-GB" dirty="0" err="1"/>
              <a:t>pasal</a:t>
            </a:r>
            <a:r>
              <a:rPr lang="en-GB" dirty="0"/>
              <a:t> 35 UU ITE </a:t>
            </a:r>
            <a:r>
              <a:rPr lang="en-GB" dirty="0" err="1"/>
              <a:t>Nomor</a:t>
            </a:r>
            <a:r>
              <a:rPr lang="en-GB" dirty="0"/>
              <a:t> 11 </a:t>
            </a:r>
            <a:r>
              <a:rPr lang="en-GB" dirty="0" err="1"/>
              <a:t>tahun</a:t>
            </a:r>
            <a:r>
              <a:rPr lang="en-GB" dirty="0"/>
              <a:t> 2008.</a:t>
            </a:r>
          </a:p>
          <a:p>
            <a:pPr marL="0" indent="0">
              <a:buNone/>
            </a:pPr>
            <a:r>
              <a:rPr lang="en-GB" dirty="0"/>
              <a:t>7. Computer-related fraud </a:t>
            </a:r>
            <a:r>
              <a:rPr lang="en-GB" dirty="0" err="1"/>
              <a:t>diatur</a:t>
            </a:r>
            <a:r>
              <a:rPr lang="en-GB" dirty="0"/>
              <a:t> pada </a:t>
            </a:r>
            <a:r>
              <a:rPr lang="en-GB" dirty="0" err="1"/>
              <a:t>pasal</a:t>
            </a:r>
            <a:r>
              <a:rPr lang="en-GB" dirty="0"/>
              <a:t> 35 UU ITE </a:t>
            </a:r>
            <a:r>
              <a:rPr lang="en-GB" dirty="0" err="1"/>
              <a:t>Nomor</a:t>
            </a:r>
            <a:r>
              <a:rPr lang="en-GB" dirty="0"/>
              <a:t> 11 </a:t>
            </a:r>
            <a:r>
              <a:rPr lang="en-GB" dirty="0" err="1"/>
              <a:t>tahun</a:t>
            </a:r>
            <a:r>
              <a:rPr lang="en-GB" dirty="0"/>
              <a:t> 2008.</a:t>
            </a:r>
          </a:p>
          <a:p>
            <a:pPr marL="0" indent="0">
              <a:buNone/>
            </a:pPr>
            <a:r>
              <a:rPr lang="en-GB" dirty="0"/>
              <a:t>8. Offences related to child </a:t>
            </a:r>
            <a:r>
              <a:rPr lang="en-GB" dirty="0" err="1"/>
              <a:t>pornograph</a:t>
            </a:r>
            <a:r>
              <a:rPr lang="en-GB" dirty="0"/>
              <a:t> </a:t>
            </a:r>
            <a:r>
              <a:rPr lang="en-GB" dirty="0" err="1"/>
              <a:t>diatur</a:t>
            </a:r>
            <a:r>
              <a:rPr lang="en-GB" dirty="0"/>
              <a:t> pada </a:t>
            </a:r>
            <a:r>
              <a:rPr lang="en-GB" dirty="0" err="1"/>
              <a:t>pasal</a:t>
            </a:r>
            <a:r>
              <a:rPr lang="en-GB" dirty="0"/>
              <a:t> 27 </a:t>
            </a:r>
            <a:r>
              <a:rPr lang="en-GB" dirty="0" err="1"/>
              <a:t>ayat</a:t>
            </a:r>
            <a:r>
              <a:rPr lang="en-GB" dirty="0"/>
              <a:t> 1 UU ITE </a:t>
            </a:r>
            <a:r>
              <a:rPr lang="en-GB" dirty="0" err="1"/>
              <a:t>Nomor</a:t>
            </a:r>
            <a:r>
              <a:rPr lang="en-GB" dirty="0"/>
              <a:t> 11 </a:t>
            </a:r>
            <a:r>
              <a:rPr lang="en-GB" dirty="0" err="1"/>
              <a:t>tahun</a:t>
            </a:r>
            <a:r>
              <a:rPr lang="en-GB" dirty="0"/>
              <a:t> 2008.</a:t>
            </a:r>
          </a:p>
          <a:p>
            <a:pPr marL="0" indent="0">
              <a:buNone/>
            </a:pPr>
            <a:r>
              <a:rPr lang="en-GB" dirty="0"/>
              <a:t>9. Offences related to infringement of copyright and related </a:t>
            </a:r>
            <a:r>
              <a:rPr lang="en-GB" dirty="0" err="1"/>
              <a:t>rightspada</a:t>
            </a:r>
            <a:r>
              <a:rPr lang="en-GB" dirty="0"/>
              <a:t> </a:t>
            </a:r>
            <a:r>
              <a:rPr lang="en-GB" dirty="0" err="1"/>
              <a:t>diatur</a:t>
            </a:r>
            <a:r>
              <a:rPr lang="en-GB" dirty="0"/>
              <a:t> pada </a:t>
            </a:r>
            <a:r>
              <a:rPr lang="en-GB" dirty="0" err="1"/>
              <a:t>pasal</a:t>
            </a:r>
            <a:r>
              <a:rPr lang="en-GB" dirty="0"/>
              <a:t> 23-26 UU ITE </a:t>
            </a:r>
            <a:r>
              <a:rPr lang="en-GB" dirty="0" err="1"/>
              <a:t>Nomor</a:t>
            </a:r>
            <a:r>
              <a:rPr lang="en-GB" dirty="0"/>
              <a:t> 11 </a:t>
            </a:r>
            <a:r>
              <a:rPr lang="en-GB" dirty="0" err="1"/>
              <a:t>tahun</a:t>
            </a:r>
            <a:r>
              <a:rPr lang="en-GB" dirty="0"/>
              <a:t> 2008.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3E610-E664-44FC-98D0-232A1968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364" y="184727"/>
            <a:ext cx="9663545" cy="798946"/>
          </a:xfrm>
        </p:spPr>
        <p:txBody>
          <a:bodyPr/>
          <a:lstStyle/>
          <a:p>
            <a:pPr algn="ctr"/>
            <a:r>
              <a:rPr lang="en-GB" sz="3600" dirty="0"/>
              <a:t>Hukum </a:t>
            </a:r>
            <a:r>
              <a:rPr lang="en-GB" sz="3600" dirty="0" err="1"/>
              <a:t>Internasional</a:t>
            </a:r>
            <a:r>
              <a:rPr lang="en-GB" sz="3600" dirty="0"/>
              <a:t> </a:t>
            </a:r>
            <a:r>
              <a:rPr lang="en-GB" sz="3600" dirty="0" err="1"/>
              <a:t>Menanggulangi</a:t>
            </a:r>
            <a:r>
              <a:rPr lang="en-GB" sz="3600" dirty="0"/>
              <a:t> Cyber 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0C951-469E-4FA4-9C06-18C9166DF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57747"/>
            <a:ext cx="8970818" cy="4571998"/>
          </a:xfrm>
        </p:spPr>
        <p:txBody>
          <a:bodyPr/>
          <a:lstStyle/>
          <a:p>
            <a:pPr marL="0" indent="0" algn="just">
              <a:buNone/>
            </a:pPr>
            <a:r>
              <a:rPr lang="en-GB" sz="2400" dirty="0" err="1"/>
              <a:t>Selain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konvensi</a:t>
            </a:r>
            <a:r>
              <a:rPr lang="en-GB" sz="2400" dirty="0"/>
              <a:t> Budapest, </a:t>
            </a:r>
            <a:r>
              <a:rPr lang="en-GB" sz="2400" dirty="0" err="1"/>
              <a:t>terdapat</a:t>
            </a:r>
            <a:r>
              <a:rPr lang="en-GB" sz="2400" dirty="0"/>
              <a:t> </a:t>
            </a:r>
            <a:r>
              <a:rPr lang="en-GB" sz="2400" dirty="0" err="1"/>
              <a:t>instrumen</a:t>
            </a:r>
            <a:r>
              <a:rPr lang="en-GB" sz="2400" dirty="0"/>
              <a:t> </a:t>
            </a:r>
            <a:r>
              <a:rPr lang="en-GB" sz="2400" dirty="0" err="1"/>
              <a:t>internasional</a:t>
            </a:r>
            <a:r>
              <a:rPr lang="en-GB" sz="2400" dirty="0"/>
              <a:t> yang </a:t>
            </a:r>
            <a:r>
              <a:rPr lang="en-GB" sz="2400" dirty="0" err="1"/>
              <a:t>dapat</a:t>
            </a:r>
            <a:r>
              <a:rPr lang="en-GB" sz="2400" dirty="0"/>
              <a:t>  </a:t>
            </a:r>
            <a:r>
              <a:rPr lang="en-GB" sz="2400" dirty="0" err="1"/>
              <a:t>dijadikan</a:t>
            </a:r>
            <a:r>
              <a:rPr lang="en-GB" sz="2400" dirty="0"/>
              <a:t> </a:t>
            </a:r>
            <a:r>
              <a:rPr lang="en-GB" sz="2400" dirty="0" err="1"/>
              <a:t>acuan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mengatur</a:t>
            </a:r>
            <a:r>
              <a:rPr lang="en-GB" sz="2400" dirty="0"/>
              <a:t> </a:t>
            </a:r>
            <a:r>
              <a:rPr lang="en-GB" sz="2400" dirty="0" err="1"/>
              <a:t>teknologi</a:t>
            </a:r>
            <a:r>
              <a:rPr lang="en-GB" sz="2400" dirty="0"/>
              <a:t> </a:t>
            </a:r>
            <a:r>
              <a:rPr lang="en-GB" sz="2400" dirty="0" err="1"/>
              <a:t>informasi</a:t>
            </a:r>
            <a:r>
              <a:rPr lang="en-GB" sz="2400" dirty="0"/>
              <a:t>. </a:t>
            </a:r>
            <a:r>
              <a:rPr lang="en-GB" sz="2400" dirty="0" err="1"/>
              <a:t>Instrumen</a:t>
            </a:r>
            <a:r>
              <a:rPr lang="en-GB" sz="2400" dirty="0"/>
              <a:t> </a:t>
            </a:r>
            <a:r>
              <a:rPr lang="en-GB" sz="2400" dirty="0" err="1"/>
              <a:t>tersebut</a:t>
            </a:r>
            <a:r>
              <a:rPr lang="en-GB" sz="2400" dirty="0"/>
              <a:t> </a:t>
            </a:r>
            <a:r>
              <a:rPr lang="en-GB" sz="2400" dirty="0" err="1"/>
              <a:t>dibuat</a:t>
            </a:r>
            <a:r>
              <a:rPr lang="en-GB" sz="2400" dirty="0"/>
              <a:t> oleh </a:t>
            </a:r>
            <a:r>
              <a:rPr lang="en-GB" sz="2400" dirty="0" err="1"/>
              <a:t>berbagai</a:t>
            </a:r>
            <a:r>
              <a:rPr lang="en-GB" sz="2400" dirty="0"/>
              <a:t> </a:t>
            </a:r>
            <a:r>
              <a:rPr lang="en-GB" sz="2400" dirty="0" err="1"/>
              <a:t>organisasi</a:t>
            </a:r>
            <a:r>
              <a:rPr lang="en-GB" sz="2400" dirty="0"/>
              <a:t> </a:t>
            </a:r>
            <a:r>
              <a:rPr lang="en-GB" sz="2400" dirty="0" err="1"/>
              <a:t>internasional</a:t>
            </a:r>
            <a:r>
              <a:rPr lang="en-GB" sz="2400" dirty="0"/>
              <a:t>, di </a:t>
            </a:r>
            <a:r>
              <a:rPr lang="en-GB" sz="2400" dirty="0" err="1"/>
              <a:t>antaranya</a:t>
            </a:r>
            <a:r>
              <a:rPr lang="en-GB" sz="2400" dirty="0"/>
              <a:t> </a:t>
            </a:r>
            <a:r>
              <a:rPr lang="en-GB" sz="2400" dirty="0" err="1"/>
              <a:t>sebagai</a:t>
            </a:r>
            <a:r>
              <a:rPr lang="en-GB" sz="2400" dirty="0"/>
              <a:t> </a:t>
            </a:r>
            <a:r>
              <a:rPr lang="en-GB" sz="2400" dirty="0" err="1"/>
              <a:t>berikut</a:t>
            </a:r>
            <a:r>
              <a:rPr lang="en-GB" sz="2400" dirty="0"/>
              <a:t>.</a:t>
            </a:r>
          </a:p>
          <a:p>
            <a:pPr marL="514350" indent="-514350" algn="just">
              <a:buAutoNum type="arabicPeriod"/>
            </a:pPr>
            <a:r>
              <a:rPr lang="en-GB" sz="2400" dirty="0"/>
              <a:t>UNCITRAL</a:t>
            </a:r>
          </a:p>
          <a:p>
            <a:pPr marL="0" indent="0" algn="just">
              <a:buNone/>
            </a:pPr>
            <a:r>
              <a:rPr lang="en-GB" sz="2400" dirty="0"/>
              <a:t>      UNCITRAL (United Nations Commission On International Trade Law) </a:t>
            </a:r>
            <a:r>
              <a:rPr lang="en-GB" sz="2400" dirty="0" err="1"/>
              <a:t>Merupakan</a:t>
            </a:r>
            <a:r>
              <a:rPr lang="en-GB" sz="2400" dirty="0"/>
              <a:t> salah </a:t>
            </a:r>
            <a:r>
              <a:rPr lang="en-GB" sz="2400" dirty="0" err="1"/>
              <a:t>satu</a:t>
            </a:r>
            <a:r>
              <a:rPr lang="en-GB" sz="2400" dirty="0"/>
              <a:t> </a:t>
            </a:r>
            <a:r>
              <a:rPr lang="en-GB" sz="2400" dirty="0" err="1"/>
              <a:t>organisasi</a:t>
            </a:r>
            <a:r>
              <a:rPr lang="en-GB" sz="2400" dirty="0"/>
              <a:t>  </a:t>
            </a:r>
            <a:r>
              <a:rPr lang="en-GB" sz="2400" dirty="0" err="1"/>
              <a:t>internasional</a:t>
            </a:r>
            <a:r>
              <a:rPr lang="en-GB" sz="2400" dirty="0"/>
              <a:t> yang </a:t>
            </a:r>
            <a:r>
              <a:rPr lang="en-GB" sz="2400" dirty="0" err="1"/>
              <a:t>pertama</a:t>
            </a:r>
            <a:r>
              <a:rPr lang="en-GB" sz="2400" dirty="0"/>
              <a:t> kali </a:t>
            </a:r>
            <a:r>
              <a:rPr lang="en-GB" sz="2400" dirty="0" err="1"/>
              <a:t>mulai</a:t>
            </a:r>
            <a:r>
              <a:rPr lang="en-GB" sz="2400" dirty="0"/>
              <a:t> </a:t>
            </a:r>
            <a:r>
              <a:rPr lang="en-GB" sz="2400" dirty="0" err="1"/>
              <a:t>membahas</a:t>
            </a:r>
            <a:r>
              <a:rPr lang="en-GB" sz="2400" dirty="0"/>
              <a:t> </a:t>
            </a:r>
            <a:r>
              <a:rPr lang="en-GB" sz="2400" dirty="0" err="1"/>
              <a:t>mengenai</a:t>
            </a:r>
            <a:r>
              <a:rPr lang="en-GB" sz="2400" dirty="0"/>
              <a:t> </a:t>
            </a:r>
            <a:r>
              <a:rPr lang="en-GB" sz="2400" dirty="0" err="1"/>
              <a:t>perkembangan</a:t>
            </a:r>
            <a:r>
              <a:rPr lang="en-GB" sz="2400" dirty="0"/>
              <a:t> </a:t>
            </a:r>
            <a:r>
              <a:rPr lang="en-GB" sz="2400" dirty="0" err="1"/>
              <a:t>teknologi</a:t>
            </a:r>
            <a:r>
              <a:rPr lang="en-GB" sz="2400" dirty="0"/>
              <a:t> </a:t>
            </a:r>
            <a:r>
              <a:rPr lang="en-GB" sz="2400" dirty="0" err="1"/>
              <a:t>informasi</a:t>
            </a:r>
            <a:r>
              <a:rPr lang="en-GB" sz="2400" dirty="0"/>
              <a:t> dan </a:t>
            </a:r>
            <a:r>
              <a:rPr lang="en-GB" sz="2400" dirty="0" err="1"/>
              <a:t>dampaknya</a:t>
            </a:r>
            <a:r>
              <a:rPr lang="en-GB" sz="2400" dirty="0"/>
              <a:t> </a:t>
            </a:r>
            <a:r>
              <a:rPr lang="en-GB" sz="2400" dirty="0" err="1"/>
              <a:t>terhadap</a:t>
            </a:r>
            <a:r>
              <a:rPr lang="en-GB" sz="2400" dirty="0"/>
              <a:t> </a:t>
            </a:r>
            <a:r>
              <a:rPr lang="en-GB" sz="2400" dirty="0" err="1"/>
              <a:t>perniagaan</a:t>
            </a:r>
            <a:r>
              <a:rPr lang="en-GB" sz="2400" dirty="0"/>
              <a:t> </a:t>
            </a:r>
            <a:r>
              <a:rPr lang="en-GB" sz="2400" dirty="0" err="1"/>
              <a:t>elektronik</a:t>
            </a:r>
            <a:r>
              <a:rPr lang="en-GB" sz="2400" dirty="0"/>
              <a:t>. Hasil </a:t>
            </a:r>
            <a:r>
              <a:rPr lang="en-GB" sz="2400" dirty="0" err="1"/>
              <a:t>dari</a:t>
            </a:r>
            <a:r>
              <a:rPr lang="en-GB" sz="2400" dirty="0"/>
              <a:t> UNCITRAL </a:t>
            </a:r>
            <a:r>
              <a:rPr lang="en-GB" sz="2400" dirty="0" err="1"/>
              <a:t>berupa</a:t>
            </a:r>
            <a:r>
              <a:rPr lang="en-GB" sz="2400" dirty="0"/>
              <a:t> model </a:t>
            </a:r>
            <a:r>
              <a:rPr lang="en-GB" sz="2400" dirty="0" err="1"/>
              <a:t>hukum</a:t>
            </a:r>
            <a:r>
              <a:rPr lang="en-GB" sz="2400" dirty="0"/>
              <a:t> yang </a:t>
            </a:r>
            <a:r>
              <a:rPr lang="en-GB" sz="2400" dirty="0" err="1"/>
              <a:t>sifatnya</a:t>
            </a:r>
            <a:r>
              <a:rPr lang="en-GB" sz="2400" dirty="0"/>
              <a:t>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mengikat</a:t>
            </a:r>
            <a:r>
              <a:rPr lang="en-GB" sz="2400" dirty="0"/>
              <a:t>, </a:t>
            </a:r>
            <a:r>
              <a:rPr lang="en-GB" sz="2400" dirty="0" err="1"/>
              <a:t>namun</a:t>
            </a:r>
            <a:r>
              <a:rPr lang="en-GB" sz="2400" dirty="0"/>
              <a:t> </a:t>
            </a:r>
            <a:r>
              <a:rPr lang="en-GB" sz="2400" dirty="0" err="1"/>
              <a:t>menjadi</a:t>
            </a:r>
            <a:r>
              <a:rPr lang="en-GB" sz="2400" dirty="0"/>
              <a:t> </a:t>
            </a:r>
            <a:r>
              <a:rPr lang="en-GB" sz="2400" dirty="0" err="1"/>
              <a:t>acuan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model </a:t>
            </a:r>
            <a:r>
              <a:rPr lang="en-GB" sz="2400" dirty="0" err="1"/>
              <a:t>bagi</a:t>
            </a:r>
            <a:r>
              <a:rPr lang="en-GB" sz="2400" dirty="0"/>
              <a:t> negara-negara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mengadopsi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memberlakukannya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hukum</a:t>
            </a:r>
            <a:r>
              <a:rPr lang="en-GB" sz="2400" dirty="0"/>
              <a:t> </a:t>
            </a:r>
            <a:r>
              <a:rPr lang="en-GB" sz="2400" dirty="0" err="1"/>
              <a:t>nasional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04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12831-BAAB-4F07-A9B3-D3D082222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55964"/>
            <a:ext cx="9552709" cy="3629891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Beberapa</a:t>
            </a:r>
            <a:r>
              <a:rPr lang="en-GB" dirty="0"/>
              <a:t> model </a:t>
            </a:r>
            <a:r>
              <a:rPr lang="en-GB" dirty="0" err="1"/>
              <a:t>hukum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ditetapkan</a:t>
            </a:r>
            <a:r>
              <a:rPr lang="en-GB" dirty="0"/>
              <a:t> oleh UNCITRAL </a:t>
            </a:r>
            <a:r>
              <a:rPr lang="en-GB" dirty="0" err="1"/>
              <a:t>terkait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perkembangan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UNCITRA Model Law on E-Commerce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UNCITRA Model on Electronic Signature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UNCITRA Model Law On International Credit Transfer.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245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60329-9043-4702-871F-576B14065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2509"/>
            <a:ext cx="9691255" cy="5514109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/>
              <a:t>2. WTO</a:t>
            </a:r>
          </a:p>
          <a:p>
            <a:pPr marL="0" indent="0" algn="just">
              <a:buNone/>
            </a:pPr>
            <a:r>
              <a:rPr lang="en-GB" dirty="0" err="1"/>
              <a:t>Terdapat</a:t>
            </a:r>
            <a:r>
              <a:rPr lang="en-GB" dirty="0"/>
              <a:t> </a:t>
            </a:r>
            <a:r>
              <a:rPr lang="en-GB" dirty="0" err="1"/>
              <a:t>beberapa</a:t>
            </a:r>
            <a:r>
              <a:rPr lang="en-GB" dirty="0"/>
              <a:t> </a:t>
            </a:r>
            <a:r>
              <a:rPr lang="en-GB" dirty="0" err="1"/>
              <a:t>pesan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WTO (World Trade Organization) </a:t>
            </a:r>
            <a:r>
              <a:rPr lang="en-GB" dirty="0" err="1"/>
              <a:t>Diantaranya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GB" dirty="0"/>
              <a:t>WTO </a:t>
            </a:r>
            <a:r>
              <a:rPr lang="en-GB" dirty="0" err="1"/>
              <a:t>membantu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regulasi</a:t>
            </a:r>
            <a:r>
              <a:rPr lang="en-GB" dirty="0"/>
              <a:t> </a:t>
            </a:r>
            <a:r>
              <a:rPr lang="en-GB" dirty="0" err="1"/>
              <a:t>perdagangan</a:t>
            </a:r>
            <a:r>
              <a:rPr lang="en-GB" dirty="0"/>
              <a:t>. WTO </a:t>
            </a:r>
            <a:r>
              <a:rPr lang="en-GB" dirty="0" err="1"/>
              <a:t>pertama</a:t>
            </a:r>
            <a:r>
              <a:rPr lang="en-GB" dirty="0"/>
              <a:t> kali </a:t>
            </a:r>
            <a:r>
              <a:rPr lang="en-GB" dirty="0" err="1"/>
              <a:t>membahas</a:t>
            </a:r>
            <a:r>
              <a:rPr lang="en-GB" dirty="0"/>
              <a:t> </a:t>
            </a:r>
            <a:r>
              <a:rPr lang="en-GB" dirty="0" err="1"/>
              <a:t>persoalan</a:t>
            </a:r>
            <a:r>
              <a:rPr lang="en-GB" dirty="0"/>
              <a:t> e-commerce pada </a:t>
            </a:r>
            <a:r>
              <a:rPr lang="en-GB" dirty="0" err="1"/>
              <a:t>bulan</a:t>
            </a:r>
            <a:r>
              <a:rPr lang="en-GB" dirty="0"/>
              <a:t> </a:t>
            </a:r>
            <a:r>
              <a:rPr lang="en-GB" dirty="0" err="1"/>
              <a:t>mei</a:t>
            </a:r>
            <a:r>
              <a:rPr lang="en-GB" dirty="0"/>
              <a:t> 1998.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GB" dirty="0"/>
              <a:t>Pada </a:t>
            </a:r>
            <a:r>
              <a:rPr lang="en-GB" dirty="0" err="1"/>
              <a:t>Bulan</a:t>
            </a:r>
            <a:r>
              <a:rPr lang="en-GB" dirty="0"/>
              <a:t> </a:t>
            </a:r>
            <a:r>
              <a:rPr lang="en-GB" dirty="0" err="1"/>
              <a:t>Juli</a:t>
            </a:r>
            <a:r>
              <a:rPr lang="en-GB" dirty="0"/>
              <a:t> 1999, 4 badan </a:t>
            </a:r>
            <a:r>
              <a:rPr lang="en-GB" dirty="0" err="1"/>
              <a:t>utama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WTO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mengeluarkan</a:t>
            </a:r>
            <a:r>
              <a:rPr lang="en-GB" dirty="0"/>
              <a:t> </a:t>
            </a:r>
            <a:r>
              <a:rPr lang="en-GB" dirty="0" err="1"/>
              <a:t>laporan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 </a:t>
            </a:r>
            <a:r>
              <a:rPr lang="en-GB" dirty="0" err="1"/>
              <a:t>mengenai</a:t>
            </a:r>
            <a:r>
              <a:rPr lang="en-GB" dirty="0"/>
              <a:t> </a:t>
            </a:r>
            <a:r>
              <a:rPr lang="en-GB" dirty="0" err="1"/>
              <a:t>pengaruh</a:t>
            </a:r>
            <a:r>
              <a:rPr lang="en-GB" dirty="0"/>
              <a:t> </a:t>
            </a:r>
            <a:r>
              <a:rPr lang="en-GB" dirty="0" err="1"/>
              <a:t>awal</a:t>
            </a:r>
            <a:r>
              <a:rPr lang="en-GB" dirty="0"/>
              <a:t> </a:t>
            </a:r>
            <a:r>
              <a:rPr lang="en-GB" dirty="0" err="1"/>
              <a:t>penilaian</a:t>
            </a:r>
            <a:r>
              <a:rPr lang="en-GB" dirty="0"/>
              <a:t> (initial impact assessments).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GB" dirty="0"/>
              <a:t>WTO </a:t>
            </a:r>
            <a:r>
              <a:rPr lang="en-GB" dirty="0" err="1"/>
              <a:t>bermaksud</a:t>
            </a:r>
            <a:r>
              <a:rPr lang="en-GB" dirty="0"/>
              <a:t> </a:t>
            </a:r>
            <a:r>
              <a:rPr lang="en-GB" dirty="0" err="1"/>
              <a:t>membebaskan</a:t>
            </a:r>
            <a:r>
              <a:rPr lang="en-GB" dirty="0"/>
              <a:t> </a:t>
            </a:r>
            <a:r>
              <a:rPr lang="en-GB" dirty="0" err="1"/>
              <a:t>perdagangan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. Pada </a:t>
            </a:r>
            <a:r>
              <a:rPr lang="en-GB" dirty="0" err="1"/>
              <a:t>konferensi</a:t>
            </a:r>
            <a:r>
              <a:rPr lang="en-GB" dirty="0"/>
              <a:t> </a:t>
            </a:r>
            <a:r>
              <a:rPr lang="en-GB" dirty="0" err="1"/>
              <a:t>tingkat</a:t>
            </a:r>
            <a:r>
              <a:rPr lang="en-GB" dirty="0"/>
              <a:t> Menteri WTO </a:t>
            </a:r>
            <a:r>
              <a:rPr lang="en-GB" dirty="0" err="1"/>
              <a:t>pertama</a:t>
            </a:r>
            <a:r>
              <a:rPr lang="en-GB" dirty="0"/>
              <a:t> di Singapura pada </a:t>
            </a:r>
            <a:r>
              <a:rPr lang="en-GB" dirty="0" err="1"/>
              <a:t>Desember</a:t>
            </a:r>
            <a:r>
              <a:rPr lang="en-GB" dirty="0"/>
              <a:t> 1999.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276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837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Hukum Internasional Cyber Crime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Hukum Internasional Menanggulangi Cyber Crime</vt:lpstr>
      <vt:lpstr>PowerPoint Presentation</vt:lpstr>
      <vt:lpstr>PowerPoint Presentation</vt:lpstr>
      <vt:lpstr>3. APEC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</dc:title>
  <dc:creator>Windows User</dc:creator>
  <cp:lastModifiedBy>Windows User</cp:lastModifiedBy>
  <cp:revision>65</cp:revision>
  <dcterms:created xsi:type="dcterms:W3CDTF">2021-10-03T13:26:08Z</dcterms:created>
  <dcterms:modified xsi:type="dcterms:W3CDTF">2021-10-25T08:01:33Z</dcterms:modified>
</cp:coreProperties>
</file>