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6" r:id="rId1"/>
  </p:sldMasterIdLst>
  <p:sldIdLst>
    <p:sldId id="256" r:id="rId2"/>
    <p:sldId id="264" r:id="rId3"/>
    <p:sldId id="263" r:id="rId4"/>
    <p:sldId id="262" r:id="rId5"/>
    <p:sldId id="274" r:id="rId6"/>
    <p:sldId id="261" r:id="rId7"/>
    <p:sldId id="260" r:id="rId8"/>
    <p:sldId id="259" r:id="rId9"/>
    <p:sldId id="257" r:id="rId10"/>
    <p:sldId id="265" r:id="rId11"/>
    <p:sldId id="258" r:id="rId12"/>
    <p:sldId id="275" r:id="rId13"/>
    <p:sldId id="266" r:id="rId14"/>
    <p:sldId id="272" r:id="rId15"/>
    <p:sldId id="271" r:id="rId16"/>
    <p:sldId id="289" r:id="rId17"/>
    <p:sldId id="270" r:id="rId18"/>
    <p:sldId id="269" r:id="rId19"/>
    <p:sldId id="268" r:id="rId20"/>
    <p:sldId id="267" r:id="rId21"/>
    <p:sldId id="277" r:id="rId22"/>
    <p:sldId id="280" r:id="rId23"/>
    <p:sldId id="284" r:id="rId24"/>
    <p:sldId id="278" r:id="rId25"/>
    <p:sldId id="282" r:id="rId26"/>
    <p:sldId id="286" r:id="rId27"/>
    <p:sldId id="287" r:id="rId28"/>
    <p:sldId id="290" r:id="rId29"/>
    <p:sldId id="298" r:id="rId30"/>
    <p:sldId id="297" r:id="rId31"/>
    <p:sldId id="299" r:id="rId32"/>
    <p:sldId id="296" r:id="rId33"/>
    <p:sldId id="300" r:id="rId34"/>
    <p:sldId id="295" r:id="rId35"/>
    <p:sldId id="294" r:id="rId36"/>
    <p:sldId id="293" r:id="rId37"/>
    <p:sldId id="292" r:id="rId38"/>
    <p:sldId id="285" r:id="rId39"/>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9" d="100"/>
          <a:sy n="39" d="100"/>
        </p:scale>
        <p:origin x="-81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fld id="{48382789-4775-4ABA-BADE-375100AC097C}" type="datetimeFigureOut">
              <a:rPr lang="id-ID" smtClean="0"/>
              <a:t>17/05/2022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16D17F4-485D-4DDA-A043-C597D5935A2F}"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382789-4775-4ABA-BADE-375100AC097C}" type="datetimeFigureOut">
              <a:rPr lang="id-ID" smtClean="0"/>
              <a:t>17/05/2022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16D17F4-485D-4DDA-A043-C597D5935A2F}"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382789-4775-4ABA-BADE-375100AC097C}" type="datetimeFigureOut">
              <a:rPr lang="id-ID" smtClean="0"/>
              <a:t>17/05/2022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16D17F4-485D-4DDA-A043-C597D5935A2F}"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382789-4775-4ABA-BADE-375100AC097C}" type="datetimeFigureOut">
              <a:rPr lang="id-ID" smtClean="0"/>
              <a:t>17/05/2022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16D17F4-485D-4DDA-A043-C597D5935A2F}"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48382789-4775-4ABA-BADE-375100AC097C}" type="datetimeFigureOut">
              <a:rPr lang="id-ID" smtClean="0"/>
              <a:t>17/05/2022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16D17F4-485D-4DDA-A043-C597D5935A2F}"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382789-4775-4ABA-BADE-375100AC097C}" type="datetimeFigureOut">
              <a:rPr lang="id-ID" smtClean="0"/>
              <a:t>17/05/2022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16D17F4-485D-4DDA-A043-C597D5935A2F}" type="slidenum">
              <a:rPr lang="id-ID" smtClean="0"/>
              <a:t>‹#›</a:t>
            </a:fld>
            <a:endParaRPr lang="id-ID"/>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382789-4775-4ABA-BADE-375100AC097C}" type="datetimeFigureOut">
              <a:rPr lang="id-ID" smtClean="0"/>
              <a:t>17/05/2022</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D16D17F4-485D-4DDA-A043-C597D5935A2F}"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8382789-4775-4ABA-BADE-375100AC097C}" type="datetimeFigureOut">
              <a:rPr lang="id-ID" smtClean="0"/>
              <a:t>17/05/2022</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D16D17F4-485D-4DDA-A043-C597D5935A2F}"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382789-4775-4ABA-BADE-375100AC097C}" type="datetimeFigureOut">
              <a:rPr lang="id-ID" smtClean="0"/>
              <a:t>17/05/2022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D16D17F4-485D-4DDA-A043-C597D5935A2F}"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48382789-4775-4ABA-BADE-375100AC097C}" type="datetimeFigureOut">
              <a:rPr lang="id-ID" smtClean="0"/>
              <a:t>17/05/2022</a:t>
            </a:fld>
            <a:endParaRPr lang="id-ID"/>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id-ID"/>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D16D17F4-485D-4DDA-A043-C597D5935A2F}"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382789-4775-4ABA-BADE-375100AC097C}" type="datetimeFigureOut">
              <a:rPr lang="id-ID" smtClean="0"/>
              <a:t>17/05/2022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16D17F4-485D-4DDA-A043-C597D5935A2F}"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48382789-4775-4ABA-BADE-375100AC097C}" type="datetimeFigureOut">
              <a:rPr lang="id-ID" smtClean="0"/>
              <a:t>17/05/2022</a:t>
            </a:fld>
            <a:endParaRPr lang="id-ID"/>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id-ID"/>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D16D17F4-485D-4DDA-A043-C597D5935A2F}"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9143999" cy="5688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3661943" y="5877272"/>
            <a:ext cx="5014513"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Oleh : Listasari Simbolon</a:t>
            </a:r>
            <a:endParaRPr lang="en-US"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719951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2 kekuatan interaksi</a:t>
            </a:r>
          </a:p>
        </p:txBody>
      </p:sp>
      <p:sp>
        <p:nvSpPr>
          <p:cNvPr id="3" name="Content Placeholder 2"/>
          <p:cNvSpPr>
            <a:spLocks noGrp="1"/>
          </p:cNvSpPr>
          <p:nvPr>
            <p:ph idx="1"/>
          </p:nvPr>
        </p:nvSpPr>
        <p:spPr/>
        <p:txBody>
          <a:bodyPr>
            <a:normAutofit/>
          </a:bodyPr>
          <a:lstStyle/>
          <a:p>
            <a:pPr marL="0" indent="0">
              <a:buNone/>
            </a:pPr>
            <a:r>
              <a:rPr lang="id-ID" sz="2800" dirty="0">
                <a:solidFill>
                  <a:srgbClr val="CC3300"/>
                </a:solidFill>
              </a:rPr>
              <a:t>RUMUS  INTERAKSI</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831912"/>
            <a:ext cx="3024336" cy="1438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254855" y="5652537"/>
            <a:ext cx="4061561" cy="584775"/>
          </a:xfrm>
          <a:prstGeom prst="rect">
            <a:avLst/>
          </a:prstGeom>
        </p:spPr>
        <p:txBody>
          <a:bodyPr wrap="none">
            <a:spAutoFit/>
          </a:bodyPr>
          <a:lstStyle/>
          <a:p>
            <a:r>
              <a:rPr lang="id-ID" sz="3200" cap="all" dirty="0">
                <a:solidFill>
                  <a:srgbClr val="CC3300"/>
                </a:solidFill>
                <a:latin typeface="Franklin Gothic Medium"/>
                <a:ea typeface="+mj-ea"/>
                <a:cs typeface="+mj-cs"/>
              </a:rPr>
              <a:t>kekuatan interaksi</a:t>
            </a:r>
            <a:endParaRPr lang="id-ID" sz="2000" dirty="0">
              <a:solidFill>
                <a:srgbClr val="CC3300"/>
              </a:solidFill>
            </a:endParaRPr>
          </a:p>
        </p:txBody>
      </p:sp>
      <p:sp>
        <p:nvSpPr>
          <p:cNvPr id="5" name="Rectangle 4"/>
          <p:cNvSpPr/>
          <p:nvPr/>
        </p:nvSpPr>
        <p:spPr>
          <a:xfrm>
            <a:off x="611560" y="2262351"/>
            <a:ext cx="8424936" cy="2554545"/>
          </a:xfrm>
          <a:prstGeom prst="rect">
            <a:avLst/>
          </a:prstGeom>
        </p:spPr>
        <p:txBody>
          <a:bodyPr wrap="square">
            <a:spAutoFit/>
          </a:bodyPr>
          <a:lstStyle/>
          <a:p>
            <a:pPr fontAlgn="base"/>
            <a:r>
              <a:rPr lang="id-ID" sz="3200" dirty="0">
                <a:solidFill>
                  <a:srgbClr val="000000"/>
                </a:solidFill>
                <a:latin typeface="trebuchet ms"/>
              </a:rPr>
              <a:t>I 1-2 = kekuatan interaksi daerah  1 dan 2</a:t>
            </a:r>
            <a:endParaRPr lang="id-ID" sz="3200" dirty="0">
              <a:solidFill>
                <a:srgbClr val="000000"/>
              </a:solidFill>
              <a:latin typeface="Raleway"/>
            </a:endParaRPr>
          </a:p>
          <a:p>
            <a:pPr fontAlgn="base"/>
            <a:r>
              <a:rPr lang="id-ID" sz="3200" dirty="0">
                <a:solidFill>
                  <a:srgbClr val="000000"/>
                </a:solidFill>
                <a:latin typeface="trebuchet ms"/>
              </a:rPr>
              <a:t>k 	= konstanta empiris (umumnya 1)</a:t>
            </a:r>
            <a:endParaRPr lang="id-ID" sz="3200" dirty="0">
              <a:solidFill>
                <a:srgbClr val="000000"/>
              </a:solidFill>
              <a:latin typeface="Raleway"/>
            </a:endParaRPr>
          </a:p>
          <a:p>
            <a:pPr fontAlgn="base"/>
            <a:r>
              <a:rPr lang="id-ID" sz="3200" dirty="0">
                <a:solidFill>
                  <a:srgbClr val="000000"/>
                </a:solidFill>
                <a:latin typeface="trebuchet ms"/>
              </a:rPr>
              <a:t>P1 	= jumlah penduduk wilayah 1</a:t>
            </a:r>
            <a:endParaRPr lang="id-ID" sz="3200" dirty="0">
              <a:solidFill>
                <a:srgbClr val="000000"/>
              </a:solidFill>
              <a:latin typeface="Raleway"/>
            </a:endParaRPr>
          </a:p>
          <a:p>
            <a:pPr fontAlgn="base"/>
            <a:r>
              <a:rPr lang="id-ID" sz="3200" dirty="0">
                <a:solidFill>
                  <a:srgbClr val="000000"/>
                </a:solidFill>
                <a:latin typeface="trebuchet ms"/>
              </a:rPr>
              <a:t>P2 	= jumlah penduduk wilayah 2</a:t>
            </a:r>
            <a:endParaRPr lang="id-ID" sz="3200" dirty="0">
              <a:solidFill>
                <a:srgbClr val="000000"/>
              </a:solidFill>
              <a:latin typeface="Raleway"/>
            </a:endParaRPr>
          </a:p>
          <a:p>
            <a:pPr fontAlgn="base"/>
            <a:r>
              <a:rPr lang="id-ID" sz="3200" dirty="0">
                <a:solidFill>
                  <a:srgbClr val="000000"/>
                </a:solidFill>
                <a:latin typeface="trebuchet ms"/>
              </a:rPr>
              <a:t>J1-2 	= jarak mutlak antara wilayah 1 dan 2</a:t>
            </a:r>
            <a:endParaRPr lang="id-ID" sz="3200" dirty="0">
              <a:solidFill>
                <a:srgbClr val="000000"/>
              </a:solidFill>
              <a:latin typeface="Raleway"/>
            </a:endParaRPr>
          </a:p>
        </p:txBody>
      </p:sp>
    </p:spTree>
    <p:extLst>
      <p:ext uri="{BB962C8B-B14F-4D97-AF65-F5344CB8AC3E}">
        <p14:creationId xmlns:p14="http://schemas.microsoft.com/office/powerpoint/2010/main" val="2369808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200" dirty="0">
                <a:solidFill>
                  <a:srgbClr val="CC3300"/>
                </a:solidFill>
              </a:rPr>
              <a:t>CONTOH SOAL</a:t>
            </a:r>
          </a:p>
        </p:txBody>
      </p:sp>
      <p:sp>
        <p:nvSpPr>
          <p:cNvPr id="3" name="Content Placeholder 2"/>
          <p:cNvSpPr>
            <a:spLocks noGrp="1"/>
          </p:cNvSpPr>
          <p:nvPr>
            <p:ph idx="1"/>
          </p:nvPr>
        </p:nvSpPr>
        <p:spPr>
          <a:xfrm>
            <a:off x="822960" y="1100628"/>
            <a:ext cx="7520940" cy="3768532"/>
          </a:xfrm>
        </p:spPr>
        <p:txBody>
          <a:bodyPr>
            <a:noAutofit/>
          </a:bodyPr>
          <a:lstStyle/>
          <a:p>
            <a:pPr marL="0" indent="0" fontAlgn="base">
              <a:buNone/>
            </a:pPr>
            <a:r>
              <a:rPr lang="id-ID" sz="3200" b="0" dirty="0"/>
              <a:t>Diketahui jumlah penduduk kota Kuningan adalah 50.000 jiwa dan </a:t>
            </a:r>
            <a:br>
              <a:rPr lang="id-ID" sz="3200" b="0" dirty="0"/>
            </a:br>
            <a:r>
              <a:rPr lang="id-ID" sz="3200" b="0" dirty="0"/>
              <a:t>kota Sumedang adalah 40.000 jiwa. </a:t>
            </a:r>
            <a:br>
              <a:rPr lang="id-ID" sz="3200" b="0" dirty="0"/>
            </a:br>
            <a:r>
              <a:rPr lang="id-ID" sz="3200" b="0" dirty="0"/>
              <a:t>Jarak antara kota Kuningan dengan kota Sumedeang adalah 1.000 km. </a:t>
            </a:r>
            <a:br>
              <a:rPr lang="id-ID" sz="3200" b="0" dirty="0"/>
            </a:br>
            <a:r>
              <a:rPr lang="id-ID" sz="3200" b="0" dirty="0">
                <a:solidFill>
                  <a:srgbClr val="FF0000"/>
                </a:solidFill>
              </a:rPr>
              <a:t>Berapakah kekuatan interaksi antara kedua kota tersebut?</a:t>
            </a:r>
          </a:p>
        </p:txBody>
      </p:sp>
      <p:sp>
        <p:nvSpPr>
          <p:cNvPr id="12" name="Rectangle 11"/>
          <p:cNvSpPr/>
          <p:nvPr/>
        </p:nvSpPr>
        <p:spPr>
          <a:xfrm>
            <a:off x="4254855" y="5652537"/>
            <a:ext cx="4061561" cy="584775"/>
          </a:xfrm>
          <a:prstGeom prst="rect">
            <a:avLst/>
          </a:prstGeom>
        </p:spPr>
        <p:txBody>
          <a:bodyPr wrap="none">
            <a:spAutoFit/>
          </a:bodyPr>
          <a:lstStyle/>
          <a:p>
            <a:r>
              <a:rPr lang="id-ID" sz="3200" cap="all" dirty="0">
                <a:solidFill>
                  <a:srgbClr val="CC3300"/>
                </a:solidFill>
                <a:latin typeface="Franklin Gothic Medium"/>
                <a:ea typeface="+mj-ea"/>
                <a:cs typeface="+mj-cs"/>
              </a:rPr>
              <a:t>kekuatan interaksi</a:t>
            </a:r>
            <a:endParaRPr lang="id-ID" sz="2000" dirty="0">
              <a:solidFill>
                <a:srgbClr val="CC3300"/>
              </a:solidFill>
            </a:endParaRPr>
          </a:p>
        </p:txBody>
      </p:sp>
    </p:spTree>
    <p:extLst>
      <p:ext uri="{BB962C8B-B14F-4D97-AF65-F5344CB8AC3E}">
        <p14:creationId xmlns:p14="http://schemas.microsoft.com/office/powerpoint/2010/main" val="2487552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200" dirty="0">
                <a:solidFill>
                  <a:srgbClr val="CC3300"/>
                </a:solidFill>
              </a:rPr>
              <a:t>CONTOH SOAL</a:t>
            </a:r>
            <a:endParaRPr lang="id-ID" dirty="0"/>
          </a:p>
        </p:txBody>
      </p:sp>
      <p:sp>
        <p:nvSpPr>
          <p:cNvPr id="3" name="Content Placeholder 2"/>
          <p:cNvSpPr>
            <a:spLocks noGrp="1"/>
          </p:cNvSpPr>
          <p:nvPr>
            <p:ph idx="1"/>
          </p:nvPr>
        </p:nvSpPr>
        <p:spPr>
          <a:xfrm>
            <a:off x="822960" y="1100628"/>
            <a:ext cx="7520940" cy="4056564"/>
          </a:xfrm>
        </p:spPr>
        <p:txBody>
          <a:bodyPr>
            <a:normAutofit fontScale="55000" lnSpcReduction="20000"/>
          </a:bodyPr>
          <a:lstStyle/>
          <a:p>
            <a:pPr marL="0" lvl="0" indent="0" fontAlgn="base"/>
            <a:r>
              <a:rPr lang="id-ID" sz="5900" b="0" dirty="0">
                <a:solidFill>
                  <a:srgbClr val="000000"/>
                </a:solidFill>
              </a:rPr>
              <a:t>Jawab: 	</a:t>
            </a:r>
            <a:r>
              <a:rPr lang="id-ID" sz="5900" dirty="0">
                <a:solidFill>
                  <a:srgbClr val="000000"/>
                </a:solidFill>
              </a:rPr>
              <a:t>I¹-² 	=  k . </a:t>
            </a:r>
            <a:r>
              <a:rPr lang="id-ID" sz="5900" u="sng" dirty="0">
                <a:solidFill>
                  <a:srgbClr val="000000"/>
                </a:solidFill>
              </a:rPr>
              <a:t>P1 . P2</a:t>
            </a:r>
            <a:endParaRPr lang="id-ID" sz="5900" dirty="0">
              <a:solidFill>
                <a:srgbClr val="000000"/>
              </a:solidFill>
            </a:endParaRPr>
          </a:p>
          <a:p>
            <a:pPr marL="0" lvl="0" indent="0" fontAlgn="base"/>
            <a:r>
              <a:rPr lang="id-ID" sz="5900" dirty="0">
                <a:solidFill>
                  <a:srgbClr val="000000"/>
                </a:solidFill>
              </a:rPr>
              <a:t>                			(J 1-2)²</a:t>
            </a:r>
          </a:p>
          <a:p>
            <a:pPr marL="0" lvl="0" indent="0" fontAlgn="base"/>
            <a:r>
              <a:rPr lang="id-ID" sz="5900" b="0" dirty="0">
                <a:solidFill>
                  <a:srgbClr val="000000"/>
                </a:solidFill>
              </a:rPr>
              <a:t> 	= </a:t>
            </a:r>
            <a:r>
              <a:rPr lang="id-ID" sz="5900" b="0" u="sng" dirty="0">
                <a:solidFill>
                  <a:srgbClr val="000000"/>
                </a:solidFill>
              </a:rPr>
              <a:t>1. 50.000 . 40.000</a:t>
            </a:r>
            <a:r>
              <a:rPr lang="id-ID" sz="5900" b="0" dirty="0">
                <a:solidFill>
                  <a:srgbClr val="000000"/>
                </a:solidFill>
              </a:rPr>
              <a:t> (1000) ²</a:t>
            </a:r>
          </a:p>
          <a:p>
            <a:pPr marL="0" lvl="0" indent="0" fontAlgn="base"/>
            <a:r>
              <a:rPr lang="id-ID" sz="5900" b="0" dirty="0">
                <a:solidFill>
                  <a:srgbClr val="000000"/>
                </a:solidFill>
              </a:rPr>
              <a:t>  	=</a:t>
            </a:r>
            <a:r>
              <a:rPr lang="id-ID" sz="5900" b="0" u="sng" dirty="0">
                <a:solidFill>
                  <a:srgbClr val="000000"/>
                </a:solidFill>
              </a:rPr>
              <a:t> 1. 200.0000.000</a:t>
            </a:r>
            <a:endParaRPr lang="id-ID" sz="5900" b="0" dirty="0">
              <a:solidFill>
                <a:srgbClr val="000000"/>
              </a:solidFill>
            </a:endParaRPr>
          </a:p>
          <a:p>
            <a:pPr marL="0" lvl="0" indent="0" fontAlgn="base"/>
            <a:r>
              <a:rPr lang="id-ID" sz="5900" b="0" dirty="0">
                <a:solidFill>
                  <a:srgbClr val="000000"/>
                </a:solidFill>
              </a:rPr>
              <a:t> 		1.000.000</a:t>
            </a:r>
            <a:br>
              <a:rPr lang="id-ID" sz="5900" b="0" dirty="0">
                <a:solidFill>
                  <a:srgbClr val="000000"/>
                </a:solidFill>
              </a:rPr>
            </a:br>
            <a:r>
              <a:rPr lang="id-ID" sz="5900" b="0" dirty="0">
                <a:solidFill>
                  <a:srgbClr val="000000"/>
                </a:solidFill>
              </a:rPr>
              <a:t>	= 2.000</a:t>
            </a:r>
          </a:p>
          <a:p>
            <a:pPr marL="0" lvl="0" indent="0" fontAlgn="base"/>
            <a:r>
              <a:rPr lang="id-ID" sz="5900" dirty="0">
                <a:solidFill>
                  <a:srgbClr val="FF0000"/>
                </a:solidFill>
              </a:rPr>
              <a:t>Jadi nilai interaksi kota Kuningan dengan kota Majalengka adalah 2.000.</a:t>
            </a:r>
          </a:p>
          <a:p>
            <a:endParaRPr lang="id-ID" dirty="0"/>
          </a:p>
        </p:txBody>
      </p:sp>
      <p:sp>
        <p:nvSpPr>
          <p:cNvPr id="4" name="Rectangle 3"/>
          <p:cNvSpPr/>
          <p:nvPr/>
        </p:nvSpPr>
        <p:spPr>
          <a:xfrm>
            <a:off x="4254855" y="5652537"/>
            <a:ext cx="4061561" cy="584775"/>
          </a:xfrm>
          <a:prstGeom prst="rect">
            <a:avLst/>
          </a:prstGeom>
        </p:spPr>
        <p:txBody>
          <a:bodyPr wrap="none">
            <a:spAutoFit/>
          </a:bodyPr>
          <a:lstStyle/>
          <a:p>
            <a:r>
              <a:rPr lang="id-ID" sz="3200" cap="all" dirty="0">
                <a:solidFill>
                  <a:srgbClr val="CC3300"/>
                </a:solidFill>
                <a:latin typeface="Franklin Gothic Medium"/>
                <a:ea typeface="+mj-ea"/>
                <a:cs typeface="+mj-cs"/>
              </a:rPr>
              <a:t>kekuatan interaksi</a:t>
            </a:r>
            <a:endParaRPr lang="id-ID" sz="2000" dirty="0">
              <a:solidFill>
                <a:srgbClr val="CC3300"/>
              </a:solidFill>
            </a:endParaRPr>
          </a:p>
        </p:txBody>
      </p:sp>
    </p:spTree>
    <p:extLst>
      <p:ext uri="{BB962C8B-B14F-4D97-AF65-F5344CB8AC3E}">
        <p14:creationId xmlns:p14="http://schemas.microsoft.com/office/powerpoint/2010/main" val="1132413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3. Titik henti</a:t>
            </a:r>
          </a:p>
        </p:txBody>
      </p:sp>
      <p:sp>
        <p:nvSpPr>
          <p:cNvPr id="3" name="Content Placeholder 2"/>
          <p:cNvSpPr>
            <a:spLocks noGrp="1"/>
          </p:cNvSpPr>
          <p:nvPr>
            <p:ph idx="1"/>
          </p:nvPr>
        </p:nvSpPr>
        <p:spPr>
          <a:xfrm>
            <a:off x="822960" y="1100628"/>
            <a:ext cx="7853496" cy="3579849"/>
          </a:xfrm>
        </p:spPr>
        <p:txBody>
          <a:bodyPr/>
          <a:lstStyle/>
          <a:p>
            <a:r>
              <a:rPr lang="id-ID" sz="3200" dirty="0">
                <a:solidFill>
                  <a:srgbClr val="CC3300"/>
                </a:solidFill>
              </a:rPr>
              <a:t>RUMUS TITIK HENTI</a:t>
            </a:r>
            <a:r>
              <a:rPr lang="id-ID" sz="2800" dirty="0"/>
              <a:t/>
            </a:r>
            <a:br>
              <a:rPr lang="id-ID" sz="2800" dirty="0"/>
            </a:br>
            <a:r>
              <a:rPr lang="id-ID" sz="2800" dirty="0"/>
              <a:t>Keterangan:</a:t>
            </a:r>
          </a:p>
          <a:p>
            <a:r>
              <a:rPr lang="id-ID" sz="2800" dirty="0"/>
              <a:t>DAB = jarak titik henti</a:t>
            </a:r>
          </a:p>
          <a:p>
            <a:r>
              <a:rPr lang="id-ID" sz="2800" dirty="0"/>
              <a:t>dAB = jarak wilayah A dan B</a:t>
            </a:r>
          </a:p>
          <a:p>
            <a:r>
              <a:rPr lang="id-ID" sz="2800" dirty="0"/>
              <a:t>PA = jumlah penduduk kota A</a:t>
            </a:r>
          </a:p>
          <a:p>
            <a:r>
              <a:rPr lang="id-ID" sz="2800" dirty="0"/>
              <a:t>PB = jumlah penduduk kota B</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1412776"/>
            <a:ext cx="3312368" cy="2736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5004048" y="5662989"/>
            <a:ext cx="2467342" cy="646331"/>
          </a:xfrm>
          <a:prstGeom prst="rect">
            <a:avLst/>
          </a:prstGeom>
        </p:spPr>
        <p:txBody>
          <a:bodyPr wrap="none">
            <a:spAutoFit/>
          </a:bodyPr>
          <a:lstStyle/>
          <a:p>
            <a:r>
              <a:rPr lang="id-ID" sz="3600" b="1" cap="all" dirty="0">
                <a:solidFill>
                  <a:srgbClr val="CC3300"/>
                </a:solidFill>
                <a:latin typeface="Franklin Gothic Medium"/>
                <a:ea typeface="+mj-ea"/>
                <a:cs typeface="+mj-cs"/>
              </a:rPr>
              <a:t>Titik henti</a:t>
            </a:r>
            <a:endParaRPr lang="id-ID" sz="2400" b="1" dirty="0"/>
          </a:p>
        </p:txBody>
      </p:sp>
    </p:spTree>
    <p:extLst>
      <p:ext uri="{BB962C8B-B14F-4D97-AF65-F5344CB8AC3E}">
        <p14:creationId xmlns:p14="http://schemas.microsoft.com/office/powerpoint/2010/main" val="956660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200" dirty="0">
                <a:solidFill>
                  <a:srgbClr val="CC3300"/>
                </a:solidFill>
              </a:rPr>
              <a:t>CONTOH SOAL</a:t>
            </a:r>
            <a:endParaRPr lang="id-ID" dirty="0"/>
          </a:p>
        </p:txBody>
      </p:sp>
      <p:sp>
        <p:nvSpPr>
          <p:cNvPr id="3" name="Content Placeholder 2"/>
          <p:cNvSpPr>
            <a:spLocks noGrp="1"/>
          </p:cNvSpPr>
          <p:nvPr>
            <p:ph idx="1"/>
          </p:nvPr>
        </p:nvSpPr>
        <p:spPr/>
        <p:txBody>
          <a:bodyPr>
            <a:normAutofit/>
          </a:bodyPr>
          <a:lstStyle/>
          <a:p>
            <a:r>
              <a:rPr lang="id-ID" sz="3600" b="0" dirty="0"/>
              <a:t>Diketahui penduduk </a:t>
            </a:r>
          </a:p>
          <a:p>
            <a:r>
              <a:rPr lang="id-ID" sz="3600" b="0" dirty="0"/>
              <a:t>kota A = 250.000 jiwa dan </a:t>
            </a:r>
          </a:p>
          <a:p>
            <a:r>
              <a:rPr lang="id-ID" sz="3600" b="0" dirty="0"/>
              <a:t>kota B = 100.000 jiwa. </a:t>
            </a:r>
          </a:p>
          <a:p>
            <a:r>
              <a:rPr lang="id-ID" sz="3600" b="0" dirty="0"/>
              <a:t>Jarak antara kota A dan B adalah </a:t>
            </a:r>
          </a:p>
          <a:p>
            <a:r>
              <a:rPr lang="id-ID" sz="3600" b="0" dirty="0"/>
              <a:t>75 km. </a:t>
            </a:r>
            <a:r>
              <a:rPr lang="id-ID" sz="3600" b="0" dirty="0">
                <a:solidFill>
                  <a:srgbClr val="FF0000"/>
                </a:solidFill>
              </a:rPr>
              <a:t>Dimanakah lokasi titik henti?</a:t>
            </a:r>
          </a:p>
        </p:txBody>
      </p:sp>
      <p:sp>
        <p:nvSpPr>
          <p:cNvPr id="4" name="Rectangle 3"/>
          <p:cNvSpPr/>
          <p:nvPr/>
        </p:nvSpPr>
        <p:spPr>
          <a:xfrm>
            <a:off x="5004048" y="5662989"/>
            <a:ext cx="2467342" cy="646331"/>
          </a:xfrm>
          <a:prstGeom prst="rect">
            <a:avLst/>
          </a:prstGeom>
        </p:spPr>
        <p:txBody>
          <a:bodyPr wrap="none">
            <a:spAutoFit/>
          </a:bodyPr>
          <a:lstStyle/>
          <a:p>
            <a:r>
              <a:rPr lang="id-ID" sz="3600" b="1" cap="all" dirty="0">
                <a:solidFill>
                  <a:srgbClr val="CC3300"/>
                </a:solidFill>
                <a:latin typeface="Franklin Gothic Medium"/>
                <a:ea typeface="+mj-ea"/>
                <a:cs typeface="+mj-cs"/>
              </a:rPr>
              <a:t>Titik henti</a:t>
            </a:r>
            <a:endParaRPr lang="id-ID" sz="2400" b="1" dirty="0"/>
          </a:p>
        </p:txBody>
      </p:sp>
    </p:spTree>
    <p:extLst>
      <p:ext uri="{BB962C8B-B14F-4D97-AF65-F5344CB8AC3E}">
        <p14:creationId xmlns:p14="http://schemas.microsoft.com/office/powerpoint/2010/main" val="125823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200" dirty="0">
                <a:solidFill>
                  <a:srgbClr val="CC3300"/>
                </a:solidFill>
              </a:rPr>
              <a:t>CONTOH SOAL</a:t>
            </a:r>
            <a:endParaRPr lang="id-ID" dirty="0"/>
          </a:p>
        </p:txBody>
      </p:sp>
      <p:sp>
        <p:nvSpPr>
          <p:cNvPr id="3" name="Content Placeholder 2"/>
          <p:cNvSpPr>
            <a:spLocks noGrp="1"/>
          </p:cNvSpPr>
          <p:nvPr>
            <p:ph idx="1"/>
          </p:nvPr>
        </p:nvSpPr>
        <p:spPr>
          <a:xfrm>
            <a:off x="467544" y="1100628"/>
            <a:ext cx="8352928" cy="3840540"/>
          </a:xfrm>
        </p:spPr>
        <p:txBody>
          <a:bodyPr>
            <a:normAutofit/>
          </a:bodyPr>
          <a:lstStyle/>
          <a:p>
            <a:r>
              <a:rPr lang="id-ID" sz="2400" dirty="0">
                <a:solidFill>
                  <a:srgbClr val="FF0000"/>
                </a:solidFill>
              </a:rPr>
              <a:t>JAWAB</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3963" y="1556792"/>
            <a:ext cx="7092453" cy="3218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5004048" y="5662989"/>
            <a:ext cx="2467342" cy="646331"/>
          </a:xfrm>
          <a:prstGeom prst="rect">
            <a:avLst/>
          </a:prstGeom>
        </p:spPr>
        <p:txBody>
          <a:bodyPr wrap="none">
            <a:spAutoFit/>
          </a:bodyPr>
          <a:lstStyle/>
          <a:p>
            <a:r>
              <a:rPr lang="id-ID" sz="3600" b="1" cap="all" dirty="0">
                <a:solidFill>
                  <a:srgbClr val="CC3300"/>
                </a:solidFill>
                <a:latin typeface="Franklin Gothic Medium"/>
                <a:ea typeface="+mj-ea"/>
                <a:cs typeface="+mj-cs"/>
              </a:rPr>
              <a:t>Titik henti</a:t>
            </a:r>
            <a:endParaRPr lang="id-ID" sz="2400" b="1" dirty="0"/>
          </a:p>
        </p:txBody>
      </p:sp>
    </p:spTree>
    <p:extLst>
      <p:ext uri="{BB962C8B-B14F-4D97-AF65-F5344CB8AC3E}">
        <p14:creationId xmlns:p14="http://schemas.microsoft.com/office/powerpoint/2010/main" val="34272919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D2DA30-D3DF-4101-8DA9-C45BB205079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C1402ECE-5450-4F9E-8F97-C03E6D862515}"/>
              </a:ext>
            </a:extLst>
          </p:cNvPr>
          <p:cNvSpPr>
            <a:spLocks noGrp="1"/>
          </p:cNvSpPr>
          <p:nvPr>
            <p:ph idx="1"/>
          </p:nvPr>
        </p:nvSpPr>
        <p:spPr/>
        <p:txBody>
          <a:bodyPr>
            <a:normAutofit lnSpcReduction="10000"/>
          </a:bodyPr>
          <a:lstStyle/>
          <a:p>
            <a:r>
              <a:rPr lang="id-ID" sz="3600" dirty="0"/>
              <a:t>Contoh soal ke 2 </a:t>
            </a:r>
          </a:p>
          <a:p>
            <a:r>
              <a:rPr lang="id-ID" sz="3600" dirty="0"/>
              <a:t>JUMLAH PENDUDUK KOTA  A 40.000 JIWA, KOTA B.80.000 JIWA JARAK KOTA A DAN B </a:t>
            </a:r>
          </a:p>
          <a:p>
            <a:r>
              <a:rPr lang="id-ID" sz="3600" dirty="0"/>
              <a:t>80 KM.  TENTUKANLAH  TITIK HRNTI ANTARA KOTA A DAN  B.</a:t>
            </a:r>
          </a:p>
        </p:txBody>
      </p:sp>
    </p:spTree>
    <p:extLst>
      <p:ext uri="{BB962C8B-B14F-4D97-AF65-F5344CB8AC3E}">
        <p14:creationId xmlns:p14="http://schemas.microsoft.com/office/powerpoint/2010/main" val="17245455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4. Indeks konektivitas</a:t>
            </a:r>
          </a:p>
        </p:txBody>
      </p:sp>
      <p:sp>
        <p:nvSpPr>
          <p:cNvPr id="3" name="Content Placeholder 2"/>
          <p:cNvSpPr>
            <a:spLocks noGrp="1"/>
          </p:cNvSpPr>
          <p:nvPr>
            <p:ph idx="1"/>
          </p:nvPr>
        </p:nvSpPr>
        <p:spPr/>
        <p:txBody>
          <a:bodyPr/>
          <a:lstStyle/>
          <a:p>
            <a:r>
              <a:rPr lang="id-ID" sz="2800" dirty="0">
                <a:solidFill>
                  <a:srgbClr val="CC3300"/>
                </a:solidFill>
              </a:rPr>
              <a:t>Oleh K. J. Kansky </a:t>
            </a:r>
            <a:r>
              <a:rPr lang="id-ID" b="0" dirty="0"/>
              <a:t/>
            </a:r>
            <a:br>
              <a:rPr lang="id-ID" b="0" dirty="0"/>
            </a:br>
            <a:r>
              <a:rPr lang="id-ID" sz="3200" b="0" dirty="0"/>
              <a:t>menentukan kekuatan arus interaksi barang/jasa antar wilayah yang dihubungkan oleh jaringan jalan. </a:t>
            </a:r>
            <a:br>
              <a:rPr lang="id-ID" sz="3200" b="0" dirty="0"/>
            </a:br>
            <a:r>
              <a:rPr lang="id-ID" sz="3200" b="0" dirty="0"/>
              <a:t>Kekuatan interaksi ditentukan oleh indeks konektivitas yang dapat dihitung dengan rumus sebagai berikut:</a:t>
            </a:r>
            <a:endParaRPr lang="id-ID" sz="3200" dirty="0"/>
          </a:p>
        </p:txBody>
      </p:sp>
      <p:sp>
        <p:nvSpPr>
          <p:cNvPr id="4" name="Rectangle 3"/>
          <p:cNvSpPr/>
          <p:nvPr/>
        </p:nvSpPr>
        <p:spPr>
          <a:xfrm>
            <a:off x="4270367" y="5642084"/>
            <a:ext cx="3686009" cy="523220"/>
          </a:xfrm>
          <a:prstGeom prst="rect">
            <a:avLst/>
          </a:prstGeom>
        </p:spPr>
        <p:txBody>
          <a:bodyPr wrap="none">
            <a:spAutoFit/>
          </a:bodyPr>
          <a:lstStyle/>
          <a:p>
            <a:r>
              <a:rPr lang="id-ID" sz="2800" cap="all" dirty="0">
                <a:solidFill>
                  <a:srgbClr val="CC3300"/>
                </a:solidFill>
                <a:latin typeface="Franklin Gothic Medium"/>
                <a:ea typeface="+mj-ea"/>
                <a:cs typeface="+mj-cs"/>
              </a:rPr>
              <a:t>Indeks konektivitas</a:t>
            </a:r>
            <a:endParaRPr lang="id-ID" dirty="0">
              <a:solidFill>
                <a:srgbClr val="CC3300"/>
              </a:solidFill>
            </a:endParaRPr>
          </a:p>
        </p:txBody>
      </p:sp>
    </p:spTree>
    <p:extLst>
      <p:ext uri="{BB962C8B-B14F-4D97-AF65-F5344CB8AC3E}">
        <p14:creationId xmlns:p14="http://schemas.microsoft.com/office/powerpoint/2010/main" val="38860990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RUMUS INDEKS KONEKTIVITAS</a:t>
            </a:r>
          </a:p>
        </p:txBody>
      </p:sp>
      <p:sp>
        <p:nvSpPr>
          <p:cNvPr id="3" name="Content Placeholder 2"/>
          <p:cNvSpPr>
            <a:spLocks noGrp="1"/>
          </p:cNvSpPr>
          <p:nvPr>
            <p:ph idx="1"/>
          </p:nvPr>
        </p:nvSpPr>
        <p:spPr/>
        <p:txBody>
          <a:bodyPr/>
          <a:lstStyle/>
          <a:p>
            <a:pPr fontAlgn="base"/>
            <a:r>
              <a:rPr lang="id-ID" sz="3600" dirty="0">
                <a:solidFill>
                  <a:srgbClr val="000000"/>
                </a:solidFill>
                <a:latin typeface="inherit"/>
              </a:rPr>
              <a:t>Keterangan:</a:t>
            </a:r>
            <a:endParaRPr lang="id-ID" sz="3600" b="0" dirty="0">
              <a:solidFill>
                <a:srgbClr val="000000"/>
              </a:solidFill>
              <a:latin typeface="Trebuchet MS"/>
            </a:endParaRPr>
          </a:p>
          <a:p>
            <a:pPr fontAlgn="base"/>
            <a:endParaRPr lang="id-ID" sz="3600" b="0" dirty="0">
              <a:solidFill>
                <a:srgbClr val="000000"/>
              </a:solidFill>
              <a:latin typeface="Trebuchet MS"/>
            </a:endParaRPr>
          </a:p>
          <a:p>
            <a:pPr fontAlgn="base"/>
            <a:r>
              <a:rPr lang="id-ID" sz="3600" dirty="0">
                <a:solidFill>
                  <a:srgbClr val="000000"/>
                </a:solidFill>
                <a:latin typeface="Trebuchet MS"/>
              </a:rPr>
              <a:t>I</a:t>
            </a:r>
            <a:r>
              <a:rPr lang="id-ID" sz="3600" b="0" dirty="0">
                <a:solidFill>
                  <a:srgbClr val="000000"/>
                </a:solidFill>
                <a:latin typeface="Trebuchet MS"/>
              </a:rPr>
              <a:t> = indeks konektivitas</a:t>
            </a:r>
          </a:p>
          <a:p>
            <a:pPr fontAlgn="base"/>
            <a:r>
              <a:rPr lang="id-ID" sz="3600" dirty="0">
                <a:solidFill>
                  <a:srgbClr val="000000"/>
                </a:solidFill>
                <a:latin typeface="Trebuchet MS"/>
              </a:rPr>
              <a:t>e</a:t>
            </a:r>
            <a:r>
              <a:rPr lang="id-ID" sz="3600" b="0" dirty="0">
                <a:solidFill>
                  <a:srgbClr val="000000"/>
                </a:solidFill>
                <a:latin typeface="Trebuchet MS"/>
              </a:rPr>
              <a:t> = jumlah garis/jaringan halan</a:t>
            </a:r>
          </a:p>
          <a:p>
            <a:pPr fontAlgn="base"/>
            <a:r>
              <a:rPr lang="id-ID" sz="3600" dirty="0">
                <a:solidFill>
                  <a:srgbClr val="000000"/>
                </a:solidFill>
                <a:latin typeface="Trebuchet MS"/>
              </a:rPr>
              <a:t>v</a:t>
            </a:r>
            <a:r>
              <a:rPr lang="id-ID" sz="3600" b="0" dirty="0">
                <a:solidFill>
                  <a:srgbClr val="000000"/>
                </a:solidFill>
                <a:latin typeface="Trebuchet MS"/>
              </a:rPr>
              <a:t> = jumlah titik/kota</a:t>
            </a:r>
          </a:p>
          <a:p>
            <a:endParaRPr lang="id-ID" dirty="0"/>
          </a:p>
        </p:txBody>
      </p:sp>
      <p:sp>
        <p:nvSpPr>
          <p:cNvPr id="4" name="Rectangle 3"/>
          <p:cNvSpPr/>
          <p:nvPr/>
        </p:nvSpPr>
        <p:spPr>
          <a:xfrm>
            <a:off x="4270367" y="5642084"/>
            <a:ext cx="3686009" cy="523220"/>
          </a:xfrm>
          <a:prstGeom prst="rect">
            <a:avLst/>
          </a:prstGeom>
        </p:spPr>
        <p:txBody>
          <a:bodyPr wrap="none">
            <a:spAutoFit/>
          </a:bodyPr>
          <a:lstStyle/>
          <a:p>
            <a:r>
              <a:rPr lang="id-ID" sz="2800" cap="all" dirty="0">
                <a:solidFill>
                  <a:srgbClr val="CC3300"/>
                </a:solidFill>
                <a:latin typeface="Franklin Gothic Medium"/>
                <a:ea typeface="+mj-ea"/>
                <a:cs typeface="+mj-cs"/>
              </a:rPr>
              <a:t>Indeks konektivitas</a:t>
            </a:r>
            <a:endParaRPr lang="id-ID" dirty="0">
              <a:solidFill>
                <a:srgbClr val="CC3300"/>
              </a:solidFill>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31463" y="1042004"/>
            <a:ext cx="2860817" cy="1378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31040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Contoh penerapan</a:t>
            </a:r>
          </a:p>
        </p:txBody>
      </p:sp>
      <p:sp>
        <p:nvSpPr>
          <p:cNvPr id="3" name="Content Placeholder 2"/>
          <p:cNvSpPr>
            <a:spLocks noGrp="1"/>
          </p:cNvSpPr>
          <p:nvPr>
            <p:ph idx="1"/>
          </p:nvPr>
        </p:nvSpPr>
        <p:spPr/>
        <p:txBody>
          <a:bodyPr>
            <a:normAutofit/>
          </a:bodyPr>
          <a:lstStyle/>
          <a:p>
            <a:r>
              <a:rPr lang="sv-SE" sz="3200" b="0" dirty="0">
                <a:solidFill>
                  <a:srgbClr val="CC3300"/>
                </a:solidFill>
                <a:latin typeface="Trebuchet MS"/>
              </a:rPr>
              <a:t>Berapakah nilai konektivitas dari</a:t>
            </a:r>
            <a:endParaRPr lang="id-ID" sz="3200" b="0" dirty="0">
              <a:solidFill>
                <a:srgbClr val="CC3300"/>
              </a:solidFill>
              <a:latin typeface="Trebuchet MS"/>
            </a:endParaRPr>
          </a:p>
          <a:p>
            <a:r>
              <a:rPr lang="sv-SE" sz="3200" b="0" dirty="0">
                <a:solidFill>
                  <a:srgbClr val="CC3300"/>
                </a:solidFill>
                <a:latin typeface="Trebuchet MS"/>
              </a:rPr>
              <a:t>sebuah jaringan kota di bawah ini:</a:t>
            </a:r>
            <a:endParaRPr lang="id-ID" sz="3200" b="0" dirty="0">
              <a:solidFill>
                <a:srgbClr val="CC3300"/>
              </a:solidFill>
              <a:latin typeface="Trebuchet MS"/>
            </a:endParaRPr>
          </a:p>
          <a:p>
            <a:endParaRPr lang="id-ID" sz="3200" dirty="0">
              <a:solidFill>
                <a:srgbClr val="CC3300"/>
              </a:solidFill>
            </a:endParaRPr>
          </a:p>
        </p:txBody>
      </p:sp>
      <p:sp>
        <p:nvSpPr>
          <p:cNvPr id="4" name="Rectangle 3"/>
          <p:cNvSpPr/>
          <p:nvPr/>
        </p:nvSpPr>
        <p:spPr>
          <a:xfrm>
            <a:off x="4270367" y="5642084"/>
            <a:ext cx="3686009" cy="523220"/>
          </a:xfrm>
          <a:prstGeom prst="rect">
            <a:avLst/>
          </a:prstGeom>
        </p:spPr>
        <p:txBody>
          <a:bodyPr wrap="none">
            <a:spAutoFit/>
          </a:bodyPr>
          <a:lstStyle/>
          <a:p>
            <a:r>
              <a:rPr lang="id-ID" sz="2800" cap="all" dirty="0">
                <a:solidFill>
                  <a:srgbClr val="CC3300"/>
                </a:solidFill>
                <a:latin typeface="Franklin Gothic Medium"/>
                <a:ea typeface="+mj-ea"/>
                <a:cs typeface="+mj-cs"/>
              </a:rPr>
              <a:t>Indeks konektivitas</a:t>
            </a:r>
            <a:endParaRPr lang="id-ID" dirty="0">
              <a:solidFill>
                <a:srgbClr val="CC3300"/>
              </a:solidFill>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492896"/>
            <a:ext cx="4104456"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5508104" y="2828836"/>
            <a:ext cx="3456384" cy="2062103"/>
          </a:xfrm>
          <a:prstGeom prst="rect">
            <a:avLst/>
          </a:prstGeom>
        </p:spPr>
        <p:txBody>
          <a:bodyPr wrap="square">
            <a:spAutoFit/>
          </a:bodyPr>
          <a:lstStyle/>
          <a:p>
            <a:pPr fontAlgn="base"/>
            <a:r>
              <a:rPr lang="it-IT" sz="3200" b="1" dirty="0">
                <a:solidFill>
                  <a:srgbClr val="000000"/>
                </a:solidFill>
                <a:latin typeface="trebuchet ms"/>
              </a:rPr>
              <a:t>I =</a:t>
            </a:r>
            <a:r>
              <a:rPr lang="it-IT" sz="3200" b="1" dirty="0">
                <a:solidFill>
                  <a:srgbClr val="000000"/>
                </a:solidFill>
                <a:latin typeface="georgia"/>
              </a:rPr>
              <a:t>  </a:t>
            </a:r>
            <a:r>
              <a:rPr lang="it-IT" sz="3200" b="1" u="sng" dirty="0">
                <a:solidFill>
                  <a:srgbClr val="000000"/>
                </a:solidFill>
                <a:latin typeface="georgia"/>
              </a:rPr>
              <a:t>e</a:t>
            </a:r>
            <a:endParaRPr lang="it-IT" sz="3200" dirty="0">
              <a:solidFill>
                <a:srgbClr val="000000"/>
              </a:solidFill>
              <a:latin typeface="Raleway"/>
            </a:endParaRPr>
          </a:p>
          <a:p>
            <a:pPr fontAlgn="base"/>
            <a:r>
              <a:rPr lang="it-IT" sz="3200" b="1" dirty="0">
                <a:solidFill>
                  <a:srgbClr val="000000"/>
                </a:solidFill>
                <a:latin typeface="georgia"/>
              </a:rPr>
              <a:t>       v</a:t>
            </a:r>
            <a:endParaRPr lang="it-IT" sz="3200" dirty="0">
              <a:solidFill>
                <a:srgbClr val="000000"/>
              </a:solidFill>
              <a:latin typeface="Raleway"/>
            </a:endParaRPr>
          </a:p>
          <a:p>
            <a:pPr fontAlgn="base"/>
            <a:r>
              <a:rPr lang="it-IT" sz="3200" dirty="0">
                <a:solidFill>
                  <a:srgbClr val="000000"/>
                </a:solidFill>
                <a:latin typeface="Trebuchet MS"/>
              </a:rPr>
              <a:t>    = 4/4 </a:t>
            </a:r>
          </a:p>
          <a:p>
            <a:pPr fontAlgn="base"/>
            <a:r>
              <a:rPr lang="it-IT" sz="3200" dirty="0">
                <a:solidFill>
                  <a:srgbClr val="000000"/>
                </a:solidFill>
                <a:latin typeface="Trebuchet MS"/>
              </a:rPr>
              <a:t>    = 1</a:t>
            </a:r>
          </a:p>
        </p:txBody>
      </p:sp>
    </p:spTree>
    <p:extLst>
      <p:ext uri="{BB962C8B-B14F-4D97-AF65-F5344CB8AC3E}">
        <p14:creationId xmlns:p14="http://schemas.microsoft.com/office/powerpoint/2010/main" val="130475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548680"/>
            <a:ext cx="8568952" cy="5093404"/>
          </a:xfrm>
        </p:spPr>
        <p:txBody>
          <a:bodyPr>
            <a:noAutofit/>
          </a:bodyPr>
          <a:lstStyle/>
          <a:p>
            <a:r>
              <a:rPr lang="id-ID" sz="3200" dirty="0"/>
              <a:t>Interaksi </a:t>
            </a:r>
            <a:r>
              <a:rPr lang="id-ID" sz="3200" b="0" dirty="0"/>
              <a:t>adalah hubungan timbal balik yang sangat berpengaruhantara dua wilayah atau lebihyang dapat menimbulkan gejala, kenampakan atau permasalahan baru.</a:t>
            </a:r>
          </a:p>
          <a:p>
            <a:r>
              <a:rPr lang="id-ID" sz="3200" dirty="0"/>
              <a:t>Kekuatan interaksi </a:t>
            </a:r>
            <a:r>
              <a:rPr lang="id-ID" sz="3200" b="0" dirty="0"/>
              <a:t>antara kota dengan desa berkaitan dengan jarak desa ke pusat kota.</a:t>
            </a:r>
          </a:p>
          <a:p>
            <a:r>
              <a:rPr lang="id-ID" sz="3200" b="0" dirty="0">
                <a:solidFill>
                  <a:schemeClr val="accent2">
                    <a:lumMod val="75000"/>
                  </a:schemeClr>
                </a:solidFill>
              </a:rPr>
              <a:t>Semakin jauh jarak desa ke pusat kota maka interaksinya semakin lemah dan sebaliknya.</a:t>
            </a:r>
          </a:p>
        </p:txBody>
      </p:sp>
      <p:sp>
        <p:nvSpPr>
          <p:cNvPr id="4" name="Rectangle 3"/>
          <p:cNvSpPr/>
          <p:nvPr/>
        </p:nvSpPr>
        <p:spPr>
          <a:xfrm>
            <a:off x="4244567" y="5642084"/>
            <a:ext cx="3063659" cy="707886"/>
          </a:xfrm>
          <a:prstGeom prst="rect">
            <a:avLst/>
          </a:prstGeom>
        </p:spPr>
        <p:txBody>
          <a:bodyPr wrap="none">
            <a:spAutoFit/>
          </a:bodyPr>
          <a:lstStyle/>
          <a:p>
            <a:r>
              <a:rPr lang="id-ID" sz="4000" cap="all" dirty="0">
                <a:solidFill>
                  <a:srgbClr val="CC3300"/>
                </a:solidFill>
                <a:latin typeface="Franklin Gothic Medium"/>
                <a:ea typeface="+mj-ea"/>
                <a:cs typeface="+mj-cs"/>
              </a:rPr>
              <a:t>PENGERTIAN</a:t>
            </a:r>
            <a:endParaRPr lang="id-ID" sz="2800" dirty="0">
              <a:solidFill>
                <a:srgbClr val="CC3300"/>
              </a:solidFill>
            </a:endParaRPr>
          </a:p>
        </p:txBody>
      </p:sp>
    </p:spTree>
    <p:extLst>
      <p:ext uri="{BB962C8B-B14F-4D97-AF65-F5344CB8AC3E}">
        <p14:creationId xmlns:p14="http://schemas.microsoft.com/office/powerpoint/2010/main" val="22415702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648"/>
            <a:ext cx="7520940" cy="548640"/>
          </a:xfrm>
        </p:spPr>
        <p:txBody>
          <a:bodyPr/>
          <a:lstStyle/>
          <a:p>
            <a:r>
              <a:rPr lang="id-ID" sz="2400" dirty="0">
                <a:solidFill>
                  <a:srgbClr val="CC3300"/>
                </a:solidFill>
              </a:rPr>
              <a:t>PENGARUH POSITIF INTERAKSI DESA KOTA bagi kota</a:t>
            </a:r>
          </a:p>
        </p:txBody>
      </p:sp>
      <p:sp>
        <p:nvSpPr>
          <p:cNvPr id="3" name="Content Placeholder 2"/>
          <p:cNvSpPr>
            <a:spLocks noGrp="1"/>
          </p:cNvSpPr>
          <p:nvPr>
            <p:ph idx="1"/>
          </p:nvPr>
        </p:nvSpPr>
        <p:spPr/>
        <p:txBody>
          <a:bodyPr>
            <a:noAutofit/>
          </a:bodyPr>
          <a:lstStyle/>
          <a:p>
            <a:pPr marL="457200" indent="-457200">
              <a:buFont typeface="Wingdings" pitchFamily="2" charset="2"/>
              <a:buChar char="v"/>
            </a:pPr>
            <a:r>
              <a:rPr lang="id-ID" sz="3200" b="0" dirty="0"/>
              <a:t> Bahan pangan kota terpenuhi oleh pasokan dari desa dan begitu juga sebaliknya</a:t>
            </a:r>
          </a:p>
          <a:p>
            <a:pPr marL="457200" indent="-457200">
              <a:buFont typeface="Wingdings" pitchFamily="2" charset="2"/>
              <a:buChar char="v"/>
            </a:pPr>
            <a:r>
              <a:rPr lang="id-ID" sz="3200" b="0" dirty="0"/>
              <a:t>Tenaga kerja tercukupi dari penduduk desa</a:t>
            </a:r>
          </a:p>
          <a:p>
            <a:pPr marL="457200" indent="-457200">
              <a:buFont typeface="Wingdings" pitchFamily="2" charset="2"/>
              <a:buChar char="v"/>
            </a:pPr>
            <a:r>
              <a:rPr lang="id-ID" sz="3200" b="0" dirty="0"/>
              <a:t>Produk dari kota dapat di sebarkan ke seluruh pelosok desa</a:t>
            </a: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5733256"/>
            <a:ext cx="4524375"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061402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32656"/>
            <a:ext cx="7520940" cy="581744"/>
          </a:xfrm>
        </p:spPr>
        <p:txBody>
          <a:bodyPr/>
          <a:lstStyle/>
          <a:p>
            <a:r>
              <a:rPr lang="id-ID" sz="2400" dirty="0">
                <a:solidFill>
                  <a:srgbClr val="CC3300"/>
                </a:solidFill>
              </a:rPr>
              <a:t>Dampak positif interaksi desa kota bagi desa</a:t>
            </a:r>
          </a:p>
        </p:txBody>
      </p:sp>
      <p:sp>
        <p:nvSpPr>
          <p:cNvPr id="3" name="Content Placeholder 2"/>
          <p:cNvSpPr>
            <a:spLocks noGrp="1"/>
          </p:cNvSpPr>
          <p:nvPr>
            <p:ph idx="1"/>
          </p:nvPr>
        </p:nvSpPr>
        <p:spPr>
          <a:xfrm>
            <a:off x="611560" y="908720"/>
            <a:ext cx="7920880" cy="3984556"/>
          </a:xfrm>
        </p:spPr>
        <p:txBody>
          <a:bodyPr>
            <a:noAutofit/>
          </a:bodyPr>
          <a:lstStyle/>
          <a:p>
            <a:pPr marL="514350" indent="-514350">
              <a:buAutoNum type="alphaLcPeriod"/>
            </a:pPr>
            <a:r>
              <a:rPr lang="id-ID" sz="2800" b="0" dirty="0">
                <a:solidFill>
                  <a:srgbClr val="CC3300"/>
                </a:solidFill>
              </a:rPr>
              <a:t>Teknologi pertanian menjadi meningkat.</a:t>
            </a:r>
          </a:p>
          <a:p>
            <a:pPr marL="0" indent="0"/>
            <a:r>
              <a:rPr lang="id-ID" sz="2800" dirty="0"/>
              <a:t>	Teknologi yang didatangkan dari kota 	dapat meningkatkan perkembangan 	pertanian, dulunya yang menggunakan 	teknologi yang sederhana menjadi super 	canggih, hal ini tidak luput dari 	perkembangan teknologi transportasi 	yang memudahkan arus barang dari kota 	menuju desa dan begitu juga sebaliknya</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5733256"/>
            <a:ext cx="4524375"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657886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908720"/>
            <a:ext cx="8280920" cy="4056564"/>
          </a:xfrm>
        </p:spPr>
        <p:txBody>
          <a:bodyPr>
            <a:noAutofit/>
          </a:bodyPr>
          <a:lstStyle/>
          <a:p>
            <a:pPr marL="0" indent="0"/>
            <a:r>
              <a:rPr lang="id-ID" sz="3600" dirty="0">
                <a:solidFill>
                  <a:srgbClr val="CC3300"/>
                </a:solidFill>
              </a:rPr>
              <a:t>b</a:t>
            </a:r>
            <a:r>
              <a:rPr lang="id-ID" sz="2400" dirty="0">
                <a:solidFill>
                  <a:srgbClr val="CC3300"/>
                </a:solidFill>
              </a:rPr>
              <a:t>.	</a:t>
            </a:r>
            <a:r>
              <a:rPr lang="id-ID" sz="3600" dirty="0">
                <a:solidFill>
                  <a:srgbClr val="CC3300"/>
                </a:solidFill>
              </a:rPr>
              <a:t>Pendidikan di desa semakin maju </a:t>
            </a:r>
          </a:p>
          <a:p>
            <a:pPr marL="0" indent="0"/>
            <a:r>
              <a:rPr lang="id-ID" sz="3600" dirty="0">
                <a:solidFill>
                  <a:srgbClr val="CC3300"/>
                </a:solidFill>
              </a:rPr>
              <a:t>c.	Sarana dan prasarana transportasi 	meningkat</a:t>
            </a:r>
          </a:p>
          <a:p>
            <a:pPr marL="0" indent="0"/>
            <a:r>
              <a:rPr lang="id-ID" sz="3600" dirty="0">
                <a:solidFill>
                  <a:srgbClr val="CC3300"/>
                </a:solidFill>
              </a:rPr>
              <a:t>d. 	Produktivitas desa semakin 	meningkat, dengan hadirnya 	teknologi tepat guna kualitas 	kewirausahaan meningkat</a:t>
            </a:r>
          </a:p>
        </p:txBody>
      </p:sp>
      <p:sp>
        <p:nvSpPr>
          <p:cNvPr id="4" name="Title 1"/>
          <p:cNvSpPr>
            <a:spLocks noGrp="1"/>
          </p:cNvSpPr>
          <p:nvPr>
            <p:ph type="title"/>
          </p:nvPr>
        </p:nvSpPr>
        <p:spPr/>
        <p:txBody>
          <a:bodyPr/>
          <a:lstStyle/>
          <a:p>
            <a:r>
              <a:rPr lang="id-ID" sz="2400" dirty="0">
                <a:solidFill>
                  <a:srgbClr val="CC3300"/>
                </a:solidFill>
              </a:rPr>
              <a:t>Dampak positif interaksi desa kota bagi desa</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5733256"/>
            <a:ext cx="4524375"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18242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1433327"/>
            <a:ext cx="7520940" cy="3579849"/>
          </a:xfrm>
        </p:spPr>
        <p:txBody>
          <a:bodyPr/>
          <a:lstStyle/>
          <a:p>
            <a:pPr marL="0" lvl="0" indent="0"/>
            <a:r>
              <a:rPr lang="id-ID" sz="3200" dirty="0">
                <a:solidFill>
                  <a:srgbClr val="CC3300"/>
                </a:solidFill>
              </a:rPr>
              <a:t>e. 	Kesadaran atas keluarga berencana 	meningkat</a:t>
            </a:r>
          </a:p>
          <a:p>
            <a:pPr marL="0" lvl="0" indent="0"/>
            <a:r>
              <a:rPr lang="id-ID" sz="3200" dirty="0">
                <a:solidFill>
                  <a:srgbClr val="CC3300"/>
                </a:solidFill>
              </a:rPr>
              <a:t>f. 	Koperasi dan organisasi sosial 	semakin berkembang</a:t>
            </a:r>
            <a:r>
              <a:rPr lang="id-ID" sz="2800" dirty="0">
                <a:solidFill>
                  <a:srgbClr val="CC3300"/>
                </a:solidFill>
              </a:rPr>
              <a:t>.</a:t>
            </a:r>
            <a:endParaRPr lang="id-ID" sz="1800" dirty="0">
              <a:solidFill>
                <a:srgbClr val="CC3300"/>
              </a:solidFill>
            </a:endParaRPr>
          </a:p>
          <a:p>
            <a:endParaRPr lang="id-ID" dirty="0"/>
          </a:p>
        </p:txBody>
      </p:sp>
      <p:sp>
        <p:nvSpPr>
          <p:cNvPr id="4" name="Title 1"/>
          <p:cNvSpPr>
            <a:spLocks noGrp="1"/>
          </p:cNvSpPr>
          <p:nvPr>
            <p:ph type="title"/>
          </p:nvPr>
        </p:nvSpPr>
        <p:spPr/>
        <p:txBody>
          <a:bodyPr/>
          <a:lstStyle/>
          <a:p>
            <a:r>
              <a:rPr lang="id-ID" sz="2400" dirty="0">
                <a:solidFill>
                  <a:srgbClr val="CC3300"/>
                </a:solidFill>
              </a:rPr>
              <a:t>Dampak positif interaksi desa kota bagi desa</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5733256"/>
            <a:ext cx="4524375"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61894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2400" dirty="0">
                <a:solidFill>
                  <a:srgbClr val="CC3300"/>
                </a:solidFill>
              </a:rPr>
              <a:t>Dampak negatif interaksi desa kota bagi kota</a:t>
            </a:r>
          </a:p>
        </p:txBody>
      </p:sp>
      <p:sp>
        <p:nvSpPr>
          <p:cNvPr id="3" name="Content Placeholder 2"/>
          <p:cNvSpPr>
            <a:spLocks noGrp="1"/>
          </p:cNvSpPr>
          <p:nvPr>
            <p:ph idx="1"/>
          </p:nvPr>
        </p:nvSpPr>
        <p:spPr>
          <a:xfrm>
            <a:off x="822960" y="1217303"/>
            <a:ext cx="7520940" cy="3579849"/>
          </a:xfrm>
        </p:spPr>
        <p:txBody>
          <a:bodyPr>
            <a:noAutofit/>
          </a:bodyPr>
          <a:lstStyle/>
          <a:p>
            <a:r>
              <a:rPr lang="id-ID" sz="3200" b="0" dirty="0"/>
              <a:t>a. Meningkatnya jumlah pengangguran dan penduduk miskin</a:t>
            </a:r>
          </a:p>
          <a:p>
            <a:r>
              <a:rPr lang="id-ID" sz="3200" b="0" dirty="0"/>
              <a:t>b. Akibat urbanisasi penduduk kesulitan mencukupi kebutuhannya </a:t>
            </a:r>
          </a:p>
          <a:p>
            <a:r>
              <a:rPr lang="id-ID" sz="3200" b="0" dirty="0"/>
              <a:t>c. munculnya pemukiman kumuh </a:t>
            </a:r>
          </a:p>
          <a:p>
            <a:r>
              <a:rPr lang="id-ID" sz="3200" b="0" dirty="0"/>
              <a:t>	dan degradasi kualitas lingkungan</a:t>
            </a:r>
          </a:p>
        </p:txBody>
      </p:sp>
      <p:sp>
        <p:nvSpPr>
          <p:cNvPr id="4" name="Rectangle 3"/>
          <p:cNvSpPr/>
          <p:nvPr/>
        </p:nvSpPr>
        <p:spPr>
          <a:xfrm>
            <a:off x="4323915" y="5703639"/>
            <a:ext cx="4136517" cy="461665"/>
          </a:xfrm>
          <a:prstGeom prst="rect">
            <a:avLst/>
          </a:prstGeom>
        </p:spPr>
        <p:txBody>
          <a:bodyPr wrap="none">
            <a:spAutoFit/>
          </a:bodyPr>
          <a:lstStyle/>
          <a:p>
            <a:r>
              <a:rPr lang="id-ID" sz="2400" cap="all" dirty="0">
                <a:solidFill>
                  <a:srgbClr val="CC3300"/>
                </a:solidFill>
                <a:latin typeface="Franklin Gothic Medium"/>
                <a:ea typeface="+mj-ea"/>
                <a:cs typeface="+mj-cs"/>
              </a:rPr>
              <a:t>Dampak negatif interaksi </a:t>
            </a:r>
            <a:endParaRPr lang="id-ID" dirty="0"/>
          </a:p>
        </p:txBody>
      </p:sp>
    </p:spTree>
    <p:extLst>
      <p:ext uri="{BB962C8B-B14F-4D97-AF65-F5344CB8AC3E}">
        <p14:creationId xmlns:p14="http://schemas.microsoft.com/office/powerpoint/2010/main" val="4222029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7520940" cy="548640"/>
          </a:xfrm>
        </p:spPr>
        <p:txBody>
          <a:bodyPr/>
          <a:lstStyle/>
          <a:p>
            <a:r>
              <a:rPr lang="id-ID" sz="2400" dirty="0">
                <a:solidFill>
                  <a:srgbClr val="CC3300"/>
                </a:solidFill>
              </a:rPr>
              <a:t>Dampak negatif interaksi desa kota bagi desa</a:t>
            </a:r>
          </a:p>
        </p:txBody>
      </p:sp>
      <p:sp>
        <p:nvSpPr>
          <p:cNvPr id="3" name="Content Placeholder 2"/>
          <p:cNvSpPr>
            <a:spLocks noGrp="1"/>
          </p:cNvSpPr>
          <p:nvPr>
            <p:ph idx="1"/>
          </p:nvPr>
        </p:nvSpPr>
        <p:spPr>
          <a:xfrm>
            <a:off x="611560" y="1244644"/>
            <a:ext cx="8136904" cy="3912548"/>
          </a:xfrm>
        </p:spPr>
        <p:txBody>
          <a:bodyPr>
            <a:noAutofit/>
          </a:bodyPr>
          <a:lstStyle/>
          <a:p>
            <a:r>
              <a:rPr lang="id-ID" sz="3200" b="0" dirty="0"/>
              <a:t>a. Kehidupan agraris memudar</a:t>
            </a:r>
          </a:p>
          <a:p>
            <a:r>
              <a:rPr lang="id-ID" sz="3200" b="0" dirty="0"/>
              <a:t>b. Konsumerisme dan kriminalitas meningkat</a:t>
            </a:r>
          </a:p>
          <a:p>
            <a:r>
              <a:rPr lang="id-ID" sz="3200" b="0" dirty="0"/>
              <a:t>c. Tenaga produktif bidang pertanian   berkurang</a:t>
            </a:r>
          </a:p>
          <a:p>
            <a:r>
              <a:rPr lang="id-ID" sz="3200" b="0" dirty="0"/>
              <a:t>d. Perubahan tata guna lahan yang semulanya lahan produktif menjadi lahan kritis.</a:t>
            </a:r>
          </a:p>
        </p:txBody>
      </p:sp>
      <p:sp>
        <p:nvSpPr>
          <p:cNvPr id="4" name="Rectangle 3"/>
          <p:cNvSpPr/>
          <p:nvPr/>
        </p:nvSpPr>
        <p:spPr>
          <a:xfrm>
            <a:off x="4323915" y="5703639"/>
            <a:ext cx="4136517" cy="461665"/>
          </a:xfrm>
          <a:prstGeom prst="rect">
            <a:avLst/>
          </a:prstGeom>
        </p:spPr>
        <p:txBody>
          <a:bodyPr wrap="none">
            <a:spAutoFit/>
          </a:bodyPr>
          <a:lstStyle/>
          <a:p>
            <a:r>
              <a:rPr lang="id-ID" sz="2400" cap="all" dirty="0">
                <a:solidFill>
                  <a:srgbClr val="CC3300"/>
                </a:solidFill>
                <a:latin typeface="Franklin Gothic Medium"/>
                <a:ea typeface="+mj-ea"/>
                <a:cs typeface="+mj-cs"/>
              </a:rPr>
              <a:t>Dampak negatif interaksi </a:t>
            </a:r>
            <a:endParaRPr lang="id-ID" dirty="0"/>
          </a:p>
        </p:txBody>
      </p:sp>
    </p:spTree>
    <p:extLst>
      <p:ext uri="{BB962C8B-B14F-4D97-AF65-F5344CB8AC3E}">
        <p14:creationId xmlns:p14="http://schemas.microsoft.com/office/powerpoint/2010/main" val="33641645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BD996D-D617-4CF9-BC3B-3816299D147A}"/>
              </a:ext>
            </a:extLst>
          </p:cNvPr>
          <p:cNvSpPr>
            <a:spLocks noGrp="1"/>
          </p:cNvSpPr>
          <p:nvPr>
            <p:ph type="title"/>
          </p:nvPr>
        </p:nvSpPr>
        <p:spPr/>
        <p:txBody>
          <a:bodyPr/>
          <a:lstStyle/>
          <a:p>
            <a:r>
              <a:rPr lang="id-ID" sz="2000" b="1" dirty="0"/>
              <a:t>Dampak positif interaksi desa dan kota bagi desa</a:t>
            </a:r>
            <a:r>
              <a:rPr lang="id-ID" b="1" dirty="0"/>
              <a:t/>
            </a:r>
            <a:br>
              <a:rPr lang="id-ID" b="1" dirty="0"/>
            </a:br>
            <a:endParaRPr lang="id-ID" dirty="0"/>
          </a:p>
        </p:txBody>
      </p:sp>
      <p:sp>
        <p:nvSpPr>
          <p:cNvPr id="3" name="Content Placeholder 2">
            <a:extLst>
              <a:ext uri="{FF2B5EF4-FFF2-40B4-BE49-F238E27FC236}">
                <a16:creationId xmlns:a16="http://schemas.microsoft.com/office/drawing/2014/main" xmlns="" id="{D47F37C0-B263-4616-8FAA-AB0AE37BC399}"/>
              </a:ext>
            </a:extLst>
          </p:cNvPr>
          <p:cNvSpPr>
            <a:spLocks noGrp="1"/>
          </p:cNvSpPr>
          <p:nvPr>
            <p:ph idx="1"/>
          </p:nvPr>
        </p:nvSpPr>
        <p:spPr/>
        <p:txBody>
          <a:bodyPr>
            <a:normAutofit fontScale="92500"/>
          </a:bodyPr>
          <a:lstStyle/>
          <a:p>
            <a:r>
              <a:rPr lang="id-ID" sz="2400" b="0" dirty="0"/>
              <a:t>a. Teknologi pertanian menjadi meningkat.</a:t>
            </a:r>
          </a:p>
          <a:p>
            <a:r>
              <a:rPr lang="id-ID" sz="2400" b="0" dirty="0"/>
              <a:t>Teknologi yang didatangkan dari kota dapat meningkatkan perkembangan pertanian, dulunya yang menggunakan teknologi yang sederhana menjadi super canggih, hal ini tidak luput dari perkembangan teknologi transportasi yang memudahkan arus barang dari kota menuju desa dan begitu juga sebaliknya.</a:t>
            </a:r>
          </a:p>
          <a:p>
            <a:r>
              <a:rPr lang="id-ID" sz="2400" b="0" dirty="0"/>
              <a:t>b. Pendidikan di desa semakin maju</a:t>
            </a:r>
          </a:p>
          <a:p>
            <a:r>
              <a:rPr lang="id-ID" sz="2400" b="0" dirty="0"/>
              <a:t>c. Sarana dan prasarana transportasi meningkat</a:t>
            </a:r>
          </a:p>
          <a:p>
            <a:endParaRPr lang="id-ID" dirty="0"/>
          </a:p>
        </p:txBody>
      </p:sp>
    </p:spTree>
    <p:extLst>
      <p:ext uri="{BB962C8B-B14F-4D97-AF65-F5344CB8AC3E}">
        <p14:creationId xmlns:p14="http://schemas.microsoft.com/office/powerpoint/2010/main" val="19424130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FB7DAE-84C8-42E1-B610-118BD71AD17F}"/>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FBC21267-A316-4BFA-BBF7-670BFA6837B2}"/>
              </a:ext>
            </a:extLst>
          </p:cNvPr>
          <p:cNvSpPr>
            <a:spLocks noGrp="1"/>
          </p:cNvSpPr>
          <p:nvPr>
            <p:ph idx="1"/>
          </p:nvPr>
        </p:nvSpPr>
        <p:spPr>
          <a:xfrm>
            <a:off x="611560" y="1124744"/>
            <a:ext cx="7520940" cy="3579849"/>
          </a:xfrm>
        </p:spPr>
        <p:txBody>
          <a:bodyPr>
            <a:normAutofit lnSpcReduction="10000"/>
          </a:bodyPr>
          <a:lstStyle/>
          <a:p>
            <a:r>
              <a:rPr lang="id-ID" sz="3200" b="0" dirty="0"/>
              <a:t>d. Produktivitas desa semakin meningkat, dengan hadirnya teknologi tepat guna kualitas kewirausahaan meningkat</a:t>
            </a:r>
          </a:p>
          <a:p>
            <a:r>
              <a:rPr lang="id-ID" sz="3200" b="0" dirty="0"/>
              <a:t>e. Kesadaran atas keluarga berencana meningkat</a:t>
            </a:r>
          </a:p>
          <a:p>
            <a:r>
              <a:rPr lang="id-ID" sz="3200" b="0" dirty="0"/>
              <a:t>f. Koperasi dan organisasi sosial semakin berkembang</a:t>
            </a:r>
          </a:p>
          <a:p>
            <a:endParaRPr lang="id-ID" dirty="0"/>
          </a:p>
        </p:txBody>
      </p:sp>
    </p:spTree>
    <p:extLst>
      <p:ext uri="{BB962C8B-B14F-4D97-AF65-F5344CB8AC3E}">
        <p14:creationId xmlns:p14="http://schemas.microsoft.com/office/powerpoint/2010/main" val="6600570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1E7BCF-9153-4F71-A5BC-826ED0F2696F}"/>
              </a:ext>
            </a:extLst>
          </p:cNvPr>
          <p:cNvSpPr>
            <a:spLocks noGrp="1"/>
          </p:cNvSpPr>
          <p:nvPr>
            <p:ph type="title"/>
          </p:nvPr>
        </p:nvSpPr>
        <p:spPr>
          <a:xfrm>
            <a:off x="933258" y="594191"/>
            <a:ext cx="7443568" cy="506437"/>
          </a:xfrm>
        </p:spPr>
        <p:txBody>
          <a:bodyPr/>
          <a:lstStyle/>
          <a:p>
            <a:r>
              <a:rPr lang="id-ID" sz="2400" dirty="0"/>
              <a:t>Urbanisasi dan pengaruhnya terhadap desa</a:t>
            </a:r>
          </a:p>
        </p:txBody>
      </p:sp>
      <p:sp>
        <p:nvSpPr>
          <p:cNvPr id="3" name="Content Placeholder 2">
            <a:extLst>
              <a:ext uri="{FF2B5EF4-FFF2-40B4-BE49-F238E27FC236}">
                <a16:creationId xmlns:a16="http://schemas.microsoft.com/office/drawing/2014/main" xmlns="" id="{C6E6AA8E-3C0E-4F1C-9D71-71817942ADBD}"/>
              </a:ext>
            </a:extLst>
          </p:cNvPr>
          <p:cNvSpPr>
            <a:spLocks noGrp="1"/>
          </p:cNvSpPr>
          <p:nvPr>
            <p:ph idx="1"/>
          </p:nvPr>
        </p:nvSpPr>
        <p:spPr/>
        <p:txBody>
          <a:bodyPr>
            <a:normAutofit/>
          </a:bodyPr>
          <a:lstStyle/>
          <a:p>
            <a:r>
              <a:rPr lang="id-ID" sz="2000" dirty="0"/>
              <a:t>Pengertian urbanisasi</a:t>
            </a:r>
          </a:p>
          <a:p>
            <a:pPr>
              <a:buAutoNum type="arabicPeriod"/>
            </a:pPr>
            <a:r>
              <a:rPr lang="id-ID" sz="2000" dirty="0"/>
              <a:t>Perpindahan penduduk dari desa ke kota</a:t>
            </a:r>
          </a:p>
          <a:p>
            <a:pPr>
              <a:buAutoNum type="arabicPeriod"/>
            </a:pPr>
            <a:r>
              <a:rPr lang="id-ID" sz="2000" dirty="0"/>
              <a:t>Suatu proses pembengkakan tau penggelembungan kota yang diakibatkan oleh Adanya peningkatan jumlah penduduk yang sangat  cepat</a:t>
            </a:r>
          </a:p>
          <a:p>
            <a:pPr>
              <a:buAutoNum type="arabicPeriod"/>
            </a:pPr>
            <a:r>
              <a:rPr lang="id-ID" sz="2000" dirty="0"/>
              <a:t>Proses pertambahan jumlah kota pada suatu willayah atau negara yang disebabkan, perkembangan sosian, ekonomi dan kemajuan teknologi.</a:t>
            </a:r>
          </a:p>
          <a:p>
            <a:pPr>
              <a:buAutoNum type="arabicPeriod"/>
            </a:pPr>
            <a:r>
              <a:rPr lang="id-ID" sz="2000" dirty="0"/>
              <a:t>Proses berubahnya suasana kehidupan pedesaan menjadi kehidupan perkotaan.</a:t>
            </a:r>
          </a:p>
        </p:txBody>
      </p:sp>
    </p:spTree>
    <p:extLst>
      <p:ext uri="{BB962C8B-B14F-4D97-AF65-F5344CB8AC3E}">
        <p14:creationId xmlns:p14="http://schemas.microsoft.com/office/powerpoint/2010/main" val="25895361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27B256-FA63-45A8-BAE3-880583EBF9CE}"/>
              </a:ext>
            </a:extLst>
          </p:cNvPr>
          <p:cNvSpPr>
            <a:spLocks noGrp="1"/>
          </p:cNvSpPr>
          <p:nvPr>
            <p:ph type="title"/>
          </p:nvPr>
        </p:nvSpPr>
        <p:spPr/>
        <p:txBody>
          <a:bodyPr/>
          <a:lstStyle/>
          <a:p>
            <a:r>
              <a:rPr lang="id-ID" dirty="0"/>
              <a:t>Faktor penyebab urbanisasi</a:t>
            </a:r>
          </a:p>
        </p:txBody>
      </p:sp>
      <p:sp>
        <p:nvSpPr>
          <p:cNvPr id="3" name="Content Placeholder 2">
            <a:extLst>
              <a:ext uri="{FF2B5EF4-FFF2-40B4-BE49-F238E27FC236}">
                <a16:creationId xmlns:a16="http://schemas.microsoft.com/office/drawing/2014/main" xmlns="" id="{32F379CF-1E79-41F0-B3C4-AC939C1BB6A3}"/>
              </a:ext>
            </a:extLst>
          </p:cNvPr>
          <p:cNvSpPr>
            <a:spLocks noGrp="1"/>
          </p:cNvSpPr>
          <p:nvPr>
            <p:ph idx="1"/>
          </p:nvPr>
        </p:nvSpPr>
        <p:spPr/>
        <p:txBody>
          <a:bodyPr/>
          <a:lstStyle/>
          <a:p>
            <a:r>
              <a:rPr lang="id-ID" sz="3200" b="0" dirty="0"/>
              <a:t>Kemiskinan yang </a:t>
            </a:r>
            <a:r>
              <a:rPr lang="id-ID" sz="3200" dirty="0"/>
              <a:t>terjadi</a:t>
            </a:r>
            <a:r>
              <a:rPr lang="id-ID" sz="3200" b="0" dirty="0"/>
              <a:t> di desa. ...</a:t>
            </a:r>
          </a:p>
          <a:p>
            <a:r>
              <a:rPr lang="id-ID" sz="3200" b="0" dirty="0"/>
              <a:t>Lapangan pekerjaan yang terbatas. ...</a:t>
            </a:r>
          </a:p>
          <a:p>
            <a:r>
              <a:rPr lang="id-ID" sz="3200" b="0" dirty="0"/>
              <a:t>Desa memiliki upah buruh yang lebih rendah daripada di kota.</a:t>
            </a:r>
          </a:p>
          <a:p>
            <a:r>
              <a:rPr lang="id-ID" sz="3200" b="0" dirty="0"/>
              <a:t>Desa memiliki adat istiadat yang ketat bagi yang mereka berpendidikan.</a:t>
            </a:r>
          </a:p>
          <a:p>
            <a:endParaRPr lang="id-ID" dirty="0"/>
          </a:p>
        </p:txBody>
      </p:sp>
    </p:spTree>
    <p:extLst>
      <p:ext uri="{BB962C8B-B14F-4D97-AF65-F5344CB8AC3E}">
        <p14:creationId xmlns:p14="http://schemas.microsoft.com/office/powerpoint/2010/main" val="4045621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476672"/>
            <a:ext cx="8352928" cy="4203805"/>
          </a:xfrm>
        </p:spPr>
        <p:txBody>
          <a:bodyPr/>
          <a:lstStyle/>
          <a:p>
            <a:r>
              <a:rPr lang="id-ID" sz="3200" dirty="0"/>
              <a:t>Menurut Bintarto, </a:t>
            </a:r>
            <a:br>
              <a:rPr lang="id-ID" sz="3200" dirty="0"/>
            </a:br>
            <a:r>
              <a:rPr lang="id-ID" sz="3200" b="0" dirty="0"/>
              <a:t>Wilayah wilayah interaksi membentuk lingkaran lingkaran yang dinamakan Zona interaksi</a:t>
            </a:r>
          </a:p>
          <a:p>
            <a:r>
              <a:rPr lang="id-ID" sz="3200" dirty="0">
                <a:solidFill>
                  <a:srgbClr val="CC3300"/>
                </a:solidFill>
              </a:rPr>
              <a:t>1. Zona interaksi.</a:t>
            </a:r>
          </a:p>
          <a:p>
            <a:endParaRPr lang="id-ID"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2132856"/>
            <a:ext cx="4860540"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833470" y="5661248"/>
            <a:ext cx="3194914" cy="584775"/>
          </a:xfrm>
          <a:prstGeom prst="rect">
            <a:avLst/>
          </a:prstGeom>
        </p:spPr>
        <p:txBody>
          <a:bodyPr wrap="none">
            <a:spAutoFit/>
          </a:bodyPr>
          <a:lstStyle/>
          <a:p>
            <a:pPr marL="342900" lvl="0" indent="-342900">
              <a:spcBef>
                <a:spcPts val="800"/>
              </a:spcBef>
            </a:pPr>
            <a:r>
              <a:rPr lang="id-ID" sz="3200" b="1" dirty="0">
                <a:solidFill>
                  <a:srgbClr val="CC3300"/>
                </a:solidFill>
              </a:rPr>
              <a:t>1. Zona interaksi.</a:t>
            </a:r>
          </a:p>
        </p:txBody>
      </p:sp>
    </p:spTree>
    <p:extLst>
      <p:ext uri="{BB962C8B-B14F-4D97-AF65-F5344CB8AC3E}">
        <p14:creationId xmlns:p14="http://schemas.microsoft.com/office/powerpoint/2010/main" val="30592553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765044-D797-4851-BDED-B847D20AE58F}"/>
              </a:ext>
            </a:extLst>
          </p:cNvPr>
          <p:cNvSpPr>
            <a:spLocks noGrp="1"/>
          </p:cNvSpPr>
          <p:nvPr>
            <p:ph type="title"/>
          </p:nvPr>
        </p:nvSpPr>
        <p:spPr/>
        <p:txBody>
          <a:bodyPr/>
          <a:lstStyle/>
          <a:p>
            <a:r>
              <a:rPr lang="id-ID" dirty="0"/>
              <a:t>Faktor penarik terjadinya urbanisasi</a:t>
            </a:r>
          </a:p>
        </p:txBody>
      </p:sp>
      <p:sp>
        <p:nvSpPr>
          <p:cNvPr id="3" name="Content Placeholder 2">
            <a:extLst>
              <a:ext uri="{FF2B5EF4-FFF2-40B4-BE49-F238E27FC236}">
                <a16:creationId xmlns:a16="http://schemas.microsoft.com/office/drawing/2014/main" xmlns="" id="{5A478F0E-2FF6-473B-8C74-8B9A3BD4D2C4}"/>
              </a:ext>
            </a:extLst>
          </p:cNvPr>
          <p:cNvSpPr>
            <a:spLocks noGrp="1"/>
          </p:cNvSpPr>
          <p:nvPr>
            <p:ph idx="1"/>
          </p:nvPr>
        </p:nvSpPr>
        <p:spPr/>
        <p:txBody>
          <a:bodyPr>
            <a:normAutofit fontScale="92500" lnSpcReduction="20000"/>
          </a:bodyPr>
          <a:lstStyle/>
          <a:p>
            <a:r>
              <a:rPr lang="id-ID" sz="2600" b="0" dirty="0"/>
              <a:t>1. Penduduk desa yang menganggap bahwa di kota memiliki banyak pekerjaan dan mudah mendapatkan penghasilan.</a:t>
            </a:r>
          </a:p>
          <a:p>
            <a:r>
              <a:rPr lang="id-ID" sz="2600" b="0" dirty="0"/>
              <a:t>2. Kota memiliki fasilitas yang lengkap terutama pada bidang pendidikan,rekreasi, dan kesehatan.</a:t>
            </a:r>
          </a:p>
          <a:p>
            <a:r>
              <a:rPr lang="id-ID" sz="2600" b="0" dirty="0"/>
              <a:t>3. Kota dianggap memiliki tingkat kebudayaan yang lebih tinggi.</a:t>
            </a:r>
          </a:p>
          <a:p>
            <a:r>
              <a:rPr lang="id-ID" sz="2600" b="0" dirty="0"/>
              <a:t>4. Kota dianggap sebagai tempat untuk menggantungkan keahlian.</a:t>
            </a:r>
          </a:p>
          <a:p>
            <a:r>
              <a:rPr lang="id-ID" sz="2600" b="0" dirty="0"/>
              <a:t>5. Kota memiliki tingkat upah yang lebih tinggi.</a:t>
            </a:r>
          </a:p>
          <a:p>
            <a:endParaRPr lang="id-ID" dirty="0"/>
          </a:p>
        </p:txBody>
      </p:sp>
    </p:spTree>
    <p:extLst>
      <p:ext uri="{BB962C8B-B14F-4D97-AF65-F5344CB8AC3E}">
        <p14:creationId xmlns:p14="http://schemas.microsoft.com/office/powerpoint/2010/main" val="21239491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F09ACA-569F-458D-AAE2-2629E67A76DC}"/>
              </a:ext>
            </a:extLst>
          </p:cNvPr>
          <p:cNvSpPr>
            <a:spLocks noGrp="1"/>
          </p:cNvSpPr>
          <p:nvPr>
            <p:ph type="title"/>
          </p:nvPr>
        </p:nvSpPr>
        <p:spPr/>
        <p:txBody>
          <a:bodyPr/>
          <a:lstStyle/>
          <a:p>
            <a:r>
              <a:rPr lang="id-ID" dirty="0"/>
              <a:t>Dampak urbanisasi</a:t>
            </a:r>
          </a:p>
        </p:txBody>
      </p:sp>
      <p:sp>
        <p:nvSpPr>
          <p:cNvPr id="3" name="Content Placeholder 2">
            <a:extLst>
              <a:ext uri="{FF2B5EF4-FFF2-40B4-BE49-F238E27FC236}">
                <a16:creationId xmlns:a16="http://schemas.microsoft.com/office/drawing/2014/main" xmlns="" id="{7F308015-9689-4C0E-8915-096E0DD78896}"/>
              </a:ext>
            </a:extLst>
          </p:cNvPr>
          <p:cNvSpPr>
            <a:spLocks noGrp="1"/>
          </p:cNvSpPr>
          <p:nvPr>
            <p:ph idx="1"/>
          </p:nvPr>
        </p:nvSpPr>
        <p:spPr>
          <a:xfrm>
            <a:off x="811530" y="1052736"/>
            <a:ext cx="7520940" cy="3579849"/>
          </a:xfrm>
        </p:spPr>
        <p:txBody>
          <a:bodyPr>
            <a:normAutofit fontScale="92500" lnSpcReduction="10000"/>
          </a:bodyPr>
          <a:lstStyle/>
          <a:p>
            <a:pPr fontAlgn="base"/>
            <a:r>
              <a:rPr lang="id-ID" sz="2400" b="0" dirty="0"/>
              <a:t>Dampak positif urbanisasi bagi desa (daerah asal) sebagai berikut:</a:t>
            </a:r>
          </a:p>
          <a:p>
            <a:pPr fontAlgn="base"/>
            <a:r>
              <a:rPr lang="id-ID" sz="2400" b="0" dirty="0"/>
              <a:t>1. Bagi desa yang padat penduduknya, urbanisasi dapat mengurangi jumlah penduduk. </a:t>
            </a:r>
          </a:p>
          <a:p>
            <a:pPr fontAlgn="base"/>
            <a:r>
              <a:rPr lang="id-ID" sz="2400" b="0" dirty="0"/>
              <a:t>2. Meningkatnya kesejahteraan penduduk desa melalui kiriman uang dan hasil pekerjaan dari keluarga yang bekerja secara layak di kota. </a:t>
            </a:r>
          </a:p>
          <a:p>
            <a:pPr fontAlgn="base"/>
            <a:r>
              <a:rPr lang="id-ID" sz="2400" b="0" dirty="0"/>
              <a:t>3. Mendorong pembangunan desa karena penduduk telah mengetahui kemajuan dikota. </a:t>
            </a:r>
          </a:p>
          <a:p>
            <a:pPr fontAlgn="base"/>
            <a:r>
              <a:rPr lang="id-ID" sz="2400" b="0" dirty="0"/>
              <a:t>4. Mengurangi jumlah pengangguran di pedesaan. </a:t>
            </a:r>
          </a:p>
          <a:p>
            <a:pPr>
              <a:buAutoNum type="arabicPeriod"/>
            </a:pPr>
            <a:endParaRPr lang="id-ID" dirty="0"/>
          </a:p>
        </p:txBody>
      </p:sp>
    </p:spTree>
    <p:extLst>
      <p:ext uri="{BB962C8B-B14F-4D97-AF65-F5344CB8AC3E}">
        <p14:creationId xmlns:p14="http://schemas.microsoft.com/office/powerpoint/2010/main" val="563822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3E0104-AE36-4E54-AEC8-01D4DA85E28A}"/>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617CC295-5605-4895-974C-E9135CB767B0}"/>
              </a:ext>
            </a:extLst>
          </p:cNvPr>
          <p:cNvSpPr>
            <a:spLocks noGrp="1"/>
          </p:cNvSpPr>
          <p:nvPr>
            <p:ph idx="1"/>
          </p:nvPr>
        </p:nvSpPr>
        <p:spPr/>
        <p:txBody>
          <a:bodyPr>
            <a:normAutofit fontScale="92500"/>
          </a:bodyPr>
          <a:lstStyle/>
          <a:p>
            <a:pPr fontAlgn="base"/>
            <a:r>
              <a:rPr lang="id-ID" sz="2400" b="0" dirty="0"/>
              <a:t>Adapun dampak negatif urbanisasi bagi desa sebagai berikut: </a:t>
            </a:r>
          </a:p>
          <a:p>
            <a:pPr fontAlgn="base"/>
            <a:r>
              <a:rPr lang="id-ID" sz="2400" b="0" dirty="0"/>
              <a:t>Desa kekurangan tenaga kerja untuk mengolah pertanian karena sebagian besar penduduknya pindah ke kota. </a:t>
            </a:r>
          </a:p>
          <a:p>
            <a:pPr fontAlgn="base"/>
            <a:r>
              <a:rPr lang="id-ID" sz="2400" b="0" dirty="0"/>
              <a:t>Perilaku yang tidak sesuai dengan norma setempat akibat contoh dari gaya hidup di perkotaan sering ditularkan di kehidupan pedesaan. </a:t>
            </a:r>
          </a:p>
          <a:p>
            <a:pPr fontAlgn="base"/>
            <a:r>
              <a:rPr lang="id-ID" sz="2400" b="0" dirty="0"/>
              <a:t>Desa banyak kehilangan penduduk yang memiliki potensi dan berkualitas. </a:t>
            </a:r>
          </a:p>
          <a:p>
            <a:endParaRPr lang="id-ID" dirty="0"/>
          </a:p>
        </p:txBody>
      </p:sp>
    </p:spTree>
    <p:extLst>
      <p:ext uri="{BB962C8B-B14F-4D97-AF65-F5344CB8AC3E}">
        <p14:creationId xmlns:p14="http://schemas.microsoft.com/office/powerpoint/2010/main" val="8739668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F464D6-CA33-4420-B948-29819434BA8C}"/>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F2BE2A0-20C2-40B9-9EAE-B53951C17834}"/>
              </a:ext>
            </a:extLst>
          </p:cNvPr>
          <p:cNvSpPr>
            <a:spLocks noGrp="1"/>
          </p:cNvSpPr>
          <p:nvPr>
            <p:ph idx="1"/>
          </p:nvPr>
        </p:nvSpPr>
        <p:spPr>
          <a:xfrm>
            <a:off x="822960" y="1052736"/>
            <a:ext cx="7520940" cy="3579849"/>
          </a:xfrm>
        </p:spPr>
        <p:txBody>
          <a:bodyPr/>
          <a:lstStyle/>
          <a:p>
            <a:pPr fontAlgn="base"/>
            <a:r>
              <a:rPr lang="id-ID" sz="2800" b="0" dirty="0"/>
              <a:t>Dampak positif urbanisasi bagi kota sebagai berikut: </a:t>
            </a:r>
          </a:p>
          <a:p>
            <a:pPr fontAlgn="base"/>
            <a:r>
              <a:rPr lang="id-ID" sz="2800" b="0" dirty="0"/>
              <a:t>Kota dapat memenuhi kebutuhan jumlah tenaga kerja. </a:t>
            </a:r>
          </a:p>
          <a:p>
            <a:pPr fontAlgn="base"/>
            <a:r>
              <a:rPr lang="id-ID" sz="2800" b="0" dirty="0"/>
              <a:t>Semakin banyaknya sumber daya manusia yang berpotensi dan berkualitas. </a:t>
            </a:r>
          </a:p>
          <a:p>
            <a:endParaRPr lang="id-ID" sz="3200" dirty="0"/>
          </a:p>
        </p:txBody>
      </p:sp>
    </p:spTree>
    <p:extLst>
      <p:ext uri="{BB962C8B-B14F-4D97-AF65-F5344CB8AC3E}">
        <p14:creationId xmlns:p14="http://schemas.microsoft.com/office/powerpoint/2010/main" val="41611071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D1C0AA-69B3-4427-98E0-DF993DE65886}"/>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9759037-9A6A-4893-A15D-6640571B2C5A}"/>
              </a:ext>
            </a:extLst>
          </p:cNvPr>
          <p:cNvSpPr>
            <a:spLocks noGrp="1"/>
          </p:cNvSpPr>
          <p:nvPr>
            <p:ph idx="1"/>
          </p:nvPr>
        </p:nvSpPr>
        <p:spPr>
          <a:xfrm>
            <a:off x="683568" y="1196752"/>
            <a:ext cx="7520940" cy="3579849"/>
          </a:xfrm>
        </p:spPr>
        <p:txBody>
          <a:bodyPr>
            <a:normAutofit lnSpcReduction="10000"/>
          </a:bodyPr>
          <a:lstStyle/>
          <a:p>
            <a:pPr fontAlgn="base"/>
            <a:r>
              <a:rPr lang="id-ID" sz="2800" b="0" dirty="0"/>
              <a:t>Dampak negatif urbanisasi bagi kota sebagai berikut. </a:t>
            </a:r>
          </a:p>
          <a:p>
            <a:pPr fontAlgn="base"/>
            <a:r>
              <a:rPr lang="id-ID" sz="2800" b="0" dirty="0"/>
              <a:t>Meningkatnya pengangguran di perkotaan </a:t>
            </a:r>
          </a:p>
          <a:p>
            <a:pPr fontAlgn="base"/>
            <a:r>
              <a:rPr lang="id-ID" sz="2800" b="0" dirty="0"/>
              <a:t>Munculnya tunawisma, tunasosial dan gubuk-gubuk liar di kota. </a:t>
            </a:r>
          </a:p>
          <a:p>
            <a:pPr fontAlgn="base"/>
            <a:r>
              <a:rPr lang="id-ID" sz="2800" b="0" dirty="0"/>
              <a:t>Meningkatnya kemacetan lalu lintas. </a:t>
            </a:r>
          </a:p>
          <a:p>
            <a:pPr fontAlgn="base"/>
            <a:r>
              <a:rPr lang="id-ID" sz="2800" b="0" dirty="0"/>
              <a:t>Meningkatnya kejahatan, pelacuran, perjudian, dan bentuk masalah sosial lainnya. </a:t>
            </a:r>
          </a:p>
          <a:p>
            <a:endParaRPr lang="id-ID" dirty="0"/>
          </a:p>
        </p:txBody>
      </p:sp>
    </p:spTree>
    <p:extLst>
      <p:ext uri="{BB962C8B-B14F-4D97-AF65-F5344CB8AC3E}">
        <p14:creationId xmlns:p14="http://schemas.microsoft.com/office/powerpoint/2010/main" val="41880351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BA3167-3569-4C86-9790-3543FCE1A8AC}"/>
              </a:ext>
            </a:extLst>
          </p:cNvPr>
          <p:cNvSpPr>
            <a:spLocks noGrp="1"/>
          </p:cNvSpPr>
          <p:nvPr>
            <p:ph type="title"/>
          </p:nvPr>
        </p:nvSpPr>
        <p:spPr/>
        <p:txBody>
          <a:bodyPr/>
          <a:lstStyle/>
          <a:p>
            <a:r>
              <a:rPr lang="id-ID" sz="2000" b="1" dirty="0"/>
              <a:t>Bagaimana Menanggulangi Dampak Urbanisasi</a:t>
            </a:r>
            <a:r>
              <a:rPr lang="id-ID" b="1" dirty="0"/>
              <a:t>?</a:t>
            </a:r>
            <a:br>
              <a:rPr lang="id-ID" b="1" dirty="0"/>
            </a:br>
            <a:endParaRPr lang="id-ID" dirty="0"/>
          </a:p>
        </p:txBody>
      </p:sp>
      <p:sp>
        <p:nvSpPr>
          <p:cNvPr id="3" name="Content Placeholder 2">
            <a:extLst>
              <a:ext uri="{FF2B5EF4-FFF2-40B4-BE49-F238E27FC236}">
                <a16:creationId xmlns:a16="http://schemas.microsoft.com/office/drawing/2014/main" xmlns="" id="{FCE42EA0-2729-4ED5-8BCB-56D645FEF451}"/>
              </a:ext>
            </a:extLst>
          </p:cNvPr>
          <p:cNvSpPr>
            <a:spLocks noGrp="1"/>
          </p:cNvSpPr>
          <p:nvPr>
            <p:ph idx="1"/>
          </p:nvPr>
        </p:nvSpPr>
        <p:spPr/>
        <p:txBody>
          <a:bodyPr>
            <a:normAutofit/>
          </a:bodyPr>
          <a:lstStyle/>
          <a:p>
            <a:r>
              <a:rPr lang="id-ID" sz="2400" b="0" dirty="0"/>
              <a:t>Urbanisasi tidak bisa dicegah dan ditanggulangi selama disparitas pembangunan antar daerah terutama antara perkotaan dan pedesaan masih terjadi. Untuk mengantisipasi dan mengatasi masalah-masalah yang timbul akibat urbanisasi, pemerintah perlu menyusun kebijakan yang orientasinya adalah membangun daerah pedesaan dengan menciptakan lapangan kerja serta perputaran ekonomi yang tinggi di daerah pedesaan untuk meratakan pembangunan.</a:t>
            </a:r>
            <a:endParaRPr lang="id-ID" sz="2400" dirty="0"/>
          </a:p>
        </p:txBody>
      </p:sp>
    </p:spTree>
    <p:extLst>
      <p:ext uri="{BB962C8B-B14F-4D97-AF65-F5344CB8AC3E}">
        <p14:creationId xmlns:p14="http://schemas.microsoft.com/office/powerpoint/2010/main" val="5794127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87112D-B67D-448D-9774-FFDBB4F06D0A}"/>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236A28A9-FFC4-4E63-96BA-DE907BAAF14B}"/>
              </a:ext>
            </a:extLst>
          </p:cNvPr>
          <p:cNvSpPr>
            <a:spLocks noGrp="1"/>
          </p:cNvSpPr>
          <p:nvPr>
            <p:ph idx="1"/>
          </p:nvPr>
        </p:nvSpPr>
        <p:spPr/>
        <p:txBody>
          <a:bodyPr>
            <a:normAutofit/>
          </a:bodyPr>
          <a:lstStyle/>
          <a:p>
            <a:r>
              <a:rPr lang="id-ID" sz="2800" b="0" dirty="0"/>
              <a:t>Program-program yang dapat diintensifkan seperti Program Nasional Pemberdayaan Masyarakat (PNPM) pedesaan yang di prioritaskan untuk kewirausahaan dan pembangunan ekonomi jangka panjang sehingga masyarakat desa tidak tertarik lagi untuk pindah ke perkotaan dan memilih untuk membangun desanya.</a:t>
            </a:r>
            <a:endParaRPr lang="id-ID" sz="2800" dirty="0"/>
          </a:p>
        </p:txBody>
      </p:sp>
    </p:spTree>
    <p:extLst>
      <p:ext uri="{BB962C8B-B14F-4D97-AF65-F5344CB8AC3E}">
        <p14:creationId xmlns:p14="http://schemas.microsoft.com/office/powerpoint/2010/main" val="10305524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07F4DA-6068-48FE-8E3D-E208F1874C5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EE4D185C-7220-43CE-AB39-3D2AC23AACA1}"/>
              </a:ext>
            </a:extLst>
          </p:cNvPr>
          <p:cNvSpPr>
            <a:spLocks noGrp="1"/>
          </p:cNvSpPr>
          <p:nvPr>
            <p:ph idx="1"/>
          </p:nvPr>
        </p:nvSpPr>
        <p:spPr/>
        <p:txBody>
          <a:bodyPr>
            <a:normAutofit/>
          </a:bodyPr>
          <a:lstStyle/>
          <a:p>
            <a:r>
              <a:rPr lang="id-ID" sz="3200" b="0" dirty="0"/>
              <a:t>Selain itu juga dapat dilakukan dengan pemberikan dana bantuan untuk pembangunan desa atau mungkin dengan menyama-ratakan upah minimum regional antara perkotaan dan pedesaan seperti yang sudah dilakukan Jepang.</a:t>
            </a:r>
            <a:endParaRPr lang="id-ID" sz="3200" dirty="0"/>
          </a:p>
        </p:txBody>
      </p:sp>
    </p:spTree>
    <p:extLst>
      <p:ext uri="{BB962C8B-B14F-4D97-AF65-F5344CB8AC3E}">
        <p14:creationId xmlns:p14="http://schemas.microsoft.com/office/powerpoint/2010/main" val="22510994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34338" y="764704"/>
            <a:ext cx="5875326" cy="110799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id-ID" sz="66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Selamat Belajar</a:t>
            </a:r>
            <a:endParaRPr lang="en-US" sz="66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5" name="Rectangle 4"/>
          <p:cNvSpPr/>
          <p:nvPr/>
        </p:nvSpPr>
        <p:spPr>
          <a:xfrm>
            <a:off x="941845" y="2420888"/>
            <a:ext cx="7260321" cy="221599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13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Blackadder ITC" pitchFamily="82" charset="0"/>
              </a:rPr>
              <a:t>Terimakasih</a:t>
            </a:r>
            <a:endParaRPr lang="en-US" sz="13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Blackadder ITC" pitchFamily="82" charset="0"/>
            </a:endParaRPr>
          </a:p>
        </p:txBody>
      </p:sp>
    </p:spTree>
    <p:extLst>
      <p:ext uri="{BB962C8B-B14F-4D97-AF65-F5344CB8AC3E}">
        <p14:creationId xmlns:p14="http://schemas.microsoft.com/office/powerpoint/2010/main" val="1438202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620688"/>
            <a:ext cx="7709480" cy="4464496"/>
          </a:xfrm>
        </p:spPr>
        <p:txBody>
          <a:bodyPr>
            <a:noAutofit/>
          </a:bodyPr>
          <a:lstStyle/>
          <a:p>
            <a:pPr marL="457200" indent="-457200">
              <a:buAutoNum type="arabicPeriod"/>
            </a:pPr>
            <a:r>
              <a:rPr lang="id-ID" sz="3600" dirty="0"/>
              <a:t>City : </a:t>
            </a:r>
            <a:r>
              <a:rPr lang="id-ID" sz="3600" b="0" dirty="0"/>
              <a:t>Pusat kota</a:t>
            </a:r>
          </a:p>
          <a:p>
            <a:pPr marL="457200" indent="-457200">
              <a:buAutoNum type="arabicPeriod"/>
            </a:pPr>
            <a:r>
              <a:rPr lang="id-ID" sz="3600" dirty="0"/>
              <a:t>Sub Urban </a:t>
            </a:r>
            <a:r>
              <a:rPr lang="id-ID" sz="3600" b="0" dirty="0"/>
              <a:t>: suatu wilayah yg memiliki suasana penghidupan seperti perkotaan dan merupakan tempat tinggal </a:t>
            </a:r>
            <a:r>
              <a:rPr lang="id-ID" sz="3600" i="1" dirty="0">
                <a:solidFill>
                  <a:srgbClr val="FF0000"/>
                </a:solidFill>
              </a:rPr>
              <a:t>penglaju</a:t>
            </a:r>
          </a:p>
          <a:p>
            <a:pPr marL="457200" indent="-457200">
              <a:buAutoNum type="arabicPeriod"/>
            </a:pPr>
            <a:r>
              <a:rPr lang="id-ID" sz="3600" i="1" dirty="0"/>
              <a:t>Sub urban fringe </a:t>
            </a:r>
            <a:r>
              <a:rPr lang="id-ID" sz="3600" b="0" i="1" dirty="0"/>
              <a:t>: daerah peralihan antara desa dan   kota</a:t>
            </a:r>
          </a:p>
        </p:txBody>
      </p:sp>
      <p:sp>
        <p:nvSpPr>
          <p:cNvPr id="4" name="Rectangle 3"/>
          <p:cNvSpPr/>
          <p:nvPr/>
        </p:nvSpPr>
        <p:spPr>
          <a:xfrm>
            <a:off x="4355073" y="5714092"/>
            <a:ext cx="3817327" cy="523220"/>
          </a:xfrm>
          <a:prstGeom prst="rect">
            <a:avLst/>
          </a:prstGeom>
        </p:spPr>
        <p:txBody>
          <a:bodyPr wrap="none">
            <a:spAutoFit/>
          </a:bodyPr>
          <a:lstStyle/>
          <a:p>
            <a:r>
              <a:rPr lang="id-ID" sz="2800" cap="all" dirty="0">
                <a:solidFill>
                  <a:srgbClr val="CC3300"/>
                </a:solidFill>
                <a:latin typeface="Franklin Gothic Medium"/>
                <a:ea typeface="+mj-ea"/>
                <a:cs typeface="+mj-cs"/>
              </a:rPr>
              <a:t>Keterangan gambar</a:t>
            </a:r>
            <a:endParaRPr lang="id-ID" dirty="0"/>
          </a:p>
        </p:txBody>
      </p:sp>
    </p:spTree>
    <p:extLst>
      <p:ext uri="{BB962C8B-B14F-4D97-AF65-F5344CB8AC3E}">
        <p14:creationId xmlns:p14="http://schemas.microsoft.com/office/powerpoint/2010/main" val="1035266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476672"/>
            <a:ext cx="8208912" cy="4203805"/>
          </a:xfrm>
        </p:spPr>
        <p:txBody>
          <a:bodyPr>
            <a:normAutofit fontScale="92500" lnSpcReduction="20000"/>
          </a:bodyPr>
          <a:lstStyle/>
          <a:p>
            <a:pPr marL="0" lvl="0" indent="0"/>
            <a:r>
              <a:rPr lang="id-ID" sz="3900" b="0" dirty="0">
                <a:solidFill>
                  <a:srgbClr val="000000"/>
                </a:solidFill>
              </a:rPr>
              <a:t>4. </a:t>
            </a:r>
            <a:r>
              <a:rPr lang="id-ID" sz="3900" dirty="0">
                <a:solidFill>
                  <a:srgbClr val="000000"/>
                </a:solidFill>
              </a:rPr>
              <a:t>Urban Fringe </a:t>
            </a:r>
            <a:r>
              <a:rPr lang="id-ID" sz="3900" b="0" dirty="0">
                <a:solidFill>
                  <a:srgbClr val="000000"/>
                </a:solidFill>
              </a:rPr>
              <a:t>: Batas terluar kota yang</a:t>
            </a:r>
          </a:p>
          <a:p>
            <a:pPr marL="0" lvl="0" indent="0"/>
            <a:r>
              <a:rPr lang="id-ID" sz="3900" b="0" dirty="0">
                <a:solidFill>
                  <a:srgbClr val="000000"/>
                </a:solidFill>
              </a:rPr>
              <a:t>	mempunyai sifat sifat mirip dengan 	kota</a:t>
            </a:r>
          </a:p>
          <a:p>
            <a:pPr marL="0" lvl="0" indent="0"/>
            <a:r>
              <a:rPr lang="id-ID" sz="3900" b="0" dirty="0">
                <a:solidFill>
                  <a:srgbClr val="000000"/>
                </a:solidFill>
              </a:rPr>
              <a:t>5. </a:t>
            </a:r>
            <a:r>
              <a:rPr lang="id-ID" sz="3900" dirty="0">
                <a:solidFill>
                  <a:srgbClr val="000000"/>
                </a:solidFill>
              </a:rPr>
              <a:t>Rural urban frinfe </a:t>
            </a:r>
            <a:r>
              <a:rPr lang="id-ID" sz="3900" b="0" dirty="0">
                <a:solidFill>
                  <a:srgbClr val="000000"/>
                </a:solidFill>
              </a:rPr>
              <a:t>: wilayah yang 	terletak 	antara desa kota yang 	ditandai dengan pola penggunaan 	lahan campuran</a:t>
            </a:r>
          </a:p>
          <a:p>
            <a:pPr marL="0" lvl="0" indent="0"/>
            <a:r>
              <a:rPr lang="id-ID" sz="3900" b="0" dirty="0">
                <a:solidFill>
                  <a:srgbClr val="000000"/>
                </a:solidFill>
              </a:rPr>
              <a:t>6. </a:t>
            </a:r>
            <a:r>
              <a:rPr lang="id-ID" sz="3900" dirty="0">
                <a:solidFill>
                  <a:srgbClr val="000000"/>
                </a:solidFill>
              </a:rPr>
              <a:t>Rural</a:t>
            </a:r>
            <a:r>
              <a:rPr lang="id-ID" sz="3900" b="0" dirty="0">
                <a:solidFill>
                  <a:srgbClr val="000000"/>
                </a:solidFill>
              </a:rPr>
              <a:t> : daerah pedesaan</a:t>
            </a:r>
          </a:p>
          <a:p>
            <a:endParaRPr lang="id-ID" dirty="0"/>
          </a:p>
        </p:txBody>
      </p:sp>
      <p:sp>
        <p:nvSpPr>
          <p:cNvPr id="4" name="Rectangle 3"/>
          <p:cNvSpPr/>
          <p:nvPr/>
        </p:nvSpPr>
        <p:spPr>
          <a:xfrm>
            <a:off x="4355073" y="5714092"/>
            <a:ext cx="3817327" cy="523220"/>
          </a:xfrm>
          <a:prstGeom prst="rect">
            <a:avLst/>
          </a:prstGeom>
        </p:spPr>
        <p:txBody>
          <a:bodyPr wrap="none">
            <a:spAutoFit/>
          </a:bodyPr>
          <a:lstStyle/>
          <a:p>
            <a:r>
              <a:rPr lang="id-ID" sz="2800" cap="all" dirty="0">
                <a:solidFill>
                  <a:srgbClr val="CC3300"/>
                </a:solidFill>
                <a:latin typeface="Franklin Gothic Medium"/>
                <a:ea typeface="+mj-ea"/>
                <a:cs typeface="+mj-cs"/>
              </a:rPr>
              <a:t>Keterangan gambar</a:t>
            </a:r>
            <a:endParaRPr lang="id-ID" dirty="0"/>
          </a:p>
        </p:txBody>
      </p:sp>
    </p:spTree>
    <p:extLst>
      <p:ext uri="{BB962C8B-B14F-4D97-AF65-F5344CB8AC3E}">
        <p14:creationId xmlns:p14="http://schemas.microsoft.com/office/powerpoint/2010/main" val="3754870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solidFill>
                  <a:srgbClr val="CC3300"/>
                </a:solidFill>
              </a:rPr>
              <a:t>Interaksi desa kota dapat terjadi melalui</a:t>
            </a:r>
          </a:p>
        </p:txBody>
      </p:sp>
      <p:sp>
        <p:nvSpPr>
          <p:cNvPr id="3" name="Content Placeholder 2"/>
          <p:cNvSpPr>
            <a:spLocks noGrp="1"/>
          </p:cNvSpPr>
          <p:nvPr>
            <p:ph idx="1"/>
          </p:nvPr>
        </p:nvSpPr>
        <p:spPr>
          <a:xfrm>
            <a:off x="822960" y="1412776"/>
            <a:ext cx="7520940" cy="2859769"/>
          </a:xfrm>
        </p:spPr>
        <p:txBody>
          <a:bodyPr>
            <a:normAutofit/>
          </a:bodyPr>
          <a:lstStyle/>
          <a:p>
            <a:pPr>
              <a:buFont typeface="Wingdings" pitchFamily="2" charset="2"/>
              <a:buChar char="Ø"/>
            </a:pPr>
            <a:r>
              <a:rPr lang="id-ID" sz="4000" dirty="0">
                <a:solidFill>
                  <a:srgbClr val="00B050"/>
                </a:solidFill>
              </a:rPr>
              <a:t>K.K.N ( Kuliah Kerja Nyata )</a:t>
            </a:r>
          </a:p>
          <a:p>
            <a:pPr>
              <a:buFont typeface="Wingdings" pitchFamily="2" charset="2"/>
              <a:buChar char="Ø"/>
            </a:pPr>
            <a:r>
              <a:rPr lang="id-ID" sz="4000" dirty="0">
                <a:solidFill>
                  <a:srgbClr val="00B050"/>
                </a:solidFill>
              </a:rPr>
              <a:t>A.M.D ( ABRI Masuk Desa</a:t>
            </a:r>
          </a:p>
          <a:p>
            <a:pPr>
              <a:buFont typeface="Wingdings" pitchFamily="2" charset="2"/>
              <a:buChar char="Ø"/>
            </a:pPr>
            <a:r>
              <a:rPr lang="id-ID" sz="4000" dirty="0">
                <a:solidFill>
                  <a:srgbClr val="00B050"/>
                </a:solidFill>
              </a:rPr>
              <a:t>Penyuluhan</a:t>
            </a:r>
          </a:p>
          <a:p>
            <a:pPr>
              <a:buFont typeface="Wingdings" pitchFamily="2" charset="2"/>
              <a:buChar char="Ø"/>
            </a:pPr>
            <a:r>
              <a:rPr lang="id-ID" sz="4000" dirty="0">
                <a:solidFill>
                  <a:srgbClr val="00B050"/>
                </a:solidFill>
              </a:rPr>
              <a:t>dll</a:t>
            </a:r>
          </a:p>
        </p:txBody>
      </p:sp>
      <p:sp>
        <p:nvSpPr>
          <p:cNvPr id="4" name="Rectangle 3"/>
          <p:cNvSpPr/>
          <p:nvPr/>
        </p:nvSpPr>
        <p:spPr>
          <a:xfrm>
            <a:off x="4230216" y="5642084"/>
            <a:ext cx="3870176" cy="523220"/>
          </a:xfrm>
          <a:prstGeom prst="rect">
            <a:avLst/>
          </a:prstGeom>
        </p:spPr>
        <p:txBody>
          <a:bodyPr wrap="square">
            <a:spAutoFit/>
          </a:bodyPr>
          <a:lstStyle/>
          <a:p>
            <a:r>
              <a:rPr lang="id-ID" sz="2800" cap="all" dirty="0">
                <a:solidFill>
                  <a:srgbClr val="CC3300"/>
                </a:solidFill>
                <a:latin typeface="Franklin Gothic Medium"/>
                <a:ea typeface="+mj-ea"/>
                <a:cs typeface="+mj-cs"/>
              </a:rPr>
              <a:t>Interaksi desa kota  </a:t>
            </a:r>
            <a:endParaRPr lang="id-ID" dirty="0">
              <a:solidFill>
                <a:srgbClr val="CC3300"/>
              </a:solidFill>
            </a:endParaRPr>
          </a:p>
        </p:txBody>
      </p:sp>
    </p:spTree>
    <p:extLst>
      <p:ext uri="{BB962C8B-B14F-4D97-AF65-F5344CB8AC3E}">
        <p14:creationId xmlns:p14="http://schemas.microsoft.com/office/powerpoint/2010/main" val="3920170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65760"/>
            <a:ext cx="8208912" cy="758984"/>
          </a:xfrm>
        </p:spPr>
        <p:txBody>
          <a:bodyPr>
            <a:noAutofit/>
          </a:bodyPr>
          <a:lstStyle/>
          <a:p>
            <a:r>
              <a:rPr lang="id-ID" dirty="0">
                <a:solidFill>
                  <a:srgbClr val="CC3300"/>
                </a:solidFill>
              </a:rPr>
              <a:t>Faktor faktor yang mempengaruhi interaksi</a:t>
            </a:r>
          </a:p>
        </p:txBody>
      </p:sp>
      <p:sp>
        <p:nvSpPr>
          <p:cNvPr id="3" name="Content Placeholder 2"/>
          <p:cNvSpPr>
            <a:spLocks noGrp="1"/>
          </p:cNvSpPr>
          <p:nvPr>
            <p:ph idx="1"/>
          </p:nvPr>
        </p:nvSpPr>
        <p:spPr>
          <a:xfrm>
            <a:off x="539552" y="980728"/>
            <a:ext cx="8280920" cy="4104457"/>
          </a:xfrm>
        </p:spPr>
        <p:txBody>
          <a:bodyPr>
            <a:noAutofit/>
          </a:bodyPr>
          <a:lstStyle/>
          <a:p>
            <a:r>
              <a:rPr lang="id-ID" sz="2800" b="0" dirty="0"/>
              <a:t>1. Adanya eilayah wilayah yang saling melengkapi. Maksudnya adanya wilayah wilayah yang berbeda dalam ketrsediaan sumber daya alam.</a:t>
            </a:r>
          </a:p>
          <a:p>
            <a:r>
              <a:rPr lang="id-ID" sz="2800" b="0" dirty="0"/>
              <a:t>2. Adanya kesempatan berintervensi, artinya suatu hal atau keadaan yang dapat melemahkan pola interaksi antarwilayah sebagai akibat adanya alternati penggantisuatu sumber daya yang dibutuhkan oleh suatu daerah.</a:t>
            </a:r>
          </a:p>
        </p:txBody>
      </p:sp>
      <p:sp>
        <p:nvSpPr>
          <p:cNvPr id="4" name="Rectangle 3"/>
          <p:cNvSpPr/>
          <p:nvPr/>
        </p:nvSpPr>
        <p:spPr>
          <a:xfrm>
            <a:off x="4338843" y="5652537"/>
            <a:ext cx="3401509" cy="584775"/>
          </a:xfrm>
          <a:prstGeom prst="rect">
            <a:avLst/>
          </a:prstGeom>
        </p:spPr>
        <p:txBody>
          <a:bodyPr wrap="none">
            <a:spAutoFit/>
          </a:bodyPr>
          <a:lstStyle/>
          <a:p>
            <a:r>
              <a:rPr lang="id-ID" sz="3200" cap="all" dirty="0">
                <a:solidFill>
                  <a:srgbClr val="CC3300"/>
                </a:solidFill>
                <a:latin typeface="Franklin Gothic Medium"/>
                <a:ea typeface="+mj-ea"/>
                <a:cs typeface="+mj-cs"/>
              </a:rPr>
              <a:t>Edward Ullman</a:t>
            </a:r>
            <a:endParaRPr lang="id-ID" sz="2000" dirty="0">
              <a:solidFill>
                <a:srgbClr val="CC3300"/>
              </a:solidFill>
            </a:endParaRPr>
          </a:p>
        </p:txBody>
      </p:sp>
    </p:spTree>
    <p:extLst>
      <p:ext uri="{BB962C8B-B14F-4D97-AF65-F5344CB8AC3E}">
        <p14:creationId xmlns:p14="http://schemas.microsoft.com/office/powerpoint/2010/main" val="623578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65760"/>
            <a:ext cx="8208912" cy="548640"/>
          </a:xfrm>
        </p:spPr>
        <p:txBody>
          <a:bodyPr/>
          <a:lstStyle/>
          <a:p>
            <a:r>
              <a:rPr lang="id-ID" dirty="0">
                <a:solidFill>
                  <a:srgbClr val="CC3300"/>
                </a:solidFill>
              </a:rPr>
              <a:t>Faktor faktor yang mempengaruhi interaksi</a:t>
            </a:r>
            <a:endParaRPr lang="id-ID" dirty="0"/>
          </a:p>
        </p:txBody>
      </p:sp>
      <p:sp>
        <p:nvSpPr>
          <p:cNvPr id="3" name="Content Placeholder 2"/>
          <p:cNvSpPr>
            <a:spLocks noGrp="1"/>
          </p:cNvSpPr>
          <p:nvPr>
            <p:ph idx="1"/>
          </p:nvPr>
        </p:nvSpPr>
        <p:spPr>
          <a:xfrm>
            <a:off x="611560" y="980728"/>
            <a:ext cx="8136904" cy="4056564"/>
          </a:xfrm>
        </p:spPr>
        <p:txBody>
          <a:bodyPr>
            <a:noAutofit/>
          </a:bodyPr>
          <a:lstStyle/>
          <a:p>
            <a:r>
              <a:rPr lang="id-ID" sz="3200" b="0" dirty="0"/>
              <a:t>3. Adanya kemudahan transfer atau pemindahan dalam ruang.</a:t>
            </a:r>
          </a:p>
          <a:p>
            <a:r>
              <a:rPr lang="id-ID" sz="3200" b="0" dirty="0"/>
              <a:t>Faktor yang mempengaruhi terjadinya transfer dalam ruang :</a:t>
            </a:r>
            <a:br>
              <a:rPr lang="id-ID" sz="3200" b="0" dirty="0"/>
            </a:br>
            <a:r>
              <a:rPr lang="id-ID" sz="3200" b="0" dirty="0"/>
              <a:t>a. 	Jarak mutlak dan relatif tiap wilayah</a:t>
            </a:r>
            <a:br>
              <a:rPr lang="id-ID" sz="3200" b="0" dirty="0"/>
            </a:br>
            <a:r>
              <a:rPr lang="id-ID" sz="3200" b="0" dirty="0"/>
              <a:t>b. 	Biaya transfortasi</a:t>
            </a:r>
            <a:br>
              <a:rPr lang="id-ID" sz="3200" b="0" dirty="0"/>
            </a:br>
            <a:r>
              <a:rPr lang="id-ID" sz="3200" b="0" dirty="0"/>
              <a:t>c. 	Kelancaran prasarana transportasi antar  	wilayah</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992" y="5589240"/>
            <a:ext cx="368776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902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lvl="0" indent="-342900">
              <a:spcBef>
                <a:spcPts val="800"/>
              </a:spcBef>
            </a:pPr>
            <a:r>
              <a:rPr lang="id-ID" sz="3200" b="1" cap="none" dirty="0">
                <a:solidFill>
                  <a:srgbClr val="CC3300"/>
                </a:solidFill>
                <a:latin typeface="Franklin Gothic Book"/>
                <a:ea typeface="+mn-ea"/>
                <a:cs typeface="+mn-cs"/>
              </a:rPr>
              <a:t/>
            </a:r>
            <a:br>
              <a:rPr lang="id-ID" sz="3200" b="1" cap="none" dirty="0">
                <a:solidFill>
                  <a:srgbClr val="CC3300"/>
                </a:solidFill>
                <a:latin typeface="Franklin Gothic Book"/>
                <a:ea typeface="+mn-ea"/>
                <a:cs typeface="+mn-cs"/>
              </a:rPr>
            </a:br>
            <a:r>
              <a:rPr lang="id-ID" sz="3200" b="1" cap="none" dirty="0">
                <a:solidFill>
                  <a:srgbClr val="CC3300"/>
                </a:solidFill>
                <a:latin typeface="Franklin Gothic Book"/>
                <a:ea typeface="+mn-ea"/>
                <a:cs typeface="+mn-cs"/>
              </a:rPr>
              <a:t>1. MODEL GRAVITASI ( ISAAK Newton )</a:t>
            </a:r>
            <a:r>
              <a:rPr lang="id-ID" sz="1600" b="1" cap="none" dirty="0">
                <a:solidFill>
                  <a:srgbClr val="000000"/>
                </a:solidFill>
                <a:latin typeface="Franklin Gothic Book"/>
                <a:ea typeface="+mn-ea"/>
                <a:cs typeface="+mn-cs"/>
              </a:rPr>
              <a:t/>
            </a:r>
            <a:br>
              <a:rPr lang="id-ID" sz="1600" b="1" cap="none" dirty="0">
                <a:solidFill>
                  <a:srgbClr val="000000"/>
                </a:solidFill>
                <a:latin typeface="Franklin Gothic Book"/>
                <a:ea typeface="+mn-ea"/>
                <a:cs typeface="+mn-cs"/>
              </a:rPr>
            </a:br>
            <a:endParaRPr lang="id-ID" dirty="0"/>
          </a:p>
        </p:txBody>
      </p:sp>
      <p:sp>
        <p:nvSpPr>
          <p:cNvPr id="3" name="Content Placeholder 2"/>
          <p:cNvSpPr>
            <a:spLocks noGrp="1"/>
          </p:cNvSpPr>
          <p:nvPr>
            <p:ph idx="1"/>
          </p:nvPr>
        </p:nvSpPr>
        <p:spPr/>
        <p:txBody>
          <a:bodyPr/>
          <a:lstStyle/>
          <a:p>
            <a:r>
              <a:rPr lang="id-ID" dirty="0"/>
              <a:t>           </a:t>
            </a:r>
          </a:p>
          <a:p>
            <a:endParaRPr lang="id-ID" dirty="0"/>
          </a:p>
          <a:p>
            <a:endParaRPr lang="id-ID" dirty="0"/>
          </a:p>
          <a:p>
            <a:pPr marL="0" indent="0">
              <a:buNone/>
            </a:pPr>
            <a:r>
              <a:rPr lang="id-ID" dirty="0"/>
              <a:t/>
            </a:r>
            <a:br>
              <a:rPr lang="id-ID" dirty="0"/>
            </a:br>
            <a:endParaRPr lang="id-ID"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052736"/>
            <a:ext cx="8496944" cy="3960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081597" y="5930116"/>
            <a:ext cx="3874779" cy="523220"/>
          </a:xfrm>
          <a:prstGeom prst="rect">
            <a:avLst/>
          </a:prstGeom>
        </p:spPr>
        <p:txBody>
          <a:bodyPr wrap="none">
            <a:spAutoFit/>
          </a:bodyPr>
          <a:lstStyle/>
          <a:p>
            <a:r>
              <a:rPr lang="id-ID" sz="2800" cap="all" dirty="0">
                <a:solidFill>
                  <a:srgbClr val="CC3300"/>
                </a:solidFill>
                <a:latin typeface="Franklin Gothic Medium"/>
                <a:ea typeface="+mj-ea"/>
                <a:cs typeface="+mj-cs"/>
              </a:rPr>
              <a:t>TEORI TEORI INTERAKSI</a:t>
            </a:r>
            <a:endParaRPr lang="id-ID" dirty="0">
              <a:solidFill>
                <a:srgbClr val="CC3300"/>
              </a:solidFill>
            </a:endParaRPr>
          </a:p>
        </p:txBody>
      </p:sp>
    </p:spTree>
    <p:extLst>
      <p:ext uri="{BB962C8B-B14F-4D97-AF65-F5344CB8AC3E}">
        <p14:creationId xmlns:p14="http://schemas.microsoft.com/office/powerpoint/2010/main" val="126785093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384</TotalTime>
  <Words>928</Words>
  <Application>Microsoft Office PowerPoint</Application>
  <PresentationFormat>On-screen Show (4:3)</PresentationFormat>
  <Paragraphs>168</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Angles</vt:lpstr>
      <vt:lpstr>PowerPoint Presentation</vt:lpstr>
      <vt:lpstr>PowerPoint Presentation</vt:lpstr>
      <vt:lpstr>PowerPoint Presentation</vt:lpstr>
      <vt:lpstr>PowerPoint Presentation</vt:lpstr>
      <vt:lpstr>PowerPoint Presentation</vt:lpstr>
      <vt:lpstr>Interaksi desa kota dapat terjadi melalui</vt:lpstr>
      <vt:lpstr>Faktor faktor yang mempengaruhi interaksi</vt:lpstr>
      <vt:lpstr>Faktor faktor yang mempengaruhi interaksi</vt:lpstr>
      <vt:lpstr> 1. MODEL GRAVITASI ( ISAAK Newton ) </vt:lpstr>
      <vt:lpstr>2 kekuatan interaksi</vt:lpstr>
      <vt:lpstr>CONTOH SOAL</vt:lpstr>
      <vt:lpstr>CONTOH SOAL</vt:lpstr>
      <vt:lpstr>3. Titik henti</vt:lpstr>
      <vt:lpstr>CONTOH SOAL</vt:lpstr>
      <vt:lpstr>CONTOH SOAL</vt:lpstr>
      <vt:lpstr>PowerPoint Presentation</vt:lpstr>
      <vt:lpstr>4. Indeks konektivitas</vt:lpstr>
      <vt:lpstr>RUMUS INDEKS KONEKTIVITAS</vt:lpstr>
      <vt:lpstr>Contoh penerapan</vt:lpstr>
      <vt:lpstr>PENGARUH POSITIF INTERAKSI DESA KOTA bagi kota</vt:lpstr>
      <vt:lpstr>Dampak positif interaksi desa kota bagi desa</vt:lpstr>
      <vt:lpstr>Dampak positif interaksi desa kota bagi desa</vt:lpstr>
      <vt:lpstr>Dampak positif interaksi desa kota bagi desa</vt:lpstr>
      <vt:lpstr>Dampak negatif interaksi desa kota bagi kota</vt:lpstr>
      <vt:lpstr>Dampak negatif interaksi desa kota bagi desa</vt:lpstr>
      <vt:lpstr>Dampak positif interaksi desa dan kota bagi desa </vt:lpstr>
      <vt:lpstr>PowerPoint Presentation</vt:lpstr>
      <vt:lpstr>Urbanisasi dan pengaruhnya terhadap desa</vt:lpstr>
      <vt:lpstr>Faktor penyebab urbanisasi</vt:lpstr>
      <vt:lpstr>Faktor penarik terjadinya urbanisasi</vt:lpstr>
      <vt:lpstr>Dampak urbanisasi</vt:lpstr>
      <vt:lpstr>PowerPoint Presentation</vt:lpstr>
      <vt:lpstr>PowerPoint Presentation</vt:lpstr>
      <vt:lpstr>PowerPoint Presentation</vt:lpstr>
      <vt:lpstr>Bagaimana Menanggulangi Dampak Urbanisasi?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Interaksi desa kota</dc:title>
  <dc:creator>lenovo</dc:creator>
  <cp:lastModifiedBy>acer</cp:lastModifiedBy>
  <cp:revision>28</cp:revision>
  <dcterms:created xsi:type="dcterms:W3CDTF">2020-08-03T07:45:42Z</dcterms:created>
  <dcterms:modified xsi:type="dcterms:W3CDTF">2022-05-17T09:54:32Z</dcterms:modified>
</cp:coreProperties>
</file>