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76" r:id="rId3"/>
    <p:sldId id="409" r:id="rId4"/>
    <p:sldId id="407" r:id="rId5"/>
    <p:sldId id="410" r:id="rId6"/>
    <p:sldId id="290" r:id="rId7"/>
    <p:sldId id="408" r:id="rId8"/>
    <p:sldId id="411" r:id="rId9"/>
    <p:sldId id="412" r:id="rId10"/>
    <p:sldId id="413" r:id="rId11"/>
    <p:sldId id="414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0DAEC-52CF-4EF5-9D70-4EE0B643B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5C730-ADCE-4C66-9AC6-23AFF33A919A}">
      <dgm:prSet phldrT="[Text]" custT="1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>
              <a:solidFill>
                <a:schemeClr val="bg1"/>
              </a:solidFill>
            </a:rPr>
            <a:t>Pajak</a:t>
          </a:r>
          <a:endParaRPr lang="en-US" sz="2400" b="1" dirty="0">
            <a:solidFill>
              <a:schemeClr val="bg1"/>
            </a:solidFill>
          </a:endParaRPr>
        </a:p>
      </dgm:t>
    </dgm:pt>
    <dgm:pt modelId="{7C7B38B4-EE36-4E85-A23E-315E2EC02E88}" type="parTrans" cxnId="{C37E7B76-E3E1-4C59-9AE5-423190D1AE5F}">
      <dgm:prSet/>
      <dgm:spPr/>
      <dgm:t>
        <a:bodyPr/>
        <a:lstStyle/>
        <a:p>
          <a:endParaRPr lang="en-US"/>
        </a:p>
      </dgm:t>
    </dgm:pt>
    <dgm:pt modelId="{1B2826B4-205E-42C9-A81B-F8A2A2AAF531}" type="sibTrans" cxnId="{C37E7B76-E3E1-4C59-9AE5-423190D1AE5F}">
      <dgm:prSet/>
      <dgm:spPr/>
      <dgm:t>
        <a:bodyPr/>
        <a:lstStyle/>
        <a:p>
          <a:endParaRPr lang="en-US"/>
        </a:p>
      </dgm:t>
    </dgm:pt>
    <dgm:pt modelId="{DD8B83D5-AA01-4F9C-B125-3F47320A1337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/>
            <a:t>Belanja Pemerintah</a:t>
          </a:r>
          <a:endParaRPr lang="en-US" sz="2400" b="1" dirty="0"/>
        </a:p>
      </dgm:t>
    </dgm:pt>
    <dgm:pt modelId="{FA6C09DF-821C-4E3B-AF49-0A14C29153D4}" type="parTrans" cxnId="{A8514B37-99D7-471B-BE02-BDD0E634053D}">
      <dgm:prSet/>
      <dgm:spPr/>
      <dgm:t>
        <a:bodyPr/>
        <a:lstStyle/>
        <a:p>
          <a:endParaRPr lang="en-US"/>
        </a:p>
      </dgm:t>
    </dgm:pt>
    <dgm:pt modelId="{99041142-1578-4270-ACF1-F54B3EB05D11}" type="sibTrans" cxnId="{A8514B37-99D7-471B-BE02-BDD0E634053D}">
      <dgm:prSet/>
      <dgm:spPr/>
      <dgm:t>
        <a:bodyPr/>
        <a:lstStyle/>
        <a:p>
          <a:endParaRPr lang="en-US"/>
        </a:p>
      </dgm:t>
    </dgm:pt>
    <dgm:pt modelId="{35AD4704-B6B9-4112-85D4-4BA4C3AA2696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/>
            <a:t>Subsidi</a:t>
          </a:r>
          <a:endParaRPr lang="en-US" sz="2400" b="1" dirty="0"/>
        </a:p>
      </dgm:t>
    </dgm:pt>
    <dgm:pt modelId="{0E0BCC2A-CCD4-41B5-A062-18122F2A562B}" type="parTrans" cxnId="{1C8C18CF-B501-4485-8D89-D62A9FEACA47}">
      <dgm:prSet/>
      <dgm:spPr/>
      <dgm:t>
        <a:bodyPr/>
        <a:lstStyle/>
        <a:p>
          <a:endParaRPr lang="en-US"/>
        </a:p>
      </dgm:t>
    </dgm:pt>
    <dgm:pt modelId="{4053CB6E-BDB3-4D42-AAF3-0B6B1971F071}" type="sibTrans" cxnId="{1C8C18CF-B501-4485-8D89-D62A9FEACA47}">
      <dgm:prSet/>
      <dgm:spPr/>
      <dgm:t>
        <a:bodyPr/>
        <a:lstStyle/>
        <a:p>
          <a:endParaRPr lang="en-US"/>
        </a:p>
      </dgm:t>
    </dgm:pt>
    <dgm:pt modelId="{C89D932A-847B-44EB-A2CB-7363272F5FB7}">
      <dgm:prSet phldrT="[Text]" custT="1"/>
      <dgm:spPr>
        <a:solidFill>
          <a:srgbClr val="990099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/>
            <a:t>Pinjaman Publik</a:t>
          </a:r>
          <a:endParaRPr lang="en-US" sz="2400" b="1" dirty="0"/>
        </a:p>
      </dgm:t>
    </dgm:pt>
    <dgm:pt modelId="{05A711C7-B1B6-4D76-B516-48B9B82ACB4B}" type="parTrans" cxnId="{E8BEA7F4-EBF1-4759-AFD9-B8EEDEA4C364}">
      <dgm:prSet/>
      <dgm:spPr/>
      <dgm:t>
        <a:bodyPr/>
        <a:lstStyle/>
        <a:p>
          <a:endParaRPr lang="en-US"/>
        </a:p>
      </dgm:t>
    </dgm:pt>
    <dgm:pt modelId="{42B29248-EEB5-4A0B-B520-FE3A93E91BCE}" type="sibTrans" cxnId="{E8BEA7F4-EBF1-4759-AFD9-B8EEDEA4C364}">
      <dgm:prSet/>
      <dgm:spPr/>
      <dgm:t>
        <a:bodyPr/>
        <a:lstStyle/>
        <a:p>
          <a:endParaRPr lang="en-US"/>
        </a:p>
      </dgm:t>
    </dgm:pt>
    <dgm:pt modelId="{8855AD56-A012-47BD-A83C-9D160A4D4E95}" type="pres">
      <dgm:prSet presAssocID="{4260DAEC-52CF-4EF5-9D70-4EE0B643B877}" presName="matrix" presStyleCnt="0">
        <dgm:presLayoutVars>
          <dgm:chMax val="1"/>
          <dgm:dir/>
          <dgm:resizeHandles val="exact"/>
        </dgm:presLayoutVars>
      </dgm:prSet>
      <dgm:spPr/>
    </dgm:pt>
    <dgm:pt modelId="{720C1753-6A4E-4080-AAB2-99E08A547A75}" type="pres">
      <dgm:prSet presAssocID="{4260DAEC-52CF-4EF5-9D70-4EE0B643B877}" presName="diamond" presStyleLbl="bgShp" presStyleIdx="0" presStyleCn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5323E4C-A07A-4A86-B12D-251B399EC7FA}" type="pres">
      <dgm:prSet presAssocID="{4260DAEC-52CF-4EF5-9D70-4EE0B643B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C02EB9-E35E-4F28-A97D-942CE5CF4BCC}" type="pres">
      <dgm:prSet presAssocID="{4260DAEC-52CF-4EF5-9D70-4EE0B643B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8B8EC1-6932-4B0D-A290-E82691FDD2FF}" type="pres">
      <dgm:prSet presAssocID="{4260DAEC-52CF-4EF5-9D70-4EE0B643B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BF38031-D3F7-415A-9ACD-33754AAB40BA}" type="pres">
      <dgm:prSet presAssocID="{4260DAEC-52CF-4EF5-9D70-4EE0B643B87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A478E00-6EFB-4F80-B64D-A91B17FFE26B}" type="presOf" srcId="{1855C730-ADCE-4C66-9AC6-23AFF33A919A}" destId="{25323E4C-A07A-4A86-B12D-251B399EC7FA}" srcOrd="0" destOrd="0" presId="urn:microsoft.com/office/officeart/2005/8/layout/matrix3"/>
    <dgm:cxn modelId="{51BECA2A-CE3E-4976-A0AE-FCB045A93211}" type="presOf" srcId="{DD8B83D5-AA01-4F9C-B125-3F47320A1337}" destId="{59C02EB9-E35E-4F28-A97D-942CE5CF4BCC}" srcOrd="0" destOrd="0" presId="urn:microsoft.com/office/officeart/2005/8/layout/matrix3"/>
    <dgm:cxn modelId="{A8514B37-99D7-471B-BE02-BDD0E634053D}" srcId="{4260DAEC-52CF-4EF5-9D70-4EE0B643B877}" destId="{DD8B83D5-AA01-4F9C-B125-3F47320A1337}" srcOrd="1" destOrd="0" parTransId="{FA6C09DF-821C-4E3B-AF49-0A14C29153D4}" sibTransId="{99041142-1578-4270-ACF1-F54B3EB05D11}"/>
    <dgm:cxn modelId="{19823467-0EF6-48EC-9C1B-8A79A21FD103}" type="presOf" srcId="{35AD4704-B6B9-4112-85D4-4BA4C3AA2696}" destId="{3B8B8EC1-6932-4B0D-A290-E82691FDD2FF}" srcOrd="0" destOrd="0" presId="urn:microsoft.com/office/officeart/2005/8/layout/matrix3"/>
    <dgm:cxn modelId="{3FC9BF70-A053-47C9-8F2A-8BEC881BD298}" type="presOf" srcId="{C89D932A-847B-44EB-A2CB-7363272F5FB7}" destId="{9BF38031-D3F7-415A-9ACD-33754AAB40BA}" srcOrd="0" destOrd="0" presId="urn:microsoft.com/office/officeart/2005/8/layout/matrix3"/>
    <dgm:cxn modelId="{53A09273-F6D6-4465-9A3D-986099BDC1C2}" type="presOf" srcId="{4260DAEC-52CF-4EF5-9D70-4EE0B643B877}" destId="{8855AD56-A012-47BD-A83C-9D160A4D4E95}" srcOrd="0" destOrd="0" presId="urn:microsoft.com/office/officeart/2005/8/layout/matrix3"/>
    <dgm:cxn modelId="{C37E7B76-E3E1-4C59-9AE5-423190D1AE5F}" srcId="{4260DAEC-52CF-4EF5-9D70-4EE0B643B877}" destId="{1855C730-ADCE-4C66-9AC6-23AFF33A919A}" srcOrd="0" destOrd="0" parTransId="{7C7B38B4-EE36-4E85-A23E-315E2EC02E88}" sibTransId="{1B2826B4-205E-42C9-A81B-F8A2A2AAF531}"/>
    <dgm:cxn modelId="{1C8C18CF-B501-4485-8D89-D62A9FEACA47}" srcId="{4260DAEC-52CF-4EF5-9D70-4EE0B643B877}" destId="{35AD4704-B6B9-4112-85D4-4BA4C3AA2696}" srcOrd="2" destOrd="0" parTransId="{0E0BCC2A-CCD4-41B5-A062-18122F2A562B}" sibTransId="{4053CB6E-BDB3-4D42-AAF3-0B6B1971F071}"/>
    <dgm:cxn modelId="{E8BEA7F4-EBF1-4759-AFD9-B8EEDEA4C364}" srcId="{4260DAEC-52CF-4EF5-9D70-4EE0B643B877}" destId="{C89D932A-847B-44EB-A2CB-7363272F5FB7}" srcOrd="3" destOrd="0" parTransId="{05A711C7-B1B6-4D76-B516-48B9B82ACB4B}" sibTransId="{42B29248-EEB5-4A0B-B520-FE3A93E91BCE}"/>
    <dgm:cxn modelId="{0DFC19B1-D257-47C3-B339-814AEF79503E}" type="presParOf" srcId="{8855AD56-A012-47BD-A83C-9D160A4D4E95}" destId="{720C1753-6A4E-4080-AAB2-99E08A547A75}" srcOrd="0" destOrd="0" presId="urn:microsoft.com/office/officeart/2005/8/layout/matrix3"/>
    <dgm:cxn modelId="{7DBC555D-1C14-4523-BCC2-EC4A9BC939A2}" type="presParOf" srcId="{8855AD56-A012-47BD-A83C-9D160A4D4E95}" destId="{25323E4C-A07A-4A86-B12D-251B399EC7FA}" srcOrd="1" destOrd="0" presId="urn:microsoft.com/office/officeart/2005/8/layout/matrix3"/>
    <dgm:cxn modelId="{4A845E8D-179A-4B28-A63B-EA2ED63B29F4}" type="presParOf" srcId="{8855AD56-A012-47BD-A83C-9D160A4D4E95}" destId="{59C02EB9-E35E-4F28-A97D-942CE5CF4BCC}" srcOrd="2" destOrd="0" presId="urn:microsoft.com/office/officeart/2005/8/layout/matrix3"/>
    <dgm:cxn modelId="{46DA47E7-3D1D-4312-AD15-E812647A3C87}" type="presParOf" srcId="{8855AD56-A012-47BD-A83C-9D160A4D4E95}" destId="{3B8B8EC1-6932-4B0D-A290-E82691FDD2FF}" srcOrd="3" destOrd="0" presId="urn:microsoft.com/office/officeart/2005/8/layout/matrix3"/>
    <dgm:cxn modelId="{81139A61-754A-4A56-AAB9-35C34D066E13}" type="presParOf" srcId="{8855AD56-A012-47BD-A83C-9D160A4D4E95}" destId="{9BF38031-D3F7-415A-9ACD-33754AAB40B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E1B9A-7C46-4221-ACBB-4498F41B77E4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47D4A3-0A64-4885-8A4B-103B1BC7013D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/>
            <a:t>Kebijakan anggaran seimbang</a:t>
          </a:r>
          <a:endParaRPr lang="en-US" sz="2400" dirty="0"/>
        </a:p>
      </dgm:t>
    </dgm:pt>
    <dgm:pt modelId="{9379E899-6360-4821-8D72-47A7FE779E17}" type="parTrans" cxnId="{574A7493-3A3E-4B2F-8DA4-958A19FA7298}">
      <dgm:prSet/>
      <dgm:spPr/>
      <dgm:t>
        <a:bodyPr/>
        <a:lstStyle/>
        <a:p>
          <a:endParaRPr lang="en-US" sz="2400" dirty="0"/>
        </a:p>
      </dgm:t>
    </dgm:pt>
    <dgm:pt modelId="{AC56A4CF-9E0B-46FB-815D-BE149B9CAB6B}" type="sibTrans" cxnId="{574A7493-3A3E-4B2F-8DA4-958A19FA7298}">
      <dgm:prSet/>
      <dgm:spPr/>
      <dgm:t>
        <a:bodyPr/>
        <a:lstStyle/>
        <a:p>
          <a:endParaRPr lang="en-US" sz="2400" dirty="0"/>
        </a:p>
      </dgm:t>
    </dgm:pt>
    <dgm:pt modelId="{9DDD36ED-AB1B-44B1-971B-04BC496DA86A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/>
            <a:t>Kebijakan anggaran defisit</a:t>
          </a:r>
          <a:endParaRPr lang="en-US" sz="2400" dirty="0"/>
        </a:p>
      </dgm:t>
    </dgm:pt>
    <dgm:pt modelId="{C6289E2E-D436-4F36-80B7-89A138DCAC7E}" type="parTrans" cxnId="{03FB80A0-8CAB-426D-8CC5-CA1851EEDC54}">
      <dgm:prSet/>
      <dgm:spPr/>
      <dgm:t>
        <a:bodyPr/>
        <a:lstStyle/>
        <a:p>
          <a:endParaRPr lang="en-US" sz="2400" dirty="0"/>
        </a:p>
      </dgm:t>
    </dgm:pt>
    <dgm:pt modelId="{D6B2224C-0264-4CDB-9B69-DFD109A0701C}" type="sibTrans" cxnId="{03FB80A0-8CAB-426D-8CC5-CA1851EEDC54}">
      <dgm:prSet/>
      <dgm:spPr/>
      <dgm:t>
        <a:bodyPr/>
        <a:lstStyle/>
        <a:p>
          <a:endParaRPr lang="en-US" sz="2400" dirty="0"/>
        </a:p>
      </dgm:t>
    </dgm:pt>
    <dgm:pt modelId="{5F1743FB-059E-431C-A080-F553F6B703EA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/>
            <a:t>Kebijakan anggaran surplus</a:t>
          </a:r>
          <a:endParaRPr lang="en-US" sz="2400" dirty="0"/>
        </a:p>
      </dgm:t>
    </dgm:pt>
    <dgm:pt modelId="{5407F117-7D58-43E3-A1C4-FA4E699C64E5}" type="parTrans" cxnId="{0B5339E1-EC0E-49BD-9F99-DF18B0103AFF}">
      <dgm:prSet/>
      <dgm:spPr/>
      <dgm:t>
        <a:bodyPr/>
        <a:lstStyle/>
        <a:p>
          <a:endParaRPr lang="en-US" sz="2400" dirty="0"/>
        </a:p>
      </dgm:t>
    </dgm:pt>
    <dgm:pt modelId="{FFE018A4-6CE0-44D1-B8D2-DB9A522AF02B}" type="sibTrans" cxnId="{0B5339E1-EC0E-49BD-9F99-DF18B0103AFF}">
      <dgm:prSet/>
      <dgm:spPr/>
      <dgm:t>
        <a:bodyPr/>
        <a:lstStyle/>
        <a:p>
          <a:endParaRPr lang="en-US" sz="2400" dirty="0"/>
        </a:p>
      </dgm:t>
    </dgm:pt>
    <dgm:pt modelId="{C8C0A58D-249E-441C-B273-DEFC9895B48B}">
      <dgm:prSet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/>
            <a:t>Kebijakan anggaran dinamis</a:t>
          </a:r>
          <a:endParaRPr lang="en-US" sz="2400" dirty="0"/>
        </a:p>
      </dgm:t>
    </dgm:pt>
    <dgm:pt modelId="{E5CDAD94-C449-419E-B7CC-B569FEB0BC47}" type="parTrans" cxnId="{47FCBF11-EF18-4814-8A73-EDB5AE6FB236}">
      <dgm:prSet/>
      <dgm:spPr/>
      <dgm:t>
        <a:bodyPr/>
        <a:lstStyle/>
        <a:p>
          <a:endParaRPr lang="en-US" sz="2400" dirty="0"/>
        </a:p>
      </dgm:t>
    </dgm:pt>
    <dgm:pt modelId="{98118A18-6DD9-45E9-83CF-B0EC8090F94E}" type="sibTrans" cxnId="{47FCBF11-EF18-4814-8A73-EDB5AE6FB236}">
      <dgm:prSet/>
      <dgm:spPr/>
      <dgm:t>
        <a:bodyPr/>
        <a:lstStyle/>
        <a:p>
          <a:endParaRPr lang="en-US" sz="2400" dirty="0"/>
        </a:p>
      </dgm:t>
    </dgm:pt>
    <dgm:pt modelId="{FF29CB53-0F87-448F-98A6-EBB703DA5F00}" type="pres">
      <dgm:prSet presAssocID="{D84E1B9A-7C46-4221-ACBB-4498F41B77E4}" presName="Name0" presStyleCnt="0">
        <dgm:presLayoutVars>
          <dgm:dir/>
          <dgm:resizeHandles val="exact"/>
        </dgm:presLayoutVars>
      </dgm:prSet>
      <dgm:spPr/>
    </dgm:pt>
    <dgm:pt modelId="{D89978A3-86DF-427F-B1DD-F104CAADBABF}" type="pres">
      <dgm:prSet presAssocID="{9047D4A3-0A64-4885-8A4B-103B1BC7013D}" presName="node" presStyleLbl="node1" presStyleIdx="0" presStyleCnt="4">
        <dgm:presLayoutVars>
          <dgm:bulletEnabled val="1"/>
        </dgm:presLayoutVars>
      </dgm:prSet>
      <dgm:spPr/>
    </dgm:pt>
    <dgm:pt modelId="{F293F529-5340-415E-A099-F874E98FA4E1}" type="pres">
      <dgm:prSet presAssocID="{AC56A4CF-9E0B-46FB-815D-BE149B9CAB6B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27F4A93-0E96-4DB3-9ACF-D0CEB0260218}" type="pres">
      <dgm:prSet presAssocID="{9DDD36ED-AB1B-44B1-971B-04BC496DA86A}" presName="node" presStyleLbl="node1" presStyleIdx="1" presStyleCnt="4">
        <dgm:presLayoutVars>
          <dgm:bulletEnabled val="1"/>
        </dgm:presLayoutVars>
      </dgm:prSet>
      <dgm:spPr/>
    </dgm:pt>
    <dgm:pt modelId="{8E4BB363-CB17-44E9-8290-C9076A907921}" type="pres">
      <dgm:prSet presAssocID="{D6B2224C-0264-4CDB-9B69-DFD109A0701C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0A6F962-EEC8-4EBE-99F4-CD783DFF8098}" type="pres">
      <dgm:prSet presAssocID="{5F1743FB-059E-431C-A080-F553F6B703EA}" presName="node" presStyleLbl="node1" presStyleIdx="2" presStyleCnt="4">
        <dgm:presLayoutVars>
          <dgm:bulletEnabled val="1"/>
        </dgm:presLayoutVars>
      </dgm:prSet>
      <dgm:spPr/>
    </dgm:pt>
    <dgm:pt modelId="{8E66B28E-EF1C-416B-AB1A-65E47D15D99D}" type="pres">
      <dgm:prSet presAssocID="{FFE018A4-6CE0-44D1-B8D2-DB9A522AF02B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27B2822-480E-462B-A3BD-1509B6B7738E}" type="pres">
      <dgm:prSet presAssocID="{C8C0A58D-249E-441C-B273-DEFC9895B48B}" presName="node" presStyleLbl="node1" presStyleIdx="3" presStyleCnt="4">
        <dgm:presLayoutVars>
          <dgm:bulletEnabled val="1"/>
        </dgm:presLayoutVars>
      </dgm:prSet>
      <dgm:spPr/>
    </dgm:pt>
  </dgm:ptLst>
  <dgm:cxnLst>
    <dgm:cxn modelId="{47FCBF11-EF18-4814-8A73-EDB5AE6FB236}" srcId="{D84E1B9A-7C46-4221-ACBB-4498F41B77E4}" destId="{C8C0A58D-249E-441C-B273-DEFC9895B48B}" srcOrd="3" destOrd="0" parTransId="{E5CDAD94-C449-419E-B7CC-B569FEB0BC47}" sibTransId="{98118A18-6DD9-45E9-83CF-B0EC8090F94E}"/>
    <dgm:cxn modelId="{3F513A38-F95C-4326-A935-C35627A0960E}" type="presOf" srcId="{5F1743FB-059E-431C-A080-F553F6B703EA}" destId="{80A6F962-EEC8-4EBE-99F4-CD783DFF8098}" srcOrd="0" destOrd="0" presId="urn:microsoft.com/office/officeart/2005/8/layout/hList6"/>
    <dgm:cxn modelId="{574A7493-3A3E-4B2F-8DA4-958A19FA7298}" srcId="{D84E1B9A-7C46-4221-ACBB-4498F41B77E4}" destId="{9047D4A3-0A64-4885-8A4B-103B1BC7013D}" srcOrd="0" destOrd="0" parTransId="{9379E899-6360-4821-8D72-47A7FE779E17}" sibTransId="{AC56A4CF-9E0B-46FB-815D-BE149B9CAB6B}"/>
    <dgm:cxn modelId="{03FB80A0-8CAB-426D-8CC5-CA1851EEDC54}" srcId="{D84E1B9A-7C46-4221-ACBB-4498F41B77E4}" destId="{9DDD36ED-AB1B-44B1-971B-04BC496DA86A}" srcOrd="1" destOrd="0" parTransId="{C6289E2E-D436-4F36-80B7-89A138DCAC7E}" sibTransId="{D6B2224C-0264-4CDB-9B69-DFD109A0701C}"/>
    <dgm:cxn modelId="{83796AC3-C887-4421-A597-6767DC0A9B9A}" type="presOf" srcId="{9DDD36ED-AB1B-44B1-971B-04BC496DA86A}" destId="{127F4A93-0E96-4DB3-9ACF-D0CEB0260218}" srcOrd="0" destOrd="0" presId="urn:microsoft.com/office/officeart/2005/8/layout/hList6"/>
    <dgm:cxn modelId="{0B5339E1-EC0E-49BD-9F99-DF18B0103AFF}" srcId="{D84E1B9A-7C46-4221-ACBB-4498F41B77E4}" destId="{5F1743FB-059E-431C-A080-F553F6B703EA}" srcOrd="2" destOrd="0" parTransId="{5407F117-7D58-43E3-A1C4-FA4E699C64E5}" sibTransId="{FFE018A4-6CE0-44D1-B8D2-DB9A522AF02B}"/>
    <dgm:cxn modelId="{F4D127E5-60EB-435A-B066-ABA6DB517F2B}" type="presOf" srcId="{C8C0A58D-249E-441C-B273-DEFC9895B48B}" destId="{327B2822-480E-462B-A3BD-1509B6B7738E}" srcOrd="0" destOrd="0" presId="urn:microsoft.com/office/officeart/2005/8/layout/hList6"/>
    <dgm:cxn modelId="{A67D77EF-9697-4FBA-8928-69A15801B3BD}" type="presOf" srcId="{D84E1B9A-7C46-4221-ACBB-4498F41B77E4}" destId="{FF29CB53-0F87-448F-98A6-EBB703DA5F00}" srcOrd="0" destOrd="0" presId="urn:microsoft.com/office/officeart/2005/8/layout/hList6"/>
    <dgm:cxn modelId="{839544F5-A9C6-4683-A2AA-32DF15E85959}" type="presOf" srcId="{9047D4A3-0A64-4885-8A4B-103B1BC7013D}" destId="{D89978A3-86DF-427F-B1DD-F104CAADBABF}" srcOrd="0" destOrd="0" presId="urn:microsoft.com/office/officeart/2005/8/layout/hList6"/>
    <dgm:cxn modelId="{F9F19A04-E45E-40F8-A668-602F7F1CDF41}" type="presParOf" srcId="{FF29CB53-0F87-448F-98A6-EBB703DA5F00}" destId="{D89978A3-86DF-427F-B1DD-F104CAADBABF}" srcOrd="0" destOrd="0" presId="urn:microsoft.com/office/officeart/2005/8/layout/hList6"/>
    <dgm:cxn modelId="{83A8136C-E4D7-4119-8D9E-424D8D17A827}" type="presParOf" srcId="{FF29CB53-0F87-448F-98A6-EBB703DA5F00}" destId="{F293F529-5340-415E-A099-F874E98FA4E1}" srcOrd="1" destOrd="0" presId="urn:microsoft.com/office/officeart/2005/8/layout/hList6"/>
    <dgm:cxn modelId="{527ADE57-980B-42DA-BE53-6653AA841F6E}" type="presParOf" srcId="{FF29CB53-0F87-448F-98A6-EBB703DA5F00}" destId="{127F4A93-0E96-4DB3-9ACF-D0CEB0260218}" srcOrd="2" destOrd="0" presId="urn:microsoft.com/office/officeart/2005/8/layout/hList6"/>
    <dgm:cxn modelId="{7F258192-F273-4D9F-B39D-CBD632618704}" type="presParOf" srcId="{FF29CB53-0F87-448F-98A6-EBB703DA5F00}" destId="{8E4BB363-CB17-44E9-8290-C9076A907921}" srcOrd="3" destOrd="0" presId="urn:microsoft.com/office/officeart/2005/8/layout/hList6"/>
    <dgm:cxn modelId="{81EF523C-D9D4-4896-89EE-B598C1F5EC77}" type="presParOf" srcId="{FF29CB53-0F87-448F-98A6-EBB703DA5F00}" destId="{80A6F962-EEC8-4EBE-99F4-CD783DFF8098}" srcOrd="4" destOrd="0" presId="urn:microsoft.com/office/officeart/2005/8/layout/hList6"/>
    <dgm:cxn modelId="{B890A92F-A404-4520-BE3E-81DAC30886CF}" type="presParOf" srcId="{FF29CB53-0F87-448F-98A6-EBB703DA5F00}" destId="{8E66B28E-EF1C-416B-AB1A-65E47D15D99D}" srcOrd="5" destOrd="0" presId="urn:microsoft.com/office/officeart/2005/8/layout/hList6"/>
    <dgm:cxn modelId="{20A3DD3F-839E-447A-8F76-8C635ED9EC1C}" type="presParOf" srcId="{FF29CB53-0F87-448F-98A6-EBB703DA5F00}" destId="{327B2822-480E-462B-A3BD-1509B6B7738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C1753-6A4E-4080-AAB2-99E08A547A75}">
      <dsp:nvSpPr>
        <dsp:cNvPr id="0" name=""/>
        <dsp:cNvSpPr/>
      </dsp:nvSpPr>
      <dsp:spPr>
        <a:xfrm>
          <a:off x="1612291" y="0"/>
          <a:ext cx="4984328" cy="4984328"/>
        </a:xfrm>
        <a:prstGeom prst="diamond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23E4C-A07A-4A86-B12D-251B399EC7FA}">
      <dsp:nvSpPr>
        <dsp:cNvPr id="0" name=""/>
        <dsp:cNvSpPr/>
      </dsp:nvSpPr>
      <dsp:spPr>
        <a:xfrm>
          <a:off x="2085803" y="473511"/>
          <a:ext cx="1943887" cy="1943887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solidFill>
                <a:schemeClr val="bg1"/>
              </a:solidFill>
            </a:rPr>
            <a:t>Pajak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180696" y="568404"/>
        <a:ext cx="1754101" cy="1754101"/>
      </dsp:txXfrm>
    </dsp:sp>
    <dsp:sp modelId="{59C02EB9-E35E-4F28-A97D-942CE5CF4BCC}">
      <dsp:nvSpPr>
        <dsp:cNvPr id="0" name=""/>
        <dsp:cNvSpPr/>
      </dsp:nvSpPr>
      <dsp:spPr>
        <a:xfrm>
          <a:off x="4179220" y="473511"/>
          <a:ext cx="1943887" cy="1943887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Belanja Pemerintah</a:t>
          </a:r>
          <a:endParaRPr lang="en-US" sz="2400" b="1" kern="1200" dirty="0"/>
        </a:p>
      </dsp:txBody>
      <dsp:txXfrm>
        <a:off x="4274113" y="568404"/>
        <a:ext cx="1754101" cy="1754101"/>
      </dsp:txXfrm>
    </dsp:sp>
    <dsp:sp modelId="{3B8B8EC1-6932-4B0D-A290-E82691FDD2FF}">
      <dsp:nvSpPr>
        <dsp:cNvPr id="0" name=""/>
        <dsp:cNvSpPr/>
      </dsp:nvSpPr>
      <dsp:spPr>
        <a:xfrm>
          <a:off x="2085803" y="2566928"/>
          <a:ext cx="1943887" cy="1943887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Subsidi</a:t>
          </a:r>
          <a:endParaRPr lang="en-US" sz="2400" b="1" kern="1200" dirty="0"/>
        </a:p>
      </dsp:txBody>
      <dsp:txXfrm>
        <a:off x="2180696" y="2661821"/>
        <a:ext cx="1754101" cy="1754101"/>
      </dsp:txXfrm>
    </dsp:sp>
    <dsp:sp modelId="{9BF38031-D3F7-415A-9ACD-33754AAB40BA}">
      <dsp:nvSpPr>
        <dsp:cNvPr id="0" name=""/>
        <dsp:cNvSpPr/>
      </dsp:nvSpPr>
      <dsp:spPr>
        <a:xfrm>
          <a:off x="4179220" y="2566928"/>
          <a:ext cx="1943887" cy="1943887"/>
        </a:xfrm>
        <a:prstGeom prst="roundRect">
          <a:avLst/>
        </a:prstGeom>
        <a:solidFill>
          <a:srgbClr val="99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Pinjaman Publik</a:t>
          </a:r>
          <a:endParaRPr lang="en-US" sz="2400" b="1" kern="1200" dirty="0"/>
        </a:p>
      </dsp:txBody>
      <dsp:txXfrm>
        <a:off x="4274113" y="2661821"/>
        <a:ext cx="1754101" cy="1754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978A3-86DF-427F-B1DD-F104CAADBABF}">
      <dsp:nvSpPr>
        <dsp:cNvPr id="0" name=""/>
        <dsp:cNvSpPr/>
      </dsp:nvSpPr>
      <dsp:spPr>
        <a:xfrm rot="16200000">
          <a:off x="-991174" y="993030"/>
          <a:ext cx="3807296" cy="1821235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Kebijakan anggaran seimbang</a:t>
          </a:r>
          <a:endParaRPr lang="en-US" sz="2400" kern="1200" dirty="0"/>
        </a:p>
      </dsp:txBody>
      <dsp:txXfrm rot="5400000">
        <a:off x="1856" y="761459"/>
        <a:ext cx="1821235" cy="2284378"/>
      </dsp:txXfrm>
    </dsp:sp>
    <dsp:sp modelId="{127F4A93-0E96-4DB3-9ACF-D0CEB0260218}">
      <dsp:nvSpPr>
        <dsp:cNvPr id="0" name=""/>
        <dsp:cNvSpPr/>
      </dsp:nvSpPr>
      <dsp:spPr>
        <a:xfrm rot="16200000">
          <a:off x="966653" y="993030"/>
          <a:ext cx="3807296" cy="1821235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2">
                <a:hueOff val="1080030"/>
                <a:satOff val="150"/>
                <a:lumOff val="131"/>
                <a:alphaOff val="0"/>
                <a:shade val="74000"/>
                <a:satMod val="130000"/>
                <a:lumMod val="90000"/>
              </a:schemeClr>
              <a:schemeClr val="accent2">
                <a:hueOff val="1080030"/>
                <a:satOff val="150"/>
                <a:lumOff val="13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Kebijakan anggaran defisit</a:t>
          </a:r>
          <a:endParaRPr lang="en-US" sz="2400" kern="1200" dirty="0"/>
        </a:p>
      </dsp:txBody>
      <dsp:txXfrm rot="5400000">
        <a:off x="1959683" y="761459"/>
        <a:ext cx="1821235" cy="2284378"/>
      </dsp:txXfrm>
    </dsp:sp>
    <dsp:sp modelId="{80A6F962-EEC8-4EBE-99F4-CD783DFF8098}">
      <dsp:nvSpPr>
        <dsp:cNvPr id="0" name=""/>
        <dsp:cNvSpPr/>
      </dsp:nvSpPr>
      <dsp:spPr>
        <a:xfrm rot="16200000">
          <a:off x="2924482" y="993030"/>
          <a:ext cx="3807296" cy="1821235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2">
                <a:hueOff val="2160060"/>
                <a:satOff val="301"/>
                <a:lumOff val="261"/>
                <a:alphaOff val="0"/>
                <a:shade val="74000"/>
                <a:satMod val="130000"/>
                <a:lumMod val="90000"/>
              </a:schemeClr>
              <a:schemeClr val="accent2">
                <a:hueOff val="2160060"/>
                <a:satOff val="301"/>
                <a:lumOff val="26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Kebijakan anggaran surplus</a:t>
          </a:r>
          <a:endParaRPr lang="en-US" sz="2400" kern="1200" dirty="0"/>
        </a:p>
      </dsp:txBody>
      <dsp:txXfrm rot="5400000">
        <a:off x="3917512" y="761459"/>
        <a:ext cx="1821235" cy="2284378"/>
      </dsp:txXfrm>
    </dsp:sp>
    <dsp:sp modelId="{327B2822-480E-462B-A3BD-1509B6B7738E}">
      <dsp:nvSpPr>
        <dsp:cNvPr id="0" name=""/>
        <dsp:cNvSpPr/>
      </dsp:nvSpPr>
      <dsp:spPr>
        <a:xfrm rot="16200000">
          <a:off x="4882310" y="993030"/>
          <a:ext cx="3807296" cy="1821235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2">
                <a:hueOff val="3240090"/>
                <a:satOff val="451"/>
                <a:lumOff val="392"/>
                <a:alphaOff val="0"/>
                <a:shade val="74000"/>
                <a:satMod val="130000"/>
                <a:lumMod val="90000"/>
              </a:schemeClr>
              <a:schemeClr val="accent2">
                <a:hueOff val="3240090"/>
                <a:satOff val="451"/>
                <a:lumOff val="39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Kebijakan anggaran dinamis</a:t>
          </a:r>
          <a:endParaRPr lang="en-US" sz="2400" kern="1200" dirty="0"/>
        </a:p>
      </dsp:txBody>
      <dsp:txXfrm rot="5400000">
        <a:off x="5875340" y="761459"/>
        <a:ext cx="1821235" cy="228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57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5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0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8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5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6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72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4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30F4D6-AEE4-4AA5-92A3-254C37D80C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F127EB-E15F-44BE-A588-16729E65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FEDB-611C-4ED3-AD1C-6321225F9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4911"/>
            <a:ext cx="9144000" cy="1659988"/>
          </a:xfrm>
        </p:spPr>
        <p:txBody>
          <a:bodyPr/>
          <a:lstStyle/>
          <a:p>
            <a:r>
              <a:rPr lang="id-ID" b="1" i="1" dirty="0"/>
              <a:t>Instrumen Kebijakan Fiskal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BE769-589C-431A-B9C2-4A6F905C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870200"/>
            <a:ext cx="8719930" cy="28654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3DC38-D3FD-4DC9-A04B-E0499E68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8" t="25109" r="26848" b="44925"/>
          <a:stretch/>
        </p:blipFill>
        <p:spPr>
          <a:xfrm>
            <a:off x="1524000" y="2796209"/>
            <a:ext cx="8719930" cy="29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CD40-56D5-4960-A62E-3C9566A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fiskal</a:t>
            </a:r>
            <a:r>
              <a:rPr lang="en-US" b="1" dirty="0"/>
              <a:t> </a:t>
            </a:r>
            <a:r>
              <a:rPr lang="en-US" b="1" dirty="0" err="1"/>
              <a:t>defisit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3EF8-05E8-44CA-8402-5EAFBAF2F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surplus.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kelesuan</a:t>
            </a:r>
            <a:r>
              <a:rPr lang="en-US" dirty="0"/>
              <a:t> dan </a:t>
            </a: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kekurangannya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negara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59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BB1D-28DC-4DE0-B9FB-E728E60F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D4D0-019C-4B64-A48A-D14340B5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fiskal</a:t>
            </a:r>
            <a:r>
              <a:rPr lang="en-US" sz="2800" b="1" dirty="0"/>
              <a:t> </a:t>
            </a:r>
            <a:r>
              <a:rPr lang="en-US" sz="2800" b="1" dirty="0" err="1"/>
              <a:t>dinamis</a:t>
            </a:r>
            <a:r>
              <a:rPr lang="en-US" sz="2800" b="1" dirty="0"/>
              <a:t> </a:t>
            </a:r>
            <a:r>
              <a:rPr lang="en-US" sz="2800" b="1" dirty="0" err="1"/>
              <a:t>menyediakan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 yang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digunakan</a:t>
            </a:r>
            <a:r>
              <a:rPr lang="en-US" sz="2800" b="1" dirty="0"/>
              <a:t> oleh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pemenuhan</a:t>
            </a:r>
            <a:r>
              <a:rPr lang="en-US" sz="2800" b="1" dirty="0"/>
              <a:t> </a:t>
            </a:r>
            <a:r>
              <a:rPr lang="en-US" sz="2800" b="1" dirty="0" err="1"/>
              <a:t>kebutuhannya</a:t>
            </a:r>
            <a:r>
              <a:rPr lang="en-US" sz="2800" b="1" dirty="0"/>
              <a:t> yang </a:t>
            </a:r>
            <a:r>
              <a:rPr lang="en-US" sz="2800" b="1" dirty="0" err="1"/>
              <a:t>terus</a:t>
            </a:r>
            <a:r>
              <a:rPr lang="en-US" sz="2800" b="1" dirty="0"/>
              <a:t> </a:t>
            </a:r>
            <a:r>
              <a:rPr lang="en-US" sz="2800" b="1" dirty="0" err="1"/>
              <a:t>bertambah</a:t>
            </a:r>
            <a:r>
              <a:rPr lang="en-US" sz="2800" b="1" dirty="0"/>
              <a:t> </a:t>
            </a:r>
            <a:r>
              <a:rPr lang="en-US" sz="2800" b="1" dirty="0" err="1"/>
              <a:t>seiring</a:t>
            </a:r>
            <a:r>
              <a:rPr lang="en-US" sz="2800" b="1" dirty="0"/>
              <a:t> </a:t>
            </a:r>
            <a:r>
              <a:rPr lang="en-US" sz="2800" b="1" dirty="0" err="1"/>
              <a:t>berjalannya</a:t>
            </a:r>
            <a:r>
              <a:rPr lang="en-US" sz="2800" b="1" dirty="0"/>
              <a:t> </a:t>
            </a:r>
            <a:r>
              <a:rPr lang="en-US" sz="2800" b="1" dirty="0" err="1"/>
              <a:t>waktu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64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1985" y="1052736"/>
            <a:ext cx="446449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802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900333"/>
            <a:ext cx="6372666" cy="5276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3. Instrumen Kebijakan Fiskal</a:t>
            </a:r>
          </a:p>
          <a:p>
            <a:r>
              <a:rPr lang="id-ID" sz="2800" b="1" dirty="0"/>
              <a:t>Sistem perpajakan</a:t>
            </a:r>
          </a:p>
          <a:p>
            <a:pPr marL="0" indent="0">
              <a:buNone/>
            </a:pPr>
            <a:r>
              <a:rPr lang="id-ID" sz="2800" b="1" dirty="0"/>
              <a:t>Dengan menaikkan pajak, pemerintah dapat memperkuat kas negara. Menurunkan pajak akan menggiatkan investasi dan meningkatkan konsumsi</a:t>
            </a:r>
          </a:p>
          <a:p>
            <a:r>
              <a:rPr lang="id-ID" sz="2800" b="1" dirty="0"/>
              <a:t>Politik anggaran</a:t>
            </a:r>
          </a:p>
          <a:p>
            <a:pPr marL="0" indent="0">
              <a:buNone/>
            </a:pPr>
            <a:r>
              <a:rPr lang="id-ID" sz="2800" b="1" dirty="0"/>
              <a:t>Pemerintah dapat menetapkan anggaran berimbang atau anggaran tidak berimbang (surplus atau defisit)</a:t>
            </a:r>
          </a:p>
          <a:p>
            <a:pPr marL="0" indent="0">
              <a:buNone/>
            </a:pPr>
            <a:endParaRPr lang="id-ID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5" y="1012875"/>
            <a:ext cx="4121835" cy="4726732"/>
          </a:xfrm>
        </p:spPr>
      </p:pic>
      <p:sp>
        <p:nvSpPr>
          <p:cNvPr id="7" name="TextBox 6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650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FF6C-2401-4413-A9D9-666C361B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4"/>
            <a:ext cx="10515600" cy="6305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/>
              <a:t>Pajak</a:t>
            </a:r>
            <a:r>
              <a:rPr lang="en-US" sz="6000" b="1" dirty="0"/>
              <a:t> dan </a:t>
            </a:r>
            <a:r>
              <a:rPr lang="en-US" sz="6000" b="1" dirty="0" err="1"/>
              <a:t>Subsidi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3411-D62C-4B1F-8276-A8CA428D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690688"/>
            <a:ext cx="10846191" cy="4185180"/>
          </a:xfrm>
        </p:spPr>
        <p:txBody>
          <a:bodyPr>
            <a:normAutofit/>
          </a:bodyPr>
          <a:lstStyle/>
          <a:p>
            <a:pPr marL="457200" algn="just"/>
            <a:r>
              <a:rPr lang="en-US" sz="2800" b="1" dirty="0" err="1"/>
              <a:t>Pembahasan</a:t>
            </a:r>
            <a:r>
              <a:rPr lang="en-US" sz="2800" b="1" dirty="0"/>
              <a:t> </a:t>
            </a:r>
            <a:r>
              <a:rPr lang="en-US" sz="2800" b="1" dirty="0" err="1"/>
              <a:t>tentang</a:t>
            </a:r>
            <a:r>
              <a:rPr lang="en-US" sz="2800" b="1" dirty="0"/>
              <a:t> </a:t>
            </a:r>
            <a:r>
              <a:rPr lang="en-US" sz="2800" b="1" dirty="0" err="1"/>
              <a:t>pajak</a:t>
            </a:r>
            <a:r>
              <a:rPr lang="en-US" sz="2800" b="1" dirty="0"/>
              <a:t> dan </a:t>
            </a:r>
            <a:r>
              <a:rPr lang="en-US" sz="2800" b="1" dirty="0" err="1"/>
              <a:t>subsidi</a:t>
            </a:r>
            <a:r>
              <a:rPr lang="en-US" sz="2800" b="1" dirty="0"/>
              <a:t> </a:t>
            </a:r>
            <a:r>
              <a:rPr lang="en-US" sz="2800" b="1" dirty="0" err="1"/>
              <a:t>biasanya</a:t>
            </a:r>
            <a:r>
              <a:rPr lang="en-US" sz="2800" b="1" dirty="0"/>
              <a:t> </a:t>
            </a:r>
            <a:r>
              <a:rPr lang="en-US" sz="2800" b="1" dirty="0" err="1"/>
              <a:t>dijadikan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. </a:t>
            </a:r>
            <a:r>
              <a:rPr lang="en-US" sz="2800" b="1" dirty="0" err="1"/>
              <a:t>Mengapa</a:t>
            </a:r>
            <a:r>
              <a:rPr lang="en-US" sz="2800" b="1" dirty="0"/>
              <a:t>? </a:t>
            </a:r>
            <a:r>
              <a:rPr lang="en-US" sz="2800" b="1" dirty="0" err="1"/>
              <a:t>Pajak</a:t>
            </a:r>
            <a:r>
              <a:rPr lang="en-US" sz="2800" b="1" dirty="0"/>
              <a:t> dan </a:t>
            </a:r>
            <a:r>
              <a:rPr lang="en-US" sz="2800" b="1" dirty="0" err="1"/>
              <a:t>subsidi</a:t>
            </a:r>
            <a:r>
              <a:rPr lang="en-US" sz="2800" b="1" dirty="0"/>
              <a:t> </a:t>
            </a:r>
            <a:r>
              <a:rPr lang="en-US" sz="2800" b="1" dirty="0" err="1"/>
              <a:t>terkait</a:t>
            </a: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penerimaan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pengeluaran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sehubungan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rakyat</a:t>
            </a:r>
            <a:r>
              <a:rPr lang="en-US" sz="2800" b="1" dirty="0"/>
              <a:t>.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memungut</a:t>
            </a:r>
            <a:r>
              <a:rPr lang="en-US" sz="2800" b="1" dirty="0"/>
              <a:t> </a:t>
            </a:r>
            <a:r>
              <a:rPr lang="en-US" sz="2800" b="1" dirty="0" err="1"/>
              <a:t>pajak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rakyat</a:t>
            </a:r>
            <a:r>
              <a:rPr lang="en-US" sz="2800" b="1" dirty="0"/>
              <a:t>, dan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memberikan</a:t>
            </a:r>
            <a:r>
              <a:rPr lang="en-US" sz="2800" b="1" dirty="0"/>
              <a:t> </a:t>
            </a:r>
            <a:r>
              <a:rPr lang="en-US" sz="2800" b="1" dirty="0" err="1"/>
              <a:t>subsidi</a:t>
            </a:r>
            <a:r>
              <a:rPr lang="en-US" sz="2800" b="1" dirty="0"/>
              <a:t> </a:t>
            </a:r>
            <a:r>
              <a:rPr lang="en-US" sz="2800" b="1" dirty="0" err="1"/>
              <a:t>kepada</a:t>
            </a:r>
            <a:r>
              <a:rPr lang="en-US" sz="2800" b="1" dirty="0"/>
              <a:t> </a:t>
            </a:r>
            <a:r>
              <a:rPr lang="en-US" sz="2800" b="1" dirty="0" err="1"/>
              <a:t>rakyat</a:t>
            </a:r>
            <a:r>
              <a:rPr lang="en-US" sz="2800" b="1" dirty="0"/>
              <a:t>.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 </a:t>
            </a:r>
            <a:r>
              <a:rPr lang="en-US" sz="2800" b="1" dirty="0" err="1"/>
              <a:t>makro</a:t>
            </a:r>
            <a:r>
              <a:rPr lang="en-US" sz="2800" b="1" dirty="0"/>
              <a:t>, </a:t>
            </a:r>
            <a:r>
              <a:rPr lang="en-US" sz="2800" b="1" dirty="0" err="1"/>
              <a:t>pajak</a:t>
            </a:r>
            <a:r>
              <a:rPr lang="en-US" sz="2800" b="1" dirty="0"/>
              <a:t> </a:t>
            </a:r>
            <a:r>
              <a:rPr lang="en-US" sz="2800" b="1" dirty="0" err="1"/>
              <a:t>mengurangi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yang </a:t>
            </a:r>
            <a:r>
              <a:rPr lang="en-US" sz="2800" b="1" dirty="0" err="1"/>
              <a:t>siap</a:t>
            </a:r>
            <a:r>
              <a:rPr lang="en-US" sz="2800" b="1" dirty="0"/>
              <a:t> </a:t>
            </a:r>
            <a:r>
              <a:rPr lang="en-US" sz="2800" b="1" dirty="0" err="1"/>
              <a:t>dibelanjakan</a:t>
            </a:r>
            <a:r>
              <a:rPr lang="en-US" sz="2800" b="1" dirty="0"/>
              <a:t>. </a:t>
            </a:r>
            <a:r>
              <a:rPr lang="en-US" sz="2800" b="1" dirty="0" err="1"/>
              <a:t>Sebaliknya</a:t>
            </a:r>
            <a:r>
              <a:rPr lang="en-US" sz="2800" b="1" dirty="0"/>
              <a:t>, </a:t>
            </a:r>
            <a:r>
              <a:rPr lang="en-US" sz="2800" b="1" dirty="0" err="1"/>
              <a:t>subsidi</a:t>
            </a:r>
            <a:r>
              <a:rPr lang="en-US" sz="2800" b="1" dirty="0"/>
              <a:t> </a:t>
            </a:r>
            <a:r>
              <a:rPr lang="en-US" sz="2800" b="1" dirty="0" err="1"/>
              <a:t>menambah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yang </a:t>
            </a:r>
            <a:r>
              <a:rPr lang="en-US" sz="2800" b="1" dirty="0" err="1"/>
              <a:t>siap</a:t>
            </a:r>
            <a:r>
              <a:rPr lang="en-US" sz="2800" b="1" dirty="0"/>
              <a:t> </a:t>
            </a:r>
            <a:r>
              <a:rPr lang="en-US" sz="2800" b="1" dirty="0" err="1"/>
              <a:t>dibelanjakan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1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19536" y="1397000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16276" y="404813"/>
            <a:ext cx="5256213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/>
              <a:t>Instrumen Kebijakan Fiskal</a:t>
            </a:r>
            <a:endParaRPr lang="en-US" sz="28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4382-6006-4312-9917-4E291CE5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687"/>
            <a:ext cx="10515600" cy="551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/>
              <a:t>Sektor</a:t>
            </a:r>
            <a:r>
              <a:rPr lang="en-US" sz="6000" b="1" dirty="0"/>
              <a:t> </a:t>
            </a:r>
            <a:r>
              <a:rPr lang="en-US" sz="6000" b="1" dirty="0" err="1"/>
              <a:t>Luar</a:t>
            </a:r>
            <a:r>
              <a:rPr lang="en-US" sz="6000" b="1" dirty="0"/>
              <a:t> Negeri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397A-43D1-4F8C-80EA-D1EEF883B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11680"/>
            <a:ext cx="9601196" cy="3864188"/>
          </a:xfrm>
        </p:spPr>
        <p:txBody>
          <a:bodyPr>
            <a:normAutofit fontScale="92500" lnSpcReduction="10000"/>
          </a:bodyPr>
          <a:lstStyle/>
          <a:p>
            <a:pPr marL="457200" algn="just"/>
            <a:r>
              <a:rPr lang="en-US" sz="2800" b="1" dirty="0" err="1"/>
              <a:t>Sektor</a:t>
            </a:r>
            <a:r>
              <a:rPr lang="en-US" sz="2800" b="1" dirty="0"/>
              <a:t> </a:t>
            </a:r>
            <a:r>
              <a:rPr lang="en-US" sz="2800" b="1" dirty="0" err="1"/>
              <a:t>luar</a:t>
            </a:r>
            <a:r>
              <a:rPr lang="en-US" sz="2800" b="1" dirty="0"/>
              <a:t> negeri </a:t>
            </a:r>
            <a:r>
              <a:rPr lang="en-US" sz="2800" b="1" dirty="0" err="1"/>
              <a:t>mempunyai</a:t>
            </a:r>
            <a:r>
              <a:rPr lang="en-US" sz="2800" b="1" dirty="0"/>
              <a:t> </a:t>
            </a:r>
            <a:r>
              <a:rPr lang="en-US" sz="2800" b="1" dirty="0" err="1"/>
              <a:t>peranan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 </a:t>
            </a:r>
            <a:r>
              <a:rPr lang="en-US" sz="2800" b="1" dirty="0" err="1"/>
              <a:t>pendapatan</a:t>
            </a:r>
            <a:r>
              <a:rPr lang="en-US" sz="2800" b="1" dirty="0"/>
              <a:t> </a:t>
            </a:r>
            <a:r>
              <a:rPr lang="en-US" sz="2800" b="1" dirty="0" err="1"/>
              <a:t>nasional</a:t>
            </a:r>
            <a:r>
              <a:rPr lang="en-US" sz="2800" b="1" dirty="0"/>
              <a:t>. Di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 </a:t>
            </a:r>
            <a:r>
              <a:rPr lang="en-US" sz="2800" b="1" dirty="0" err="1"/>
              <a:t>makro</a:t>
            </a:r>
            <a:r>
              <a:rPr lang="en-US" sz="2800" b="1" dirty="0"/>
              <a:t>, </a:t>
            </a:r>
            <a:r>
              <a:rPr lang="en-US" sz="2800" b="1" dirty="0" err="1"/>
              <a:t>sektor</a:t>
            </a:r>
            <a:r>
              <a:rPr lang="en-US" sz="2800" b="1" dirty="0"/>
              <a:t> </a:t>
            </a:r>
            <a:r>
              <a:rPr lang="en-US" sz="2800" b="1" dirty="0" err="1"/>
              <a:t>luar</a:t>
            </a:r>
            <a:r>
              <a:rPr lang="en-US" sz="2800" b="1" dirty="0"/>
              <a:t> negeri yang </a:t>
            </a:r>
            <a:r>
              <a:rPr lang="en-US" sz="2800" b="1" dirty="0" err="1"/>
              <a:t>dibahas</a:t>
            </a:r>
            <a:r>
              <a:rPr lang="en-US" sz="2800" b="1" dirty="0"/>
              <a:t> </a:t>
            </a:r>
            <a:r>
              <a:rPr lang="en-US" sz="2800" b="1" dirty="0" err="1"/>
              <a:t>hanyalah</a:t>
            </a:r>
            <a:r>
              <a:rPr lang="en-US" sz="2800" b="1" dirty="0"/>
              <a:t> </a:t>
            </a:r>
            <a:r>
              <a:rPr lang="en-US" sz="2800" b="1" dirty="0" err="1"/>
              <a:t>ekspor</a:t>
            </a:r>
            <a:r>
              <a:rPr lang="en-US" sz="2800" b="1" dirty="0"/>
              <a:t> dan </a:t>
            </a:r>
            <a:r>
              <a:rPr lang="en-US" sz="2800" b="1" dirty="0" err="1"/>
              <a:t>impor</a:t>
            </a:r>
            <a:r>
              <a:rPr lang="en-US" sz="2800" b="1" dirty="0"/>
              <a:t>. </a:t>
            </a:r>
            <a:r>
              <a:rPr lang="en-US" sz="2800" b="1" dirty="0" err="1"/>
              <a:t>Ekspor</a:t>
            </a:r>
            <a:r>
              <a:rPr lang="en-US" sz="2800" b="1" dirty="0"/>
              <a:t> </a:t>
            </a:r>
            <a:r>
              <a:rPr lang="en-US" sz="2800" b="1" dirty="0" err="1"/>
              <a:t>yaitu</a:t>
            </a:r>
            <a:r>
              <a:rPr lang="en-US" sz="2800" b="1" dirty="0"/>
              <a:t> </a:t>
            </a:r>
            <a:r>
              <a:rPr lang="en-US" sz="2800" b="1" dirty="0" err="1"/>
              <a:t>penjualan</a:t>
            </a:r>
            <a:r>
              <a:rPr lang="en-US" sz="2800" b="1" dirty="0"/>
              <a:t> </a:t>
            </a:r>
            <a:r>
              <a:rPr lang="en-US" sz="2800" b="1" dirty="0" err="1"/>
              <a:t>barang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luar</a:t>
            </a:r>
            <a:r>
              <a:rPr lang="en-US" sz="2800" b="1" dirty="0"/>
              <a:t> negeri. </a:t>
            </a:r>
            <a:r>
              <a:rPr lang="en-US" sz="2800" b="1" dirty="0" err="1"/>
              <a:t>Besarnya</a:t>
            </a:r>
            <a:r>
              <a:rPr lang="en-US" sz="2800" b="1" dirty="0"/>
              <a:t> </a:t>
            </a:r>
            <a:r>
              <a:rPr lang="en-US" sz="2800" b="1" dirty="0" err="1"/>
              <a:t>ekspor</a:t>
            </a:r>
            <a:r>
              <a:rPr lang="en-US" sz="2800" b="1" dirty="0"/>
              <a:t> </a:t>
            </a:r>
            <a:r>
              <a:rPr lang="en-US" sz="2800" b="1" dirty="0" err="1"/>
              <a:t>ditentukan</a:t>
            </a:r>
            <a:r>
              <a:rPr lang="en-US" sz="2800" b="1" dirty="0"/>
              <a:t> oleh </a:t>
            </a:r>
            <a:r>
              <a:rPr lang="en-US" sz="2800" b="1" dirty="0" err="1"/>
              <a:t>pembeli</a:t>
            </a:r>
            <a:r>
              <a:rPr lang="en-US" sz="2800" b="1" dirty="0"/>
              <a:t> di </a:t>
            </a:r>
            <a:r>
              <a:rPr lang="en-US" sz="2800" b="1" dirty="0" err="1"/>
              <a:t>luar</a:t>
            </a:r>
            <a:r>
              <a:rPr lang="en-US" sz="2800" b="1" dirty="0"/>
              <a:t> negeri. Oleh </a:t>
            </a: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, </a:t>
            </a:r>
            <a:r>
              <a:rPr lang="en-US" sz="2800" b="1" dirty="0" err="1"/>
              <a:t>besarnya</a:t>
            </a:r>
            <a:r>
              <a:rPr lang="en-US" sz="2800" b="1" dirty="0"/>
              <a:t> </a:t>
            </a:r>
            <a:r>
              <a:rPr lang="en-US" sz="2800" b="1" dirty="0" err="1"/>
              <a:t>ekspor</a:t>
            </a:r>
            <a:r>
              <a:rPr lang="en-US" sz="2800" b="1" dirty="0"/>
              <a:t>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dikendalikan</a:t>
            </a:r>
            <a:r>
              <a:rPr lang="en-US" sz="2800" b="1" dirty="0"/>
              <a:t> oleh </a:t>
            </a:r>
            <a:r>
              <a:rPr lang="en-US" sz="2800" b="1" dirty="0" err="1"/>
              <a:t>perekonomian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negeri.</a:t>
            </a:r>
          </a:p>
          <a:p>
            <a:pPr marL="457200" algn="just"/>
            <a:r>
              <a:rPr lang="en-US" sz="2800" b="1" dirty="0" err="1"/>
              <a:t>Impor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pembelian</a:t>
            </a:r>
            <a:r>
              <a:rPr lang="en-US" sz="2800" b="1" dirty="0"/>
              <a:t> </a:t>
            </a:r>
            <a:r>
              <a:rPr lang="en-US" sz="2800" b="1" dirty="0" err="1"/>
              <a:t>barang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luar</a:t>
            </a:r>
            <a:r>
              <a:rPr lang="en-US" sz="2800" b="1" dirty="0"/>
              <a:t> negeri.  Oleh </a:t>
            </a: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pada </a:t>
            </a:r>
            <a:r>
              <a:rPr lang="en-US" sz="2800" b="1" dirty="0" err="1"/>
              <a:t>umumnya</a:t>
            </a:r>
            <a:r>
              <a:rPr lang="en-US" sz="2800" b="1" dirty="0"/>
              <a:t> </a:t>
            </a:r>
            <a:r>
              <a:rPr lang="en-US" sz="2800" b="1" dirty="0" err="1"/>
              <a:t>impor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konsumsi</a:t>
            </a:r>
            <a:r>
              <a:rPr lang="en-US" sz="2800" b="1" dirty="0"/>
              <a:t>, </a:t>
            </a:r>
            <a:r>
              <a:rPr lang="en-US" sz="2800" b="1" dirty="0" err="1"/>
              <a:t>maka</a:t>
            </a:r>
            <a:r>
              <a:rPr lang="en-US" sz="2800" b="1" dirty="0"/>
              <a:t> </a:t>
            </a:r>
            <a:r>
              <a:rPr lang="en-US" sz="2800" b="1" dirty="0" err="1"/>
              <a:t>besarnya</a:t>
            </a:r>
            <a:r>
              <a:rPr lang="en-US" sz="2800" b="1" dirty="0"/>
              <a:t> </a:t>
            </a:r>
            <a:r>
              <a:rPr lang="en-US" sz="2800" b="1" dirty="0" err="1"/>
              <a:t>impor</a:t>
            </a:r>
            <a:r>
              <a:rPr lang="en-US" sz="2800" b="1" dirty="0"/>
              <a:t> </a:t>
            </a:r>
            <a:r>
              <a:rPr lang="en-US" sz="2800" b="1" dirty="0" err="1"/>
              <a:t>tergantung</a:t>
            </a:r>
            <a:r>
              <a:rPr lang="en-US" sz="2800" b="1" dirty="0"/>
              <a:t> pada </a:t>
            </a:r>
            <a:r>
              <a:rPr lang="en-US" sz="2800" b="1" dirty="0" err="1"/>
              <a:t>pendapatan</a:t>
            </a:r>
            <a:r>
              <a:rPr lang="en-US" sz="2800" b="1" dirty="0"/>
              <a:t> </a:t>
            </a:r>
            <a:r>
              <a:rPr lang="en-US" sz="2800" b="1" dirty="0" err="1"/>
              <a:t>nasional</a:t>
            </a:r>
            <a:r>
              <a:rPr lang="en-US" sz="28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6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6950" y="994352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Fungsi kebijakan fiskal</a:t>
            </a:r>
          </a:p>
          <a:p>
            <a:r>
              <a:rPr lang="id-ID" sz="2400" dirty="0"/>
              <a:t>Fungsi alokasi</a:t>
            </a:r>
          </a:p>
          <a:p>
            <a:r>
              <a:rPr lang="id-ID" sz="2400" dirty="0"/>
              <a:t>Fungsi distribusi</a:t>
            </a:r>
          </a:p>
          <a:p>
            <a:r>
              <a:rPr lang="id-ID" sz="2400" dirty="0"/>
              <a:t>Fungsi stabilisasi</a:t>
            </a:r>
          </a:p>
          <a:p>
            <a:r>
              <a:rPr lang="id-ID" sz="2400" dirty="0"/>
              <a:t>Fungsi pembangunan</a:t>
            </a:r>
          </a:p>
          <a:p>
            <a:endParaRPr lang="id-ID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88904"/>
            <a:ext cx="9143999" cy="2255519"/>
          </a:xfrm>
        </p:spPr>
      </p:pic>
      <p:sp>
        <p:nvSpPr>
          <p:cNvPr id="7" name="TextBox 6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9799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07568" y="2286000"/>
          <a:ext cx="7698432" cy="38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711450" y="404813"/>
            <a:ext cx="6553200" cy="10080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/>
              <a:t>Jenis-jenis Kebijakan Fiskal</a:t>
            </a:r>
            <a:endParaRPr lang="en-US" sz="28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D4EB-6C8D-4211-8883-8C4BAD18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/>
              <a:t>Kebijakan</a:t>
            </a:r>
            <a:r>
              <a:rPr lang="en-US" b="1" i="1" dirty="0"/>
              <a:t> </a:t>
            </a:r>
            <a:r>
              <a:rPr lang="en-US" b="1" i="1" dirty="0" err="1"/>
              <a:t>fiskal</a:t>
            </a:r>
            <a:r>
              <a:rPr lang="en-US" b="1" i="1" dirty="0"/>
              <a:t> </a:t>
            </a:r>
            <a:r>
              <a:rPr lang="en-US" b="1" i="1" dirty="0" err="1"/>
              <a:t>seimbang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7D7B-A325-4F3D-8100-A08CC11C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9643"/>
            <a:ext cx="9601196" cy="3868615"/>
          </a:xfrm>
        </p:spPr>
        <p:txBody>
          <a:bodyPr>
            <a:noAutofit/>
          </a:bodyPr>
          <a:lstStyle/>
          <a:p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fiskal</a:t>
            </a:r>
            <a:r>
              <a:rPr lang="en-US" sz="2800" b="1" dirty="0"/>
              <a:t> </a:t>
            </a:r>
            <a:r>
              <a:rPr lang="en-US" sz="2800" b="1" dirty="0" err="1"/>
              <a:t>seimbang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yang </a:t>
            </a:r>
            <a:r>
              <a:rPr lang="en-US" sz="2800" b="1" dirty="0" err="1"/>
              <a:t>membuat</a:t>
            </a:r>
            <a:r>
              <a:rPr lang="en-US" sz="2800" b="1" dirty="0"/>
              <a:t> </a:t>
            </a:r>
            <a:r>
              <a:rPr lang="en-US" sz="2800" b="1" dirty="0" err="1"/>
              <a:t>penerimaan</a:t>
            </a:r>
            <a:r>
              <a:rPr lang="en-US" sz="2800" b="1" dirty="0"/>
              <a:t> dan </a:t>
            </a:r>
            <a:r>
              <a:rPr lang="en-US" sz="2800" b="1" dirty="0" err="1"/>
              <a:t>pengeluaran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seimbang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 </a:t>
            </a:r>
            <a:r>
              <a:rPr lang="en-US" sz="2800" b="1" dirty="0" err="1"/>
              <a:t>jumlahnya</a:t>
            </a:r>
            <a:r>
              <a:rPr lang="en-US" sz="2800" b="1" dirty="0"/>
              <a:t>. </a:t>
            </a:r>
            <a:r>
              <a:rPr lang="en-US" sz="2800" b="1" dirty="0" err="1"/>
              <a:t>Dampak</a:t>
            </a:r>
            <a:r>
              <a:rPr lang="en-US" sz="2800" b="1" dirty="0"/>
              <a:t> </a:t>
            </a:r>
            <a:r>
              <a:rPr lang="en-US" sz="2800" b="1" dirty="0" err="1"/>
              <a:t>positif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negara </a:t>
            </a:r>
            <a:r>
              <a:rPr lang="en-US" sz="2800" b="1" dirty="0" err="1"/>
              <a:t>jadi</a:t>
            </a:r>
            <a:r>
              <a:rPr lang="en-US" sz="2800" b="1" dirty="0"/>
              <a:t>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usah</a:t>
            </a:r>
            <a:r>
              <a:rPr lang="en-US" sz="2800" b="1" dirty="0"/>
              <a:t> </a:t>
            </a:r>
            <a:r>
              <a:rPr lang="en-US" sz="2800" b="1" dirty="0" err="1"/>
              <a:t>meminjam</a:t>
            </a:r>
            <a:r>
              <a:rPr lang="en-US" sz="2800" b="1" dirty="0"/>
              <a:t> </a:t>
            </a:r>
            <a:r>
              <a:rPr lang="en-US" sz="2800" b="1" dirty="0" err="1"/>
              <a:t>sejumlah</a:t>
            </a:r>
            <a:r>
              <a:rPr lang="en-US" sz="2800" b="1" dirty="0"/>
              <a:t> dana,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negeri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luar</a:t>
            </a:r>
            <a:r>
              <a:rPr lang="en-US" sz="2800" b="1" dirty="0"/>
              <a:t> negeri. </a:t>
            </a:r>
            <a:r>
              <a:rPr lang="en-US" sz="2800" b="1" dirty="0" err="1"/>
              <a:t>Namun</a:t>
            </a:r>
            <a:r>
              <a:rPr lang="en-US" sz="2800" b="1" dirty="0"/>
              <a:t> </a:t>
            </a:r>
            <a:r>
              <a:rPr lang="en-US" sz="2800" b="1" dirty="0" err="1"/>
              <a:t>dampak</a:t>
            </a:r>
            <a:r>
              <a:rPr lang="en-US" sz="2800" b="1" dirty="0"/>
              <a:t> </a:t>
            </a:r>
            <a:r>
              <a:rPr lang="en-US" sz="2800" b="1" dirty="0" err="1"/>
              <a:t>negatifnya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kondisi</a:t>
            </a:r>
            <a:r>
              <a:rPr lang="en-US" sz="2800" b="1" dirty="0"/>
              <a:t> </a:t>
            </a:r>
            <a:r>
              <a:rPr lang="en-US" sz="2800" b="1" dirty="0" err="1"/>
              <a:t>perekonomian</a:t>
            </a:r>
            <a:r>
              <a:rPr lang="en-US" sz="2800" b="1" dirty="0"/>
              <a:t> negara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terpuruk</a:t>
            </a:r>
            <a:r>
              <a:rPr lang="en-US" sz="2800" b="1" dirty="0"/>
              <a:t>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 negara </a:t>
            </a:r>
            <a:r>
              <a:rPr lang="en-US" sz="2800" b="1" dirty="0" err="1"/>
              <a:t>sedang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kondisi</a:t>
            </a:r>
            <a:r>
              <a:rPr lang="en-US" sz="2800" b="1" dirty="0"/>
              <a:t> yang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menguntungkan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41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30F5-DF20-4C78-8A34-705C6F16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surplus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D284-E4D5-4B1D-9BFE-8E13BD59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r>
              <a:rPr lang="en-US" sz="3200" b="1" dirty="0"/>
              <a:t> </a:t>
            </a:r>
            <a:r>
              <a:rPr lang="en-US" sz="3200" b="1" dirty="0" err="1"/>
              <a:t>fiskal</a:t>
            </a:r>
            <a:r>
              <a:rPr lang="en-US" sz="3200" b="1" dirty="0"/>
              <a:t> surplus, </a:t>
            </a:r>
            <a:r>
              <a:rPr lang="en-US" sz="3200" b="1" dirty="0" err="1"/>
              <a:t>jumlah</a:t>
            </a:r>
            <a:r>
              <a:rPr lang="en-US" sz="3200" b="1" dirty="0"/>
              <a:t> </a:t>
            </a:r>
            <a:r>
              <a:rPr lang="en-US" sz="3200" b="1" dirty="0" err="1"/>
              <a:t>pendapatan</a:t>
            </a:r>
            <a:r>
              <a:rPr lang="en-US" sz="3200" b="1" dirty="0"/>
              <a:t> </a:t>
            </a: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/>
              <a:t>lebih</a:t>
            </a:r>
            <a:r>
              <a:rPr lang="en-US" sz="3200" b="1" dirty="0"/>
              <a:t> </a:t>
            </a:r>
            <a:r>
              <a:rPr lang="en-US" sz="3200" b="1" dirty="0" err="1"/>
              <a:t>tinggi</a:t>
            </a:r>
            <a:r>
              <a:rPr lang="en-US" sz="3200" b="1" dirty="0"/>
              <a:t> </a:t>
            </a:r>
            <a:r>
              <a:rPr lang="en-US" sz="3200" b="1" dirty="0" err="1"/>
              <a:t>dibandingkan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pengeluaran</a:t>
            </a:r>
            <a:r>
              <a:rPr lang="en-US" sz="3200" b="1" dirty="0"/>
              <a:t>. </a:t>
            </a:r>
            <a:r>
              <a:rPr lang="en-US" sz="3200" b="1" dirty="0" err="1"/>
              <a:t>Kebijakan</a:t>
            </a:r>
            <a:r>
              <a:rPr lang="en-US" sz="3200" b="1" dirty="0"/>
              <a:t> </a:t>
            </a:r>
            <a:r>
              <a:rPr lang="en-US" sz="3200" b="1" dirty="0" err="1"/>
              <a:t>ini</a:t>
            </a:r>
            <a:r>
              <a:rPr lang="en-US" sz="3200" b="1" dirty="0"/>
              <a:t> </a:t>
            </a:r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cara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menghindari</a:t>
            </a:r>
            <a:r>
              <a:rPr lang="en-US" sz="3200" b="1" dirty="0"/>
              <a:t> </a:t>
            </a:r>
            <a:r>
              <a:rPr lang="en-US" sz="3200" b="1" dirty="0" err="1"/>
              <a:t>inflasi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433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386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Instrumen Kebijakan Fiskal </vt:lpstr>
      <vt:lpstr>PowerPoint Presentation</vt:lpstr>
      <vt:lpstr>Pajak dan Subsidi </vt:lpstr>
      <vt:lpstr>PowerPoint Presentation</vt:lpstr>
      <vt:lpstr>Sektor Luar Negeri </vt:lpstr>
      <vt:lpstr>PowerPoint Presentation</vt:lpstr>
      <vt:lpstr>PowerPoint Presentation</vt:lpstr>
      <vt:lpstr>Kebijakan fiskal seimbang</vt:lpstr>
      <vt:lpstr>Kebijakan fiskal surplus</vt:lpstr>
      <vt:lpstr>Kebijakan fiskal defisit.</vt:lpstr>
      <vt:lpstr>Kebijakan fiskal dinamis.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 Kebijakan Fiskal</dc:title>
  <dc:creator>user</dc:creator>
  <cp:lastModifiedBy>user</cp:lastModifiedBy>
  <cp:revision>10</cp:revision>
  <dcterms:created xsi:type="dcterms:W3CDTF">2020-11-15T13:43:18Z</dcterms:created>
  <dcterms:modified xsi:type="dcterms:W3CDTF">2020-11-17T03:09:06Z</dcterms:modified>
</cp:coreProperties>
</file>