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>
        <p:scale>
          <a:sx n="52" d="100"/>
          <a:sy n="52" d="100"/>
        </p:scale>
        <p:origin x="79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09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40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45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31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26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1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8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83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4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0D46-8E43-480F-8BC9-E93C2173286E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7B579D-1A3E-4A24-A90F-E95EBB1A47D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3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C5C4E6-D853-4598-BDBF-9467BB67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464" y="419961"/>
            <a:ext cx="9428018" cy="1063519"/>
          </a:xfrm>
        </p:spPr>
        <p:txBody>
          <a:bodyPr/>
          <a:lstStyle/>
          <a:p>
            <a:r>
              <a:rPr lang="en-GB" dirty="0" err="1"/>
              <a:t>Informatika</a:t>
            </a:r>
            <a:r>
              <a:rPr lang="en-GB" dirty="0"/>
              <a:t> dan  </a:t>
            </a:r>
            <a:r>
              <a:rPr lang="en-GB" dirty="0" err="1"/>
              <a:t>Keterampilan</a:t>
            </a:r>
            <a:r>
              <a:rPr lang="en-GB" dirty="0"/>
              <a:t> </a:t>
            </a:r>
            <a:r>
              <a:rPr lang="en-GB" dirty="0" err="1"/>
              <a:t>Generik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5E990F-341F-43E8-861A-364CEE8DB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4" y="2039865"/>
            <a:ext cx="7624591" cy="35830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3EC15A-861A-4F3C-A7ED-67EEBED61E0F}"/>
              </a:ext>
            </a:extLst>
          </p:cNvPr>
          <p:cNvSpPr/>
          <p:nvPr/>
        </p:nvSpPr>
        <p:spPr>
          <a:xfrm>
            <a:off x="1404505" y="3106284"/>
            <a:ext cx="8911936" cy="949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FA045FD-17A1-4383-AB33-5483BCD8AC50}"/>
              </a:ext>
            </a:extLst>
          </p:cNvPr>
          <p:cNvSpPr txBox="1"/>
          <p:nvPr/>
        </p:nvSpPr>
        <p:spPr>
          <a:xfrm>
            <a:off x="777010" y="2029242"/>
            <a:ext cx="84501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dirty="0" err="1"/>
              <a:t>Transformasi</a:t>
            </a:r>
            <a:r>
              <a:rPr lang="en-GB" sz="2400" dirty="0"/>
              <a:t> digital </a:t>
            </a:r>
            <a:r>
              <a:rPr lang="en-GB" sz="2400" dirty="0" err="1"/>
              <a:t>mengacu</a:t>
            </a:r>
            <a:r>
              <a:rPr lang="en-GB" sz="2400" dirty="0"/>
              <a:t> pada	proses dan strategi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teknologi</a:t>
            </a:r>
            <a:r>
              <a:rPr lang="en-GB" sz="2400" dirty="0"/>
              <a:t> digital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mengubah</a:t>
            </a:r>
            <a:r>
              <a:rPr lang="en-GB" sz="2400" dirty="0"/>
              <a:t> </a:t>
            </a:r>
            <a:r>
              <a:rPr lang="en-GB" sz="2400" dirty="0" err="1"/>
              <a:t>praktik</a:t>
            </a:r>
            <a:r>
              <a:rPr lang="en-GB" sz="2400" dirty="0"/>
              <a:t> </a:t>
            </a:r>
            <a:r>
              <a:rPr lang="en-GB" sz="2400" dirty="0" err="1"/>
              <a:t>pekerjaan</a:t>
            </a:r>
            <a:r>
              <a:rPr lang="en-GB" sz="2400" dirty="0"/>
              <a:t> dan </a:t>
            </a:r>
            <a:r>
              <a:rPr lang="en-GB" sz="2400" dirty="0" err="1"/>
              <a:t>bahkan</a:t>
            </a:r>
            <a:r>
              <a:rPr lang="en-GB" sz="2400" dirty="0"/>
              <a:t> </a:t>
            </a:r>
            <a:r>
              <a:rPr lang="en-GB" sz="2400" dirty="0" err="1"/>
              <a:t>kehidupan</a:t>
            </a:r>
            <a:r>
              <a:rPr lang="en-GB" sz="2400" dirty="0"/>
              <a:t> </a:t>
            </a:r>
            <a:r>
              <a:rPr lang="en-GB" sz="2400" dirty="0" err="1"/>
              <a:t>sehari-hari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“digital” </a:t>
            </a:r>
            <a:r>
              <a:rPr lang="en-GB" sz="2400" dirty="0" err="1"/>
              <a:t>yaitu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banyak</a:t>
            </a:r>
            <a:r>
              <a:rPr lang="en-GB" sz="2400" dirty="0"/>
              <a:t> </a:t>
            </a:r>
            <a:r>
              <a:rPr lang="en-GB" sz="2400" dirty="0" err="1"/>
              <a:t>memakai</a:t>
            </a:r>
            <a:r>
              <a:rPr lang="en-GB" sz="2400" dirty="0"/>
              <a:t> system </a:t>
            </a:r>
            <a:r>
              <a:rPr lang="en-GB" sz="2400" dirty="0" err="1"/>
              <a:t>komputer</a:t>
            </a:r>
            <a:r>
              <a:rPr lang="en-GB" sz="2400" dirty="0"/>
              <a:t>. Hal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mungkin</a:t>
            </a:r>
            <a:r>
              <a:rPr lang="en-GB" sz="2400" dirty="0"/>
              <a:t> </a:t>
            </a:r>
            <a:r>
              <a:rPr lang="en-GB" sz="2400" dirty="0" err="1"/>
              <a:t>karena</a:t>
            </a:r>
            <a:r>
              <a:rPr lang="en-GB" sz="2400" dirty="0"/>
              <a:t> </a:t>
            </a:r>
            <a:r>
              <a:rPr lang="en-GB" sz="2400" dirty="0" err="1"/>
              <a:t>masyarakatnya</a:t>
            </a:r>
            <a:r>
              <a:rPr lang="en-GB" sz="2400" dirty="0"/>
              <a:t>  juga </a:t>
            </a:r>
            <a:r>
              <a:rPr lang="en-GB" sz="2400" dirty="0" err="1"/>
              <a:t>semakin</a:t>
            </a:r>
            <a:r>
              <a:rPr lang="en-GB" sz="2400" dirty="0"/>
              <a:t>  “</a:t>
            </a:r>
            <a:r>
              <a:rPr lang="en-GB" sz="2400" dirty="0" err="1"/>
              <a:t>melek</a:t>
            </a:r>
            <a:r>
              <a:rPr lang="en-GB" sz="2400" dirty="0"/>
              <a:t>  digital” (digital literate),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keras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canggih</a:t>
            </a:r>
            <a:r>
              <a:rPr lang="en-GB" sz="2400" dirty="0"/>
              <a:t> dan </a:t>
            </a:r>
            <a:r>
              <a:rPr lang="en-GB" sz="2400" dirty="0" err="1"/>
              <a:t>justru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murah</a:t>
            </a:r>
            <a:r>
              <a:rPr lang="en-GB" sz="2400" dirty="0"/>
              <a:t> </a:t>
            </a:r>
            <a:r>
              <a:rPr lang="en-GB" sz="2400" dirty="0" err="1"/>
              <a:t>serta</a:t>
            </a:r>
            <a:r>
              <a:rPr lang="en-GB" sz="2400" dirty="0"/>
              <a:t>  </a:t>
            </a:r>
            <a:r>
              <a:rPr lang="en-GB" sz="2400" dirty="0" err="1"/>
              <a:t>Berkinerja</a:t>
            </a:r>
            <a:r>
              <a:rPr lang="en-GB" sz="2400" dirty="0"/>
              <a:t> </a:t>
            </a:r>
            <a:r>
              <a:rPr lang="en-GB" sz="2400" dirty="0" err="1"/>
              <a:t>tinggi</a:t>
            </a:r>
            <a:r>
              <a:rPr lang="en-GB" sz="2400" dirty="0"/>
              <a:t> (powerful),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</a:t>
            </a:r>
            <a:r>
              <a:rPr lang="en-GB" sz="2400" dirty="0" err="1"/>
              <a:t>semakin</a:t>
            </a:r>
            <a:r>
              <a:rPr lang="en-GB" sz="2400" dirty="0"/>
              <a:t> </a:t>
            </a:r>
            <a:r>
              <a:rPr lang="en-GB" sz="2400" dirty="0" err="1"/>
              <a:t>mudah</a:t>
            </a:r>
            <a:r>
              <a:rPr lang="en-GB" sz="2400" dirty="0"/>
              <a:t> </a:t>
            </a:r>
            <a:r>
              <a:rPr lang="en-GB" sz="2400" dirty="0" err="1"/>
              <a:t>dioperasikan</a:t>
            </a:r>
            <a:r>
              <a:rPr lang="en-GB" sz="2400" dirty="0"/>
              <a:t>, dan  </a:t>
            </a:r>
            <a:r>
              <a:rPr lang="en-GB" sz="2400" dirty="0" err="1"/>
              <a:t>teknologi</a:t>
            </a:r>
            <a:r>
              <a:rPr lang="en-GB" sz="2400" dirty="0"/>
              <a:t> juga </a:t>
            </a:r>
            <a:r>
              <a:rPr lang="en-GB" sz="2400" dirty="0" err="1"/>
              <a:t>memungkinkan</a:t>
            </a:r>
            <a:r>
              <a:rPr lang="en-GB" sz="2400" dirty="0"/>
              <a:t> system </a:t>
            </a:r>
            <a:r>
              <a:rPr lang="en-GB" sz="2400" dirty="0" err="1"/>
              <a:t>beroperasi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Efisien</a:t>
            </a:r>
            <a:r>
              <a:rPr lang="en-GB" sz="2400" dirty="0"/>
              <a:t> dan </a:t>
            </a:r>
            <a:r>
              <a:rPr lang="en-GB" sz="2400" dirty="0" err="1"/>
              <a:t>memberikan</a:t>
            </a:r>
            <a:r>
              <a:rPr lang="en-GB" sz="2400" dirty="0"/>
              <a:t>	Nilai </a:t>
            </a:r>
            <a:r>
              <a:rPr lang="en-GB" sz="2400" dirty="0" err="1"/>
              <a:t>manfaat</a:t>
            </a:r>
            <a:r>
              <a:rPr lang="en-GB" sz="2400" dirty="0"/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kehidupan</a:t>
            </a:r>
            <a:r>
              <a:rPr lang="en-GB" sz="24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68313-A723-4AB8-ADC6-319B9A8F20E4}"/>
              </a:ext>
            </a:extLst>
          </p:cNvPr>
          <p:cNvSpPr txBox="1"/>
          <p:nvPr/>
        </p:nvSpPr>
        <p:spPr>
          <a:xfrm>
            <a:off x="955962" y="881951"/>
            <a:ext cx="4281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Transformasi</a:t>
            </a:r>
            <a:r>
              <a:rPr lang="en-GB" sz="3200" dirty="0"/>
              <a:t> digital </a:t>
            </a:r>
          </a:p>
        </p:txBody>
      </p:sp>
    </p:spTree>
    <p:extLst>
      <p:ext uri="{BB962C8B-B14F-4D97-AF65-F5344CB8AC3E}">
        <p14:creationId xmlns:p14="http://schemas.microsoft.com/office/powerpoint/2010/main" val="156607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1D71-80C1-4328-B837-A7A6FD9C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017"/>
            <a:ext cx="8444345" cy="937202"/>
          </a:xfrm>
        </p:spPr>
        <p:txBody>
          <a:bodyPr/>
          <a:lstStyle/>
          <a:p>
            <a:pPr algn="ctr"/>
            <a:r>
              <a:rPr lang="en-GB" dirty="0"/>
              <a:t>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6B7BA-FDD7-47D3-BC4B-D67A2A10D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582" y="2272146"/>
            <a:ext cx="8596745" cy="3657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Big data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istilah</a:t>
            </a:r>
            <a:r>
              <a:rPr lang="en-GB" dirty="0"/>
              <a:t> yang </a:t>
            </a:r>
            <a:r>
              <a:rPr lang="en-GB" dirty="0" err="1"/>
              <a:t>menggambarkan</a:t>
            </a:r>
            <a:r>
              <a:rPr lang="en-GB" dirty="0"/>
              <a:t> data </a:t>
            </a:r>
            <a:r>
              <a:rPr lang="en-GB" dirty="0" err="1"/>
              <a:t>terstruktur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terstruktur</a:t>
            </a:r>
            <a:r>
              <a:rPr lang="en-GB" dirty="0"/>
              <a:t> yang </a:t>
            </a:r>
            <a:r>
              <a:rPr lang="en-GB" dirty="0" err="1"/>
              <a:t>bervolume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,  yang </a:t>
            </a:r>
            <a:r>
              <a:rPr lang="en-GB" dirty="0" err="1"/>
              <a:t>cepat</a:t>
            </a:r>
            <a:r>
              <a:rPr lang="en-GB" dirty="0"/>
              <a:t> </a:t>
            </a:r>
            <a:r>
              <a:rPr lang="en-GB" dirty="0" err="1"/>
              <a:t>pertumbuhannya</a:t>
            </a:r>
            <a:r>
              <a:rPr lang="en-GB" dirty="0"/>
              <a:t>. Data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membanjiri</a:t>
            </a:r>
            <a:r>
              <a:rPr lang="en-GB" dirty="0"/>
              <a:t> dunia digital </a:t>
            </a:r>
            <a:r>
              <a:rPr lang="en-GB" dirty="0" err="1"/>
              <a:t>karena</a:t>
            </a:r>
            <a:r>
              <a:rPr lang="en-GB" dirty="0"/>
              <a:t>  </a:t>
            </a:r>
            <a:r>
              <a:rPr lang="en-GB" dirty="0" err="1"/>
              <a:t>semakin</a:t>
            </a:r>
            <a:r>
              <a:rPr lang="en-GB" dirty="0"/>
              <a:t> </a:t>
            </a:r>
            <a:r>
              <a:rPr lang="en-GB" dirty="0" err="1"/>
              <a:t>banyak</a:t>
            </a:r>
            <a:r>
              <a:rPr lang="en-GB" dirty="0"/>
              <a:t> orang </a:t>
            </a:r>
            <a:r>
              <a:rPr lang="en-GB" dirty="0" err="1"/>
              <a:t>mengisi</a:t>
            </a:r>
            <a:r>
              <a:rPr lang="en-GB" dirty="0"/>
              <a:t> </a:t>
            </a:r>
            <a:r>
              <a:rPr lang="en-GB" dirty="0" err="1"/>
              <a:t>konten</a:t>
            </a:r>
            <a:r>
              <a:rPr lang="en-GB" dirty="0"/>
              <a:t> </a:t>
            </a:r>
            <a:r>
              <a:rPr lang="en-GB" dirty="0" err="1"/>
              <a:t>lewat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, </a:t>
            </a:r>
            <a:r>
              <a:rPr lang="en-GB" dirty="0" err="1"/>
              <a:t>misalnya</a:t>
            </a:r>
            <a:r>
              <a:rPr lang="en-GB" dirty="0"/>
              <a:t> </a:t>
            </a:r>
            <a:r>
              <a:rPr lang="en-GB" dirty="0" err="1"/>
              <a:t>berkomunikasi</a:t>
            </a:r>
            <a:r>
              <a:rPr lang="en-GB" dirty="0"/>
              <a:t> / </a:t>
            </a:r>
            <a:r>
              <a:rPr lang="en-GB" dirty="0" err="1"/>
              <a:t>bersosialisasi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media </a:t>
            </a:r>
            <a:r>
              <a:rPr lang="en-GB" dirty="0" err="1"/>
              <a:t>sosial</a:t>
            </a:r>
            <a:r>
              <a:rPr lang="en-GB" dirty="0"/>
              <a:t>. </a:t>
            </a:r>
            <a:r>
              <a:rPr lang="en-GB" dirty="0" err="1"/>
              <a:t>Namun</a:t>
            </a:r>
            <a:r>
              <a:rPr lang="en-GB" dirty="0"/>
              <a:t> </a:t>
            </a:r>
            <a:r>
              <a:rPr lang="en-GB" dirty="0" err="1"/>
              <a:t>bukan</a:t>
            </a:r>
            <a:r>
              <a:rPr lang="en-GB" dirty="0"/>
              <a:t> </a:t>
            </a:r>
            <a:r>
              <a:rPr lang="en-GB" dirty="0" err="1"/>
              <a:t>jumlah</a:t>
            </a:r>
            <a:r>
              <a:rPr lang="en-GB" dirty="0"/>
              <a:t> data yang </a:t>
            </a:r>
            <a:r>
              <a:rPr lang="en-GB" dirty="0" err="1"/>
              <a:t>penting</a:t>
            </a:r>
            <a:r>
              <a:rPr lang="en-GB" dirty="0"/>
              <a:t>. </a:t>
            </a:r>
            <a:r>
              <a:rPr lang="en-GB" dirty="0" err="1"/>
              <a:t>Apa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organisasi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data </a:t>
            </a:r>
            <a:r>
              <a:rPr lang="en-GB" dirty="0" err="1"/>
              <a:t>itulah</a:t>
            </a:r>
            <a:r>
              <a:rPr lang="en-GB" dirty="0"/>
              <a:t> yang </a:t>
            </a:r>
            <a:r>
              <a:rPr lang="en-GB" dirty="0" err="1"/>
              <a:t>penting</a:t>
            </a:r>
            <a:r>
              <a:rPr lang="en-GB" dirty="0"/>
              <a:t>. Big data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dianalisis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selanjutnya</a:t>
            </a:r>
            <a:r>
              <a:rPr lang="en-GB" dirty="0"/>
              <a:t> </a:t>
            </a:r>
            <a:r>
              <a:rPr lang="en-GB" dirty="0" err="1"/>
              <a:t>dipakai</a:t>
            </a:r>
            <a:r>
              <a:rPr lang="en-GB" dirty="0"/>
              <a:t> </a:t>
            </a:r>
            <a:r>
              <a:rPr lang="en-GB" dirty="0" err="1"/>
              <a:t>mengarahkan</a:t>
            </a:r>
            <a:r>
              <a:rPr lang="en-GB" dirty="0"/>
              <a:t> </a:t>
            </a:r>
            <a:r>
              <a:rPr lang="en-GB" dirty="0" err="1"/>
              <a:t>keputusan</a:t>
            </a:r>
            <a:r>
              <a:rPr lang="en-GB" dirty="0"/>
              <a:t> </a:t>
            </a:r>
            <a:r>
              <a:rPr lang="en-GB" dirty="0" err="1"/>
              <a:t>seseorang</a:t>
            </a:r>
            <a:r>
              <a:rPr lang="en-GB" dirty="0"/>
              <a:t>, </a:t>
            </a:r>
            <a:r>
              <a:rPr lang="en-GB" dirty="0" err="1"/>
              <a:t>memberikan</a:t>
            </a:r>
            <a:r>
              <a:rPr lang="en-GB" dirty="0"/>
              <a:t>  </a:t>
            </a:r>
            <a:r>
              <a:rPr lang="en-GB" dirty="0" err="1"/>
              <a:t>rekomendasi</a:t>
            </a:r>
            <a:r>
              <a:rPr lang="en-GB" dirty="0"/>
              <a:t>, </a:t>
            </a:r>
            <a:r>
              <a:rPr lang="en-GB" dirty="0" err="1"/>
              <a:t>atau</a:t>
            </a:r>
            <a:r>
              <a:rPr lang="en-GB" dirty="0"/>
              <a:t>	</a:t>
            </a:r>
            <a:r>
              <a:rPr lang="en-GB" dirty="0" err="1"/>
              <a:t>lainnya</a:t>
            </a:r>
            <a:r>
              <a:rPr lang="en-GB" dirty="0"/>
              <a:t>.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organisasi</a:t>
            </a:r>
            <a:r>
              <a:rPr lang="en-GB" dirty="0"/>
              <a:t> dan </a:t>
            </a:r>
            <a:r>
              <a:rPr lang="en-GB" dirty="0" err="1"/>
              <a:t>bisnis</a:t>
            </a:r>
            <a:r>
              <a:rPr lang="en-GB" dirty="0"/>
              <a:t>, big data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dipakai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membantu</a:t>
            </a:r>
            <a:r>
              <a:rPr lang="en-GB" dirty="0"/>
              <a:t> proses </a:t>
            </a:r>
            <a:r>
              <a:rPr lang="en-GB" dirty="0" err="1"/>
              <a:t>pengambilan</a:t>
            </a:r>
            <a:r>
              <a:rPr lang="en-GB" dirty="0"/>
              <a:t> </a:t>
            </a:r>
            <a:r>
              <a:rPr lang="en-GB" dirty="0" err="1"/>
              <a:t>keputusan</a:t>
            </a:r>
            <a:r>
              <a:rPr lang="en-GB" dirty="0"/>
              <a:t> yang </a:t>
            </a:r>
            <a:r>
              <a:rPr lang="en-GB" dirty="0" err="1"/>
              <a:t>strategis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menggali</a:t>
            </a:r>
            <a:r>
              <a:rPr lang="en-GB" dirty="0"/>
              <a:t> </a:t>
            </a:r>
            <a:r>
              <a:rPr lang="en-GB" dirty="0" err="1"/>
              <a:t>halaman</a:t>
            </a:r>
            <a:r>
              <a:rPr lang="en-GB" dirty="0"/>
              <a:t> web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diakses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publik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40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E9FF-D595-48EA-A66E-D3E4B1A03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129" y="475962"/>
            <a:ext cx="8264236" cy="937202"/>
          </a:xfrm>
        </p:spPr>
        <p:txBody>
          <a:bodyPr/>
          <a:lstStyle/>
          <a:p>
            <a:r>
              <a:rPr lang="en-GB" dirty="0"/>
              <a:t>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A6A9E-D1A6-4D8A-9ED4-0C82B1B4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65216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/>
              <a:t>Semula</a:t>
            </a:r>
            <a:r>
              <a:rPr lang="en-GB" dirty="0"/>
              <a:t>, </a:t>
            </a:r>
            <a:r>
              <a:rPr lang="en-GB" dirty="0" err="1"/>
              <a:t>kecerdasan</a:t>
            </a:r>
            <a:r>
              <a:rPr lang="en-GB" dirty="0"/>
              <a:t> </a:t>
            </a:r>
            <a:r>
              <a:rPr lang="en-GB" dirty="0" err="1"/>
              <a:t>buatan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dikaitkan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robot yang </a:t>
            </a:r>
            <a:r>
              <a:rPr lang="en-GB" dirty="0" err="1"/>
              <a:t>menggantikan</a:t>
            </a:r>
            <a:r>
              <a:rPr lang="en-GB" dirty="0"/>
              <a:t> </a:t>
            </a:r>
            <a:r>
              <a:rPr lang="en-GB" dirty="0" err="1"/>
              <a:t>peran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. </a:t>
            </a:r>
            <a:r>
              <a:rPr lang="en-GB" dirty="0" err="1"/>
              <a:t>Sekarang</a:t>
            </a:r>
            <a:r>
              <a:rPr lang="en-GB" dirty="0"/>
              <a:t>, </a:t>
            </a:r>
            <a:r>
              <a:rPr lang="en-GB" dirty="0" err="1"/>
              <a:t>kecerdasan</a:t>
            </a:r>
            <a:r>
              <a:rPr lang="en-GB" dirty="0"/>
              <a:t> </a:t>
            </a:r>
            <a:r>
              <a:rPr lang="en-GB" dirty="0" err="1"/>
              <a:t>buatan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robot. </a:t>
            </a:r>
            <a:r>
              <a:rPr lang="en-GB" dirty="0" err="1"/>
              <a:t>Kecerdasan</a:t>
            </a:r>
            <a:r>
              <a:rPr lang="en-GB" dirty="0"/>
              <a:t> </a:t>
            </a:r>
            <a:r>
              <a:rPr lang="en-GB" dirty="0" err="1"/>
              <a:t>buatan</a:t>
            </a:r>
            <a:r>
              <a:rPr lang="en-GB" dirty="0"/>
              <a:t> (Artificial Intelligence/AI) </a:t>
            </a:r>
            <a:r>
              <a:rPr lang="en-GB" dirty="0" err="1"/>
              <a:t>memungkinkan</a:t>
            </a:r>
            <a:r>
              <a:rPr lang="en-GB" dirty="0"/>
              <a:t> </a:t>
            </a:r>
            <a:r>
              <a:rPr lang="en-GB" dirty="0" err="1"/>
              <a:t>mesin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pengalaman</a:t>
            </a:r>
            <a:r>
              <a:rPr lang="en-GB" dirty="0"/>
              <a:t>, </a:t>
            </a:r>
            <a:r>
              <a:rPr lang="en-GB" dirty="0" err="1"/>
              <a:t>menyesuaikan</a:t>
            </a:r>
            <a:r>
              <a:rPr lang="en-GB" dirty="0"/>
              <a:t> input-input </a:t>
            </a:r>
            <a:r>
              <a:rPr lang="en-GB" dirty="0" err="1"/>
              <a:t>baru</a:t>
            </a:r>
            <a:r>
              <a:rPr lang="en-GB" dirty="0"/>
              <a:t> dan </a:t>
            </a:r>
            <a:r>
              <a:rPr lang="en-GB" dirty="0" err="1"/>
              <a:t>melaksanakan</a:t>
            </a:r>
            <a:r>
              <a:rPr lang="en-GB" dirty="0"/>
              <a:t> </a:t>
            </a:r>
            <a:r>
              <a:rPr lang="en-GB" dirty="0" err="1"/>
              <a:t>tugas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. Sebagian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contoh</a:t>
            </a:r>
            <a:r>
              <a:rPr lang="en-GB" dirty="0"/>
              <a:t> AI yang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dengar</a:t>
            </a:r>
            <a:r>
              <a:rPr lang="en-GB" dirty="0"/>
              <a:t> </a:t>
            </a:r>
            <a:r>
              <a:rPr lang="en-GB" dirty="0" err="1"/>
              <a:t>dewasa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– </a:t>
            </a:r>
            <a:r>
              <a:rPr lang="en-GB" dirty="0" err="1"/>
              <a:t>mulai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yang </a:t>
            </a:r>
            <a:r>
              <a:rPr lang="en-GB" dirty="0" err="1"/>
              <a:t>bermain</a:t>
            </a:r>
            <a:r>
              <a:rPr lang="en-GB" dirty="0"/>
              <a:t> </a:t>
            </a:r>
            <a:r>
              <a:rPr lang="en-GB" dirty="0" err="1"/>
              <a:t>catur</a:t>
            </a:r>
            <a:r>
              <a:rPr lang="en-GB" dirty="0"/>
              <a:t> </a:t>
            </a:r>
            <a:r>
              <a:rPr lang="en-GB" dirty="0" err="1"/>
              <a:t>hingga</a:t>
            </a:r>
            <a:r>
              <a:rPr lang="en-GB" dirty="0"/>
              <a:t> </a:t>
            </a:r>
            <a:r>
              <a:rPr lang="en-GB" dirty="0" err="1"/>
              <a:t>mobil</a:t>
            </a:r>
            <a:r>
              <a:rPr lang="en-GB" dirty="0"/>
              <a:t>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awak</a:t>
            </a:r>
            <a:r>
              <a:rPr lang="en-GB" dirty="0"/>
              <a:t> (autonomous car) </a:t>
            </a:r>
            <a:r>
              <a:rPr lang="en-GB" dirty="0" err="1"/>
              <a:t>sangat</a:t>
            </a:r>
            <a:r>
              <a:rPr lang="en-GB" dirty="0"/>
              <a:t> </a:t>
            </a:r>
            <a:r>
              <a:rPr lang="en-GB" dirty="0" err="1"/>
              <a:t>mengandalkan</a:t>
            </a:r>
            <a:r>
              <a:rPr lang="en-GB" dirty="0"/>
              <a:t> </a:t>
            </a:r>
            <a:r>
              <a:rPr lang="en-GB" dirty="0" err="1"/>
              <a:t>pembelajaran</a:t>
            </a:r>
            <a:r>
              <a:rPr lang="en-GB" dirty="0"/>
              <a:t> </a:t>
            </a:r>
            <a:r>
              <a:rPr lang="en-GB" dirty="0" err="1"/>
              <a:t>mendalam</a:t>
            </a:r>
            <a:r>
              <a:rPr lang="en-GB" dirty="0"/>
              <a:t> dan </a:t>
            </a:r>
            <a:r>
              <a:rPr lang="en-GB" dirty="0" err="1"/>
              <a:t>pemrosesan</a:t>
            </a:r>
            <a:r>
              <a:rPr lang="en-GB" dirty="0"/>
              <a:t> </a:t>
            </a:r>
            <a:r>
              <a:rPr lang="en-GB" dirty="0" err="1"/>
              <a:t>bahasa</a:t>
            </a:r>
            <a:r>
              <a:rPr lang="en-GB" dirty="0"/>
              <a:t> </a:t>
            </a:r>
            <a:r>
              <a:rPr lang="en-GB" dirty="0" err="1"/>
              <a:t>alami</a:t>
            </a:r>
            <a:r>
              <a:rPr lang="en-GB" dirty="0"/>
              <a:t>.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,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dilatih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menyelesaikan</a:t>
            </a:r>
            <a:r>
              <a:rPr lang="en-GB" dirty="0"/>
              <a:t> </a:t>
            </a:r>
            <a:r>
              <a:rPr lang="en-GB" dirty="0" err="1"/>
              <a:t>tugas</a:t>
            </a:r>
            <a:r>
              <a:rPr lang="en-GB" dirty="0"/>
              <a:t> </a:t>
            </a:r>
            <a:r>
              <a:rPr lang="en-GB" dirty="0" err="1"/>
              <a:t>tugas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memproses</a:t>
            </a:r>
            <a:r>
              <a:rPr lang="en-GB" dirty="0"/>
              <a:t> </a:t>
            </a:r>
            <a:r>
              <a:rPr lang="en-GB" dirty="0" err="1"/>
              <a:t>sejumlah</a:t>
            </a:r>
            <a:r>
              <a:rPr lang="en-GB" dirty="0"/>
              <a:t> </a:t>
            </a:r>
            <a:r>
              <a:rPr lang="en-GB" dirty="0" err="1"/>
              <a:t>besar</a:t>
            </a:r>
            <a:r>
              <a:rPr lang="en-GB" dirty="0"/>
              <a:t> data dan </a:t>
            </a:r>
            <a:r>
              <a:rPr lang="en-GB" dirty="0" err="1"/>
              <a:t>mengenali</a:t>
            </a:r>
            <a:r>
              <a:rPr lang="en-GB" dirty="0"/>
              <a:t> </a:t>
            </a:r>
            <a:r>
              <a:rPr lang="en-GB" dirty="0" err="1"/>
              <a:t>pola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8170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1304-EABC-4812-AFBB-D9186C17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730" y="495755"/>
            <a:ext cx="6407727" cy="1034184"/>
          </a:xfrm>
        </p:spPr>
        <p:txBody>
          <a:bodyPr/>
          <a:lstStyle/>
          <a:p>
            <a:r>
              <a:rPr lang="en-GB" dirty="0" err="1"/>
              <a:t>Keterampilan</a:t>
            </a:r>
            <a:r>
              <a:rPr lang="en-GB" dirty="0"/>
              <a:t> </a:t>
            </a:r>
            <a:r>
              <a:rPr lang="en-GB" dirty="0" err="1"/>
              <a:t>Generik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BDF476-5DC7-45B2-B2A7-DFBC76DC4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120" t="30957" r="27664" b="21602"/>
          <a:stretch/>
        </p:blipFill>
        <p:spPr>
          <a:xfrm>
            <a:off x="1146248" y="2017956"/>
            <a:ext cx="7263459" cy="3989197"/>
          </a:xfrm>
        </p:spPr>
      </p:pic>
    </p:spTree>
    <p:extLst>
      <p:ext uri="{BB962C8B-B14F-4D97-AF65-F5344CB8AC3E}">
        <p14:creationId xmlns:p14="http://schemas.microsoft.com/office/powerpoint/2010/main" val="21302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46498-5653-4B28-81F9-BC6F50476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5" y="2078181"/>
            <a:ext cx="9130144" cy="3696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err="1"/>
              <a:t>Informatika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bidang</a:t>
            </a:r>
            <a:r>
              <a:rPr lang="en-GB" sz="2400" dirty="0"/>
              <a:t> </a:t>
            </a:r>
            <a:r>
              <a:rPr lang="en-GB" sz="2400" dirty="0" err="1"/>
              <a:t>ilmu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</a:t>
            </a:r>
            <a:r>
              <a:rPr lang="en-GB" sz="2400" dirty="0" err="1"/>
              <a:t>studi</a:t>
            </a:r>
            <a:r>
              <a:rPr lang="en-GB" sz="2400" dirty="0"/>
              <a:t>, </a:t>
            </a:r>
            <a:r>
              <a:rPr lang="en-GB" sz="2400" dirty="0" err="1"/>
              <a:t>perancangan</a:t>
            </a:r>
            <a:r>
              <a:rPr lang="en-GB" sz="2400" dirty="0"/>
              <a:t>, dan </a:t>
            </a:r>
            <a:r>
              <a:rPr lang="en-GB" sz="2400" dirty="0" err="1"/>
              <a:t>pembuatan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</a:t>
            </a:r>
            <a:r>
              <a:rPr lang="en-GB" sz="2400" dirty="0" err="1"/>
              <a:t>komputasi</a:t>
            </a:r>
            <a:r>
              <a:rPr lang="en-GB" sz="2400" dirty="0"/>
              <a:t>, </a:t>
            </a:r>
            <a:r>
              <a:rPr lang="en-GB" sz="2400" dirty="0" err="1"/>
              <a:t>serta</a:t>
            </a:r>
            <a:r>
              <a:rPr lang="en-GB" sz="2400" dirty="0"/>
              <a:t> </a:t>
            </a:r>
            <a:r>
              <a:rPr lang="en-GB" sz="2400" dirty="0" err="1"/>
              <a:t>prinsip-prinsip</a:t>
            </a:r>
            <a:r>
              <a:rPr lang="en-GB" sz="2400" dirty="0"/>
              <a:t> yang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dasar</a:t>
            </a:r>
            <a:r>
              <a:rPr lang="en-GB" sz="2400" dirty="0"/>
              <a:t> </a:t>
            </a:r>
            <a:r>
              <a:rPr lang="en-GB" sz="2400" dirty="0" err="1"/>
              <a:t>perancangan</a:t>
            </a:r>
            <a:r>
              <a:rPr lang="en-GB" sz="2400" dirty="0"/>
              <a:t>  </a:t>
            </a:r>
            <a:r>
              <a:rPr lang="en-GB" sz="2400" dirty="0" err="1"/>
              <a:t>tersebut</a:t>
            </a:r>
            <a:r>
              <a:rPr lang="en-GB" sz="2400" dirty="0"/>
              <a:t>. </a:t>
            </a:r>
            <a:r>
              <a:rPr lang="en-GB" sz="2400" dirty="0" err="1"/>
              <a:t>Komputasi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ilmu</a:t>
            </a:r>
            <a:r>
              <a:rPr lang="en-GB" sz="2400" dirty="0"/>
              <a:t> yang </a:t>
            </a:r>
            <a:r>
              <a:rPr lang="en-GB" sz="2400" dirty="0" err="1"/>
              <a:t>berkaitan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pemodelan</a:t>
            </a:r>
            <a:r>
              <a:rPr lang="en-GB" sz="2400" dirty="0"/>
              <a:t> </a:t>
            </a:r>
            <a:r>
              <a:rPr lang="en-GB" sz="2400" dirty="0" err="1"/>
              <a:t>matematika</a:t>
            </a:r>
            <a:r>
              <a:rPr lang="en-GB" sz="2400" dirty="0"/>
              <a:t> dan </a:t>
            </a:r>
            <a:r>
              <a:rPr lang="en-GB" sz="2400" dirty="0" err="1"/>
              <a:t>penggunaan</a:t>
            </a:r>
            <a:r>
              <a:rPr lang="en-GB" sz="2400" dirty="0"/>
              <a:t> </a:t>
            </a:r>
            <a:r>
              <a:rPr lang="en-GB" sz="2400" dirty="0" err="1"/>
              <a:t>komputer</a:t>
            </a:r>
            <a:r>
              <a:rPr lang="en-GB" sz="2400" dirty="0"/>
              <a:t> 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memecahkan</a:t>
            </a:r>
            <a:r>
              <a:rPr lang="en-GB" sz="2400" dirty="0"/>
              <a:t> </a:t>
            </a:r>
            <a:r>
              <a:rPr lang="en-GB" sz="2400" dirty="0" err="1"/>
              <a:t>masalah-masalah</a:t>
            </a:r>
            <a:r>
              <a:rPr lang="en-GB" sz="2400" dirty="0"/>
              <a:t> sains. </a:t>
            </a:r>
            <a:r>
              <a:rPr lang="en-GB" sz="2400" dirty="0" err="1"/>
              <a:t>Istilah</a:t>
            </a:r>
            <a:r>
              <a:rPr lang="en-GB" sz="2400" dirty="0"/>
              <a:t> </a:t>
            </a:r>
            <a:r>
              <a:rPr lang="en-GB" sz="2400" dirty="0" err="1"/>
              <a:t>informatika</a:t>
            </a:r>
            <a:r>
              <a:rPr lang="en-GB" sz="2400" dirty="0"/>
              <a:t> </a:t>
            </a:r>
            <a:r>
              <a:rPr lang="en-GB" sz="2400" dirty="0" err="1"/>
              <a:t>sepadan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istilah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bahasa</a:t>
            </a:r>
            <a:r>
              <a:rPr lang="en-GB" sz="2400" dirty="0"/>
              <a:t> </a:t>
            </a:r>
            <a:r>
              <a:rPr lang="en-GB" sz="2400" dirty="0" err="1"/>
              <a:t>Inggris</a:t>
            </a:r>
            <a:r>
              <a:rPr lang="en-GB" sz="2400" dirty="0"/>
              <a:t> Informatics, Computing, </a:t>
            </a:r>
            <a:r>
              <a:rPr lang="en-GB" sz="2400" dirty="0" err="1"/>
              <a:t>atau</a:t>
            </a:r>
            <a:r>
              <a:rPr lang="en-GB" sz="2400" dirty="0"/>
              <a:t> Computer Science. </a:t>
            </a:r>
            <a:r>
              <a:rPr lang="en-GB" sz="2400" dirty="0" err="1"/>
              <a:t>Informatika</a:t>
            </a:r>
            <a:r>
              <a:rPr lang="en-GB" sz="2400" dirty="0"/>
              <a:t> </a:t>
            </a:r>
            <a:r>
              <a:rPr lang="en-GB" sz="2400" dirty="0" err="1"/>
              <a:t>mencakup</a:t>
            </a:r>
            <a:r>
              <a:rPr lang="en-GB" sz="2400" dirty="0"/>
              <a:t> </a:t>
            </a:r>
            <a:r>
              <a:rPr lang="en-GB" sz="2400" dirty="0" err="1"/>
              <a:t>pemodelan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“</a:t>
            </a:r>
            <a:r>
              <a:rPr lang="en-GB" sz="2400" dirty="0" err="1"/>
              <a:t>komputasi</a:t>
            </a:r>
            <a:r>
              <a:rPr lang="en-GB" sz="2400" dirty="0"/>
              <a:t>” dan  </a:t>
            </a:r>
            <a:r>
              <a:rPr lang="en-GB" sz="2400" dirty="0" err="1"/>
              <a:t>aplikasinya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system computer.</a:t>
            </a:r>
          </a:p>
        </p:txBody>
      </p:sp>
    </p:spTree>
    <p:extLst>
      <p:ext uri="{BB962C8B-B14F-4D97-AF65-F5344CB8AC3E}">
        <p14:creationId xmlns:p14="http://schemas.microsoft.com/office/powerpoint/2010/main" val="16382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E1298F-66BF-4B58-AED1-4A2B9CB0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086" y="2005733"/>
            <a:ext cx="9014927" cy="38912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800" dirty="0" err="1"/>
              <a:t>Informatika</a:t>
            </a:r>
            <a:r>
              <a:rPr lang="en-GB" sz="2800" dirty="0"/>
              <a:t> </a:t>
            </a:r>
            <a:r>
              <a:rPr lang="en-GB" sz="2800" dirty="0" err="1"/>
              <a:t>mencakup</a:t>
            </a:r>
            <a:r>
              <a:rPr lang="en-GB" sz="2800" dirty="0"/>
              <a:t> </a:t>
            </a:r>
            <a:r>
              <a:rPr lang="en-GB" sz="2800" dirty="0" err="1"/>
              <a:t>aspek</a:t>
            </a:r>
            <a:r>
              <a:rPr lang="en-GB" sz="2800" dirty="0"/>
              <a:t> </a:t>
            </a:r>
            <a:r>
              <a:rPr lang="en-GB" sz="2800" dirty="0" err="1"/>
              <a:t>teoretis</a:t>
            </a:r>
            <a:r>
              <a:rPr lang="en-GB" sz="2800" dirty="0"/>
              <a:t> dan </a:t>
            </a:r>
            <a:r>
              <a:rPr lang="en-GB" sz="2800" dirty="0" err="1"/>
              <a:t>praktis</a:t>
            </a:r>
            <a:r>
              <a:rPr lang="en-GB" sz="2800" dirty="0"/>
              <a:t>, </a:t>
            </a:r>
            <a:r>
              <a:rPr lang="en-GB" sz="2800" dirty="0" err="1"/>
              <a:t>mendorong</a:t>
            </a:r>
            <a:r>
              <a:rPr lang="en-GB" sz="2800" dirty="0"/>
              <a:t> kalian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mengembangkan</a:t>
            </a:r>
            <a:r>
              <a:rPr lang="en-GB" sz="2800" dirty="0"/>
              <a:t> </a:t>
            </a:r>
            <a:r>
              <a:rPr lang="en-GB" sz="2800" dirty="0" err="1"/>
              <a:t>daya</a:t>
            </a:r>
            <a:r>
              <a:rPr lang="en-GB" sz="2800" dirty="0"/>
              <a:t> </a:t>
            </a:r>
            <a:r>
              <a:rPr lang="en-GB" sz="2800" dirty="0" err="1"/>
              <a:t>pikir</a:t>
            </a:r>
            <a:r>
              <a:rPr lang="en-GB" sz="2800" dirty="0"/>
              <a:t> </a:t>
            </a:r>
            <a:r>
              <a:rPr lang="en-GB" sz="2800" dirty="0" err="1"/>
              <a:t>kritis</a:t>
            </a:r>
            <a:r>
              <a:rPr lang="en-GB" sz="2800" dirty="0"/>
              <a:t> dan </a:t>
            </a:r>
            <a:r>
              <a:rPr lang="en-GB" sz="2800" dirty="0" err="1"/>
              <a:t>kreatif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menghasilkan</a:t>
            </a:r>
            <a:r>
              <a:rPr lang="en-GB" sz="2800" dirty="0"/>
              <a:t> </a:t>
            </a:r>
            <a:r>
              <a:rPr lang="en-GB" sz="2800" dirty="0" err="1"/>
              <a:t>penemuan</a:t>
            </a:r>
            <a:r>
              <a:rPr lang="en-GB" sz="2800" dirty="0"/>
              <a:t> (invention) </a:t>
            </a:r>
            <a:r>
              <a:rPr lang="en-GB" sz="2800" dirty="0" err="1"/>
              <a:t>terkait</a:t>
            </a:r>
            <a:r>
              <a:rPr lang="en-GB" sz="2800" dirty="0"/>
              <a:t> </a:t>
            </a:r>
            <a:r>
              <a:rPr lang="en-GB" sz="2800" dirty="0" err="1"/>
              <a:t>komputer</a:t>
            </a:r>
            <a:r>
              <a:rPr lang="en-GB" sz="2800" dirty="0"/>
              <a:t> dan </a:t>
            </a:r>
            <a:r>
              <a:rPr lang="en-GB" sz="2800" dirty="0" err="1"/>
              <a:t>sistem</a:t>
            </a:r>
            <a:r>
              <a:rPr lang="en-GB" sz="2800" dirty="0"/>
              <a:t> </a:t>
            </a:r>
            <a:r>
              <a:rPr lang="en-GB" sz="2800" dirty="0" err="1"/>
              <a:t>komputasi</a:t>
            </a:r>
            <a:r>
              <a:rPr lang="en-GB" sz="2800" dirty="0"/>
              <a:t>. </a:t>
            </a:r>
            <a:r>
              <a:rPr lang="en-GB" sz="2800" dirty="0" err="1"/>
              <a:t>serta</a:t>
            </a:r>
            <a:r>
              <a:rPr lang="en-GB" sz="2800" dirty="0"/>
              <a:t> </a:t>
            </a:r>
            <a:r>
              <a:rPr lang="en-GB" sz="2800" dirty="0" err="1"/>
              <a:t>prinsip-prinsip</a:t>
            </a:r>
            <a:r>
              <a:rPr lang="en-GB" sz="2800" dirty="0"/>
              <a:t> yang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dirty="0" err="1"/>
              <a:t>dasar</a:t>
            </a:r>
            <a:r>
              <a:rPr lang="en-GB" sz="2800" dirty="0"/>
              <a:t> </a:t>
            </a:r>
            <a:r>
              <a:rPr lang="en-GB" sz="2800" dirty="0" err="1"/>
              <a:t>perancangan</a:t>
            </a:r>
            <a:r>
              <a:rPr lang="en-GB" sz="2800" dirty="0"/>
              <a:t> </a:t>
            </a:r>
            <a:r>
              <a:rPr lang="en-GB" sz="2800" dirty="0" err="1"/>
              <a:t>tersebut</a:t>
            </a:r>
            <a:r>
              <a:rPr lang="en-GB" sz="2800" dirty="0"/>
              <a:t>. </a:t>
            </a:r>
            <a:r>
              <a:rPr lang="en-GB" sz="2800" dirty="0" err="1"/>
              <a:t>Komputasi</a:t>
            </a:r>
            <a:r>
              <a:rPr lang="en-GB" sz="2800" dirty="0"/>
              <a:t> </a:t>
            </a:r>
            <a:r>
              <a:rPr lang="en-GB" sz="2800" dirty="0" err="1"/>
              <a:t>adalah</a:t>
            </a:r>
            <a:r>
              <a:rPr lang="en-GB" sz="2800" dirty="0"/>
              <a:t> </a:t>
            </a:r>
            <a:r>
              <a:rPr lang="en-GB" sz="2800" dirty="0" err="1"/>
              <a:t>ilmu</a:t>
            </a:r>
            <a:r>
              <a:rPr lang="en-GB" sz="2800" dirty="0"/>
              <a:t> yang </a:t>
            </a:r>
            <a:r>
              <a:rPr lang="en-GB" sz="2800" dirty="0" err="1"/>
              <a:t>berkaitan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pemodelan</a:t>
            </a:r>
            <a:r>
              <a:rPr lang="en-GB" sz="2800" dirty="0"/>
              <a:t> </a:t>
            </a:r>
            <a:r>
              <a:rPr lang="en-GB" sz="2800" dirty="0" err="1"/>
              <a:t>matematika</a:t>
            </a:r>
            <a:r>
              <a:rPr lang="en-GB" sz="2800" dirty="0"/>
              <a:t> dan </a:t>
            </a:r>
            <a:r>
              <a:rPr lang="en-GB" sz="2800" dirty="0" err="1"/>
              <a:t>penggunaan</a:t>
            </a:r>
            <a:r>
              <a:rPr lang="en-GB" sz="2800" dirty="0"/>
              <a:t> </a:t>
            </a:r>
            <a:r>
              <a:rPr lang="en-GB" sz="2800" dirty="0" err="1"/>
              <a:t>komputer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memecahkan</a:t>
            </a:r>
            <a:r>
              <a:rPr lang="en-GB" sz="2800" dirty="0"/>
              <a:t> </a:t>
            </a:r>
            <a:r>
              <a:rPr lang="en-GB" sz="2800" dirty="0" err="1"/>
              <a:t>masalah-masalah</a:t>
            </a:r>
            <a:r>
              <a:rPr lang="en-GB" sz="2800" dirty="0"/>
              <a:t> sains.	</a:t>
            </a:r>
          </a:p>
        </p:txBody>
      </p:sp>
    </p:spTree>
    <p:extLst>
      <p:ext uri="{BB962C8B-B14F-4D97-AF65-F5344CB8AC3E}">
        <p14:creationId xmlns:p14="http://schemas.microsoft.com/office/powerpoint/2010/main" val="20115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6F7E-86CA-4CDF-B548-B16FFBB9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882" y="2187888"/>
            <a:ext cx="9788236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Informatika</a:t>
            </a:r>
            <a:r>
              <a:rPr lang="en-GB" sz="2400" dirty="0"/>
              <a:t> </a:t>
            </a:r>
            <a:r>
              <a:rPr lang="en-GB" sz="2400" dirty="0" err="1"/>
              <a:t>mencakup</a:t>
            </a:r>
            <a:r>
              <a:rPr lang="en-GB" sz="2400" dirty="0"/>
              <a:t> </a:t>
            </a:r>
            <a:r>
              <a:rPr lang="en-GB" sz="2400" dirty="0" err="1"/>
              <a:t>pemodelan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“</a:t>
            </a:r>
            <a:r>
              <a:rPr lang="en-GB" sz="2400" dirty="0" err="1"/>
              <a:t>komputasi</a:t>
            </a:r>
            <a:r>
              <a:rPr lang="en-GB" sz="2400" dirty="0"/>
              <a:t>” dan </a:t>
            </a:r>
            <a:r>
              <a:rPr lang="en-GB" sz="2400" dirty="0" err="1"/>
              <a:t>aplikasinya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sistem</a:t>
            </a:r>
            <a:r>
              <a:rPr lang="en-GB" sz="2400" dirty="0"/>
              <a:t> </a:t>
            </a:r>
            <a:r>
              <a:rPr lang="en-GB" sz="2400" dirty="0" err="1"/>
              <a:t>komputer</a:t>
            </a:r>
            <a:r>
              <a:rPr lang="en-GB" sz="2400" dirty="0"/>
              <a:t>. </a:t>
            </a:r>
            <a:r>
              <a:rPr lang="en-GB" sz="2400" dirty="0" err="1"/>
              <a:t>Apa</a:t>
            </a:r>
            <a:r>
              <a:rPr lang="en-GB" sz="2400" dirty="0"/>
              <a:t> </a:t>
            </a:r>
            <a:r>
              <a:rPr lang="en-GB" sz="2400" dirty="0" err="1"/>
              <a:t>itu</a:t>
            </a:r>
            <a:r>
              <a:rPr lang="en-GB" sz="2400" dirty="0"/>
              <a:t> </a:t>
            </a:r>
            <a:r>
              <a:rPr lang="en-GB" sz="2400" dirty="0" err="1"/>
              <a:t>komputasi</a:t>
            </a:r>
            <a:r>
              <a:rPr lang="en-GB" sz="2400" dirty="0"/>
              <a:t>? </a:t>
            </a:r>
            <a:r>
              <a:rPr lang="en-GB" sz="2400" dirty="0" err="1"/>
              <a:t>Menurut</a:t>
            </a:r>
            <a:r>
              <a:rPr lang="en-GB" sz="2400" dirty="0"/>
              <a:t> KBBI, </a:t>
            </a:r>
            <a:r>
              <a:rPr lang="en-GB" sz="2400" dirty="0" err="1"/>
              <a:t>komputasi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: </a:t>
            </a:r>
          </a:p>
          <a:p>
            <a:pPr marL="514350" indent="-514350">
              <a:buAutoNum type="arabicParenBoth"/>
            </a:pPr>
            <a:r>
              <a:rPr lang="en-GB" sz="2400" dirty="0" err="1"/>
              <a:t>Penghitungan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komputer</a:t>
            </a:r>
            <a:r>
              <a:rPr lang="en-GB" sz="2400" dirty="0"/>
              <a:t>;</a:t>
            </a:r>
          </a:p>
          <a:p>
            <a:pPr marL="514350" indent="-514350">
              <a:buAutoNum type="arabicParenBoth"/>
            </a:pP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matematika</a:t>
            </a:r>
            <a:r>
              <a:rPr lang="en-GB" sz="2400" dirty="0"/>
              <a:t>, </a:t>
            </a:r>
            <a:r>
              <a:rPr lang="en-GB" sz="2400" dirty="0" err="1"/>
              <a:t>penghitungan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bilangan-bilangan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peubah-peubah</a:t>
            </a:r>
            <a:r>
              <a:rPr lang="en-GB" sz="2400" dirty="0"/>
              <a:t> yang </a:t>
            </a:r>
            <a:r>
              <a:rPr lang="en-GB" sz="2400" dirty="0" err="1"/>
              <a:t>dilaksanakan</a:t>
            </a:r>
            <a:r>
              <a:rPr lang="en-GB" sz="2400" dirty="0"/>
              <a:t> </a:t>
            </a:r>
            <a:r>
              <a:rPr lang="en-GB" sz="2400" dirty="0" err="1"/>
              <a:t>berdasarkan</a:t>
            </a:r>
            <a:r>
              <a:rPr lang="en-GB" sz="2400" dirty="0"/>
              <a:t> </a:t>
            </a:r>
            <a:r>
              <a:rPr lang="en-GB" sz="2400" dirty="0" err="1"/>
              <a:t>urutan</a:t>
            </a:r>
            <a:r>
              <a:rPr lang="en-GB" sz="2400" dirty="0"/>
              <a:t> </a:t>
            </a:r>
            <a:r>
              <a:rPr lang="en-GB" sz="2400" dirty="0" err="1"/>
              <a:t>langkah</a:t>
            </a:r>
            <a:r>
              <a:rPr lang="en-GB" sz="2400" dirty="0"/>
              <a:t> yang </a:t>
            </a:r>
            <a:r>
              <a:rPr lang="en-GB" sz="2400" dirty="0" err="1"/>
              <a:t>diberikan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929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4620-D10A-4C65-B1DB-C98B8BDC7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64" y="2008910"/>
            <a:ext cx="8693727" cy="3366654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Landasan</a:t>
            </a:r>
            <a:r>
              <a:rPr lang="en-GB" dirty="0"/>
              <a:t> </a:t>
            </a:r>
            <a:r>
              <a:rPr lang="en-GB" dirty="0" err="1"/>
              <a:t>berpikir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</a:t>
            </a:r>
            <a:r>
              <a:rPr lang="en-GB" dirty="0" err="1"/>
              <a:t>dinamakan</a:t>
            </a:r>
            <a:r>
              <a:rPr lang="en-GB" dirty="0"/>
              <a:t> </a:t>
            </a:r>
            <a:r>
              <a:rPr lang="en-GB" dirty="0" err="1"/>
              <a:t>berpikir</a:t>
            </a:r>
            <a:r>
              <a:rPr lang="en-GB" dirty="0"/>
              <a:t> </a:t>
            </a:r>
            <a:r>
              <a:rPr lang="en-GB" dirty="0" err="1"/>
              <a:t>komputasional</a:t>
            </a:r>
            <a:r>
              <a:rPr lang="en-GB" dirty="0"/>
              <a:t> (Computational Thinking). </a:t>
            </a:r>
            <a:r>
              <a:rPr lang="en-GB" dirty="0" err="1"/>
              <a:t>Berpikir</a:t>
            </a:r>
            <a:r>
              <a:rPr lang="en-GB" dirty="0"/>
              <a:t> </a:t>
            </a:r>
            <a:r>
              <a:rPr lang="en-GB" dirty="0" err="1"/>
              <a:t>komputasional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kerangka</a:t>
            </a:r>
            <a:r>
              <a:rPr lang="en-GB" dirty="0"/>
              <a:t> dan proses </a:t>
            </a:r>
            <a:r>
              <a:rPr lang="en-GB" dirty="0" err="1"/>
              <a:t>berpikir</a:t>
            </a:r>
            <a:r>
              <a:rPr lang="en-GB" dirty="0"/>
              <a:t> yang </a:t>
            </a:r>
            <a:r>
              <a:rPr lang="en-GB" dirty="0" err="1"/>
              <a:t>mencakup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keras</a:t>
            </a:r>
            <a:r>
              <a:rPr lang="en-GB" dirty="0"/>
              <a:t>,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, dan </a:t>
            </a:r>
            <a:r>
              <a:rPr lang="en-GB" dirty="0" err="1"/>
              <a:t>menalar</a:t>
            </a:r>
            <a:r>
              <a:rPr lang="en-GB" dirty="0"/>
              <a:t> (reasoning) </a:t>
            </a:r>
            <a:r>
              <a:rPr lang="en-GB" dirty="0" err="1"/>
              <a:t>mengenai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dan </a:t>
            </a:r>
            <a:r>
              <a:rPr lang="en-GB" dirty="0" err="1"/>
              <a:t>persoalan</a:t>
            </a:r>
            <a:r>
              <a:rPr lang="en-GB" dirty="0"/>
              <a:t>. </a:t>
            </a:r>
            <a:r>
              <a:rPr lang="en-GB" dirty="0" err="1"/>
              <a:t>Moda</a:t>
            </a:r>
            <a:r>
              <a:rPr lang="en-GB" dirty="0"/>
              <a:t> </a:t>
            </a:r>
            <a:r>
              <a:rPr lang="en-GB" dirty="0" err="1"/>
              <a:t>berpikir</a:t>
            </a:r>
            <a:r>
              <a:rPr lang="en-GB" dirty="0"/>
              <a:t> (thinking mode)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didukung</a:t>
            </a:r>
            <a:r>
              <a:rPr lang="en-GB" dirty="0"/>
              <a:t> dan </a:t>
            </a:r>
            <a:r>
              <a:rPr lang="en-GB" dirty="0" err="1"/>
              <a:t>dilengkapi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 </a:t>
            </a:r>
            <a:r>
              <a:rPr lang="en-GB" dirty="0" err="1"/>
              <a:t>teoritis</a:t>
            </a:r>
            <a:r>
              <a:rPr lang="en-GB" dirty="0"/>
              <a:t> dan </a:t>
            </a:r>
            <a:r>
              <a:rPr lang="en-GB" dirty="0" err="1"/>
              <a:t>praktis</a:t>
            </a:r>
            <a:r>
              <a:rPr lang="en-GB" dirty="0"/>
              <a:t>, </a:t>
            </a:r>
            <a:r>
              <a:rPr lang="en-GB" dirty="0" err="1"/>
              <a:t>serta</a:t>
            </a:r>
            <a:r>
              <a:rPr lang="en-GB" dirty="0"/>
              <a:t> </a:t>
            </a:r>
            <a:r>
              <a:rPr lang="en-GB" dirty="0" err="1"/>
              <a:t>teknik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menganalisis</a:t>
            </a:r>
            <a:r>
              <a:rPr lang="en-GB" dirty="0"/>
              <a:t>, </a:t>
            </a:r>
            <a:r>
              <a:rPr lang="en-GB" dirty="0" err="1"/>
              <a:t>memodelkan</a:t>
            </a:r>
            <a:r>
              <a:rPr lang="en-GB" dirty="0"/>
              <a:t> dan </a:t>
            </a:r>
            <a:r>
              <a:rPr lang="en-GB" dirty="0" err="1"/>
              <a:t>memecahkan</a:t>
            </a:r>
            <a:r>
              <a:rPr lang="en-GB" dirty="0"/>
              <a:t> </a:t>
            </a:r>
            <a:r>
              <a:rPr lang="en-GB" dirty="0" err="1"/>
              <a:t>persoalan</a:t>
            </a:r>
            <a:r>
              <a:rPr lang="en-GB" dirty="0"/>
              <a:t>. </a:t>
            </a:r>
            <a:r>
              <a:rPr lang="en-GB" dirty="0" err="1"/>
              <a:t>Siswa</a:t>
            </a:r>
            <a:r>
              <a:rPr lang="en-GB" dirty="0"/>
              <a:t> yang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mendalami</a:t>
            </a:r>
            <a:r>
              <a:rPr lang="en-GB" dirty="0"/>
              <a:t> 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“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komputasional</a:t>
            </a:r>
            <a:r>
              <a:rPr lang="en-GB" dirty="0"/>
              <a:t>” </a:t>
            </a:r>
            <a:r>
              <a:rPr lang="en-GB" dirty="0" err="1"/>
              <a:t>berfungsi</a:t>
            </a:r>
            <a:r>
              <a:rPr lang="en-GB" dirty="0"/>
              <a:t>, </a:t>
            </a:r>
            <a:r>
              <a:rPr lang="en-GB" dirty="0" err="1"/>
              <a:t>baik</a:t>
            </a:r>
            <a:r>
              <a:rPr lang="en-GB" dirty="0"/>
              <a:t> yang </a:t>
            </a:r>
            <a:r>
              <a:rPr lang="en-GB" dirty="0" err="1"/>
              <a:t>mengandung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9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C2750-D86F-4863-8317-0ABB1CCAD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2035"/>
            <a:ext cx="9232900" cy="3664239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Saat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 </a:t>
            </a:r>
            <a:r>
              <a:rPr lang="en-GB" dirty="0" err="1"/>
              <a:t>hidup</a:t>
            </a:r>
            <a:r>
              <a:rPr lang="en-GB" dirty="0"/>
              <a:t> di era digital yang </a:t>
            </a:r>
            <a:r>
              <a:rPr lang="en-GB" dirty="0" err="1"/>
              <a:t>sering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Industri</a:t>
            </a:r>
            <a:r>
              <a:rPr lang="en-GB" dirty="0"/>
              <a:t> 4.0. </a:t>
            </a:r>
            <a:r>
              <a:rPr lang="en-GB" dirty="0" err="1"/>
              <a:t>Dalam</a:t>
            </a:r>
            <a:r>
              <a:rPr lang="en-GB" dirty="0"/>
              <a:t>	 industry 4.0, 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	 </a:t>
            </a:r>
            <a:r>
              <a:rPr lang="en-GB" dirty="0" err="1"/>
              <a:t>dilakukan</a:t>
            </a:r>
            <a:r>
              <a:rPr lang="en-GB" dirty="0"/>
              <a:t> oleh </a:t>
            </a:r>
            <a:r>
              <a:rPr lang="en-GB" dirty="0" err="1"/>
              <a:t>manusia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memanfaatkan</a:t>
            </a:r>
            <a:r>
              <a:rPr lang="en-GB" dirty="0"/>
              <a:t> </a:t>
            </a:r>
            <a:r>
              <a:rPr lang="en-GB" dirty="0" err="1"/>
              <a:t>mesin</a:t>
            </a:r>
            <a:r>
              <a:rPr lang="en-GB" dirty="0"/>
              <a:t> </a:t>
            </a:r>
            <a:r>
              <a:rPr lang="en-GB" dirty="0" err="1"/>
              <a:t>cerdas</a:t>
            </a:r>
            <a:r>
              <a:rPr lang="en-GB" dirty="0"/>
              <a:t> </a:t>
            </a:r>
            <a:r>
              <a:rPr lang="en-GB" dirty="0" err="1"/>
              <a:t>berbasis</a:t>
            </a:r>
            <a:r>
              <a:rPr lang="en-GB" dirty="0"/>
              <a:t>	 </a:t>
            </a:r>
            <a:r>
              <a:rPr lang="en-GB" dirty="0" err="1"/>
              <a:t>Komputer</a:t>
            </a:r>
            <a:r>
              <a:rPr lang="en-GB" dirty="0"/>
              <a:t> dan internet.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47C20-055C-4C3C-88A9-7C9812C9CC46}"/>
              </a:ext>
            </a:extLst>
          </p:cNvPr>
          <p:cNvSpPr txBox="1"/>
          <p:nvPr/>
        </p:nvSpPr>
        <p:spPr>
          <a:xfrm>
            <a:off x="1320800" y="283259"/>
            <a:ext cx="648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Informatika di Era Industri 4.0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BDEB2C-7984-402F-940B-F3DC36DC7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46" y="3429000"/>
            <a:ext cx="4561480" cy="245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2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7213E-F7A5-440A-9994-C3DFC4D4C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7" y="1946058"/>
            <a:ext cx="8943109" cy="365117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Bidang-bidang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 </a:t>
            </a:r>
            <a:r>
              <a:rPr lang="en-GB" dirty="0" err="1"/>
              <a:t>Informatika</a:t>
            </a:r>
            <a:r>
              <a:rPr lang="en-GB" dirty="0"/>
              <a:t>, yang </a:t>
            </a:r>
            <a:r>
              <a:rPr lang="en-GB" dirty="0" err="1"/>
              <a:t>dikelompokkan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Berpikir</a:t>
            </a:r>
            <a:r>
              <a:rPr lang="en-GB" dirty="0"/>
              <a:t> </a:t>
            </a:r>
            <a:r>
              <a:rPr lang="en-GB" dirty="0" err="1"/>
              <a:t>Komputasional</a:t>
            </a:r>
            <a:r>
              <a:rPr lang="en-GB" dirty="0"/>
              <a:t> (BK),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dan </a:t>
            </a:r>
            <a:r>
              <a:rPr lang="en-GB" dirty="0" err="1"/>
              <a:t>Komunikasi</a:t>
            </a:r>
            <a:r>
              <a:rPr lang="en-GB" dirty="0"/>
              <a:t> (TIK),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(SK),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dan Internet (JKI), </a:t>
            </a:r>
            <a:r>
              <a:rPr lang="en-GB" dirty="0" err="1"/>
              <a:t>Analisis</a:t>
            </a:r>
            <a:r>
              <a:rPr lang="en-GB" dirty="0"/>
              <a:t> Data (AD), </a:t>
            </a:r>
            <a:r>
              <a:rPr lang="en-GB" dirty="0" err="1"/>
              <a:t>Algoritma</a:t>
            </a:r>
            <a:r>
              <a:rPr lang="en-GB" dirty="0"/>
              <a:t> dan </a:t>
            </a:r>
            <a:r>
              <a:rPr lang="en-GB" dirty="0" err="1"/>
              <a:t>Pemrograman</a:t>
            </a:r>
            <a:r>
              <a:rPr lang="en-GB" dirty="0"/>
              <a:t> (AP), </a:t>
            </a:r>
            <a:r>
              <a:rPr lang="en-GB" dirty="0" err="1"/>
              <a:t>Dampak</a:t>
            </a:r>
            <a:r>
              <a:rPr lang="en-GB" dirty="0"/>
              <a:t> Sosial </a:t>
            </a:r>
            <a:r>
              <a:rPr lang="en-GB" dirty="0" err="1"/>
              <a:t>Informatika</a:t>
            </a:r>
            <a:r>
              <a:rPr lang="en-GB" dirty="0"/>
              <a:t> (DSI), dan </a:t>
            </a:r>
            <a:r>
              <a:rPr lang="en-GB" dirty="0" err="1"/>
              <a:t>Praktik</a:t>
            </a:r>
            <a:r>
              <a:rPr lang="en-GB" dirty="0"/>
              <a:t> Lintas </a:t>
            </a:r>
            <a:r>
              <a:rPr lang="en-GB" dirty="0" err="1"/>
              <a:t>Bidang</a:t>
            </a:r>
            <a:r>
              <a:rPr lang="en-GB" dirty="0"/>
              <a:t> (PLB).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bahasa</a:t>
            </a:r>
            <a:r>
              <a:rPr lang="en-GB" dirty="0"/>
              <a:t> </a:t>
            </a:r>
            <a:r>
              <a:rPr lang="en-GB" dirty="0" err="1"/>
              <a:t>Inggris</a:t>
            </a:r>
            <a:r>
              <a:rPr lang="en-GB" dirty="0"/>
              <a:t>, </a:t>
            </a:r>
            <a:r>
              <a:rPr lang="en-GB" dirty="0" err="1"/>
              <a:t>bidang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: Computational Thinking (CT), Information and Communication Technology (ICT), Computing System (CE), Computer Network (NW), Data Analysis (DA), Algorithm &amp; Programming (AP), Social Impact of Informatics (SOC), Computing Practices (CP)</a:t>
            </a:r>
          </a:p>
        </p:txBody>
      </p:sp>
    </p:spTree>
    <p:extLst>
      <p:ext uri="{BB962C8B-B14F-4D97-AF65-F5344CB8AC3E}">
        <p14:creationId xmlns:p14="http://schemas.microsoft.com/office/powerpoint/2010/main" val="19939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E74AA2-710A-4CB7-9F71-7F2F4C9E1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500" t="25443" r="51137" b="53335"/>
          <a:stretch/>
        </p:blipFill>
        <p:spPr>
          <a:xfrm>
            <a:off x="888981" y="2263485"/>
            <a:ext cx="4664922" cy="35554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1EBB72-0A7A-4A91-9E1B-170767DC4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166" y="2263485"/>
            <a:ext cx="4555853" cy="325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1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E9B3557-110E-4F3F-8818-58ED1DFA847D}"/>
              </a:ext>
            </a:extLst>
          </p:cNvPr>
          <p:cNvSpPr txBox="1"/>
          <p:nvPr/>
        </p:nvSpPr>
        <p:spPr>
          <a:xfrm>
            <a:off x="1302327" y="498702"/>
            <a:ext cx="773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/>
              <a:t>Informatika</a:t>
            </a:r>
            <a:r>
              <a:rPr lang="es-ES" sz="3200" dirty="0"/>
              <a:t> dan </a:t>
            </a:r>
            <a:r>
              <a:rPr lang="es-ES" sz="3200" dirty="0" err="1"/>
              <a:t>Profil</a:t>
            </a:r>
            <a:r>
              <a:rPr lang="es-ES" sz="3200" dirty="0"/>
              <a:t> </a:t>
            </a:r>
            <a:r>
              <a:rPr lang="es-ES" sz="3200" dirty="0" err="1"/>
              <a:t>Pelajar</a:t>
            </a:r>
            <a:r>
              <a:rPr lang="es-ES" sz="3200" dirty="0"/>
              <a:t> </a:t>
            </a:r>
            <a:r>
              <a:rPr lang="es-ES" sz="3200" dirty="0" err="1"/>
              <a:t>Pancasila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E4C2FA-E7B1-4C4C-9543-A572C7091DA4}"/>
              </a:ext>
            </a:extLst>
          </p:cNvPr>
          <p:cNvSpPr txBox="1"/>
          <p:nvPr/>
        </p:nvSpPr>
        <p:spPr>
          <a:xfrm>
            <a:off x="1185717" y="2233458"/>
            <a:ext cx="89084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menyiapkan</a:t>
            </a:r>
            <a:r>
              <a:rPr lang="en-GB" dirty="0"/>
              <a:t>	</a:t>
            </a:r>
            <a:r>
              <a:rPr lang="en-GB" dirty="0" err="1"/>
              <a:t>diri</a:t>
            </a:r>
            <a:r>
              <a:rPr lang="en-GB" dirty="0"/>
              <a:t> </a:t>
            </a:r>
            <a:r>
              <a:rPr lang="en-GB" dirty="0" err="1"/>
              <a:t>menghadapi</a:t>
            </a:r>
            <a:r>
              <a:rPr lang="en-GB" dirty="0"/>
              <a:t> masa </a:t>
            </a:r>
            <a:r>
              <a:rPr lang="en-GB" dirty="0" err="1"/>
              <a:t>depan</a:t>
            </a:r>
            <a:r>
              <a:rPr lang="en-GB" dirty="0"/>
              <a:t>	di era digital, </a:t>
            </a:r>
            <a:r>
              <a:rPr lang="en-GB" dirty="0" err="1"/>
              <a:t>siswa</a:t>
            </a:r>
            <a:r>
              <a:rPr lang="en-GB" dirty="0"/>
              <a:t>	</a:t>
            </a:r>
            <a:r>
              <a:rPr lang="en-GB" dirty="0" err="1"/>
              <a:t>kelas</a:t>
            </a:r>
            <a:r>
              <a:rPr lang="en-GB" dirty="0"/>
              <a:t> X juga	</a:t>
            </a:r>
          </a:p>
          <a:p>
            <a:pPr algn="just"/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membangun</a:t>
            </a:r>
            <a:r>
              <a:rPr lang="en-GB" dirty="0"/>
              <a:t> </a:t>
            </a:r>
            <a:r>
              <a:rPr lang="en-GB" dirty="0" err="1"/>
              <a:t>kebiasaan-kebiasaan</a:t>
            </a:r>
            <a:r>
              <a:rPr lang="en-GB" dirty="0"/>
              <a:t> </a:t>
            </a:r>
            <a:r>
              <a:rPr lang="en-GB" dirty="0" err="1"/>
              <a:t>baik</a:t>
            </a:r>
            <a:r>
              <a:rPr lang="en-GB" dirty="0"/>
              <a:t> yang </a:t>
            </a:r>
            <a:r>
              <a:rPr lang="en-GB" dirty="0" err="1"/>
              <a:t>menumbuhkan</a:t>
            </a:r>
            <a:r>
              <a:rPr lang="en-GB" dirty="0"/>
              <a:t> </a:t>
            </a:r>
            <a:r>
              <a:rPr lang="en-GB" dirty="0" err="1"/>
              <a:t>karakter</a:t>
            </a:r>
            <a:r>
              <a:rPr lang="en-GB" dirty="0"/>
              <a:t> yang </a:t>
            </a:r>
          </a:p>
          <a:p>
            <a:pPr algn="just"/>
            <a:r>
              <a:rPr lang="en-GB" dirty="0" err="1"/>
              <a:t>baik</a:t>
            </a:r>
            <a:r>
              <a:rPr lang="en-GB" dirty="0"/>
              <a:t> di dunia </a:t>
            </a:r>
            <a:r>
              <a:rPr lang="en-GB" dirty="0" err="1"/>
              <a:t>nyata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dunia digital,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citra</a:t>
            </a:r>
            <a:r>
              <a:rPr lang="en-GB" dirty="0"/>
              <a:t> </a:t>
            </a:r>
            <a:r>
              <a:rPr lang="en-GB" dirty="0" err="1"/>
              <a:t>bangsa</a:t>
            </a:r>
            <a:r>
              <a:rPr lang="en-GB" dirty="0"/>
              <a:t> Indonesia </a:t>
            </a:r>
            <a:r>
              <a:rPr lang="en-GB" dirty="0" err="1"/>
              <a:t>terpapar</a:t>
            </a:r>
            <a:r>
              <a:rPr lang="en-GB" dirty="0"/>
              <a:t> </a:t>
            </a:r>
          </a:p>
          <a:p>
            <a:pPr algn="just"/>
            <a:r>
              <a:rPr lang="en-GB" dirty="0"/>
              <a:t>di dunia digital yang </a:t>
            </a:r>
            <a:r>
              <a:rPr lang="en-GB" dirty="0" err="1"/>
              <a:t>sangat</a:t>
            </a:r>
            <a:r>
              <a:rPr lang="en-GB" dirty="0"/>
              <a:t> </a:t>
            </a:r>
            <a:r>
              <a:rPr lang="en-GB" dirty="0" err="1"/>
              <a:t>terbuka</a:t>
            </a:r>
            <a:r>
              <a:rPr lang="en-GB" dirty="0"/>
              <a:t> </a:t>
            </a:r>
            <a:r>
              <a:rPr lang="en-GB" dirty="0" err="1"/>
              <a:t>akibat</a:t>
            </a:r>
            <a:r>
              <a:rPr lang="en-GB" dirty="0"/>
              <a:t> </a:t>
            </a:r>
            <a:r>
              <a:rPr lang="en-GB" dirty="0" err="1"/>
              <a:t>kemunculan</a:t>
            </a:r>
            <a:r>
              <a:rPr lang="en-GB" dirty="0"/>
              <a:t> dan posting </a:t>
            </a:r>
            <a:r>
              <a:rPr lang="en-GB" dirty="0" err="1"/>
              <a:t>konten</a:t>
            </a:r>
            <a:r>
              <a:rPr lang="en-GB" dirty="0"/>
              <a:t>  orang	 Indonesia. 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pelajar</a:t>
            </a:r>
            <a:r>
              <a:rPr lang="en-GB" dirty="0"/>
              <a:t> Indonesia, </a:t>
            </a:r>
            <a:r>
              <a:rPr lang="en-GB" dirty="0" err="1"/>
              <a:t>karakter</a:t>
            </a:r>
            <a:r>
              <a:rPr lang="en-GB" dirty="0"/>
              <a:t> yang	</a:t>
            </a:r>
            <a:r>
              <a:rPr lang="en-GB" dirty="0" err="1"/>
              <a:t>baik</a:t>
            </a:r>
            <a:r>
              <a:rPr lang="en-GB" dirty="0"/>
              <a:t> 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dirumuskan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	</a:t>
            </a:r>
          </a:p>
          <a:p>
            <a:pPr algn="just"/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Pelajar</a:t>
            </a:r>
            <a:r>
              <a:rPr lang="en-GB" dirty="0"/>
              <a:t> Pancasila, yang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ciri-ciri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:	</a:t>
            </a:r>
          </a:p>
          <a:p>
            <a:pPr marL="342900" indent="-342900" algn="just">
              <a:buAutoNum type="alphaLcParenBoth"/>
            </a:pPr>
            <a:r>
              <a:rPr lang="en-GB" dirty="0" err="1"/>
              <a:t>Beriman</a:t>
            </a:r>
            <a:r>
              <a:rPr lang="en-GB" dirty="0"/>
              <a:t> </a:t>
            </a:r>
            <a:r>
              <a:rPr lang="en-GB" dirty="0" err="1"/>
              <a:t>bertakwa</a:t>
            </a:r>
            <a:r>
              <a:rPr lang="en-GB" dirty="0"/>
              <a:t> </a:t>
            </a:r>
            <a:r>
              <a:rPr lang="en-GB" dirty="0" err="1"/>
              <a:t>kepada</a:t>
            </a:r>
            <a:r>
              <a:rPr lang="en-GB" dirty="0"/>
              <a:t> </a:t>
            </a:r>
            <a:r>
              <a:rPr lang="en-GB" dirty="0" err="1"/>
              <a:t>Tuhan</a:t>
            </a:r>
            <a:r>
              <a:rPr lang="en-GB" dirty="0"/>
              <a:t> yang </a:t>
            </a:r>
            <a:r>
              <a:rPr lang="en-GB" dirty="0" err="1"/>
              <a:t>Maha</a:t>
            </a:r>
            <a:r>
              <a:rPr lang="en-GB" dirty="0"/>
              <a:t> </a:t>
            </a:r>
            <a:r>
              <a:rPr lang="en-GB" dirty="0" err="1"/>
              <a:t>Esa</a:t>
            </a:r>
            <a:r>
              <a:rPr lang="en-GB" dirty="0"/>
              <a:t>, dan </a:t>
            </a:r>
            <a:r>
              <a:rPr lang="en-GB" dirty="0" err="1"/>
              <a:t>berakhlak</a:t>
            </a:r>
            <a:r>
              <a:rPr lang="en-GB" dirty="0"/>
              <a:t>	</a:t>
            </a:r>
            <a:r>
              <a:rPr lang="en-GB" dirty="0" err="1"/>
              <a:t>mulia</a:t>
            </a:r>
            <a:endParaRPr lang="en-GB" dirty="0"/>
          </a:p>
          <a:p>
            <a:pPr algn="just"/>
            <a:r>
              <a:rPr lang="en-GB" dirty="0"/>
              <a:t>(b) </a:t>
            </a:r>
            <a:r>
              <a:rPr lang="en-GB" dirty="0" err="1"/>
              <a:t>Berkebhinekaan</a:t>
            </a:r>
            <a:r>
              <a:rPr lang="en-GB" dirty="0"/>
              <a:t>  global</a:t>
            </a:r>
          </a:p>
          <a:p>
            <a:pPr algn="just"/>
            <a:r>
              <a:rPr lang="en-GB" dirty="0"/>
              <a:t>(c) </a:t>
            </a:r>
            <a:r>
              <a:rPr lang="en-GB" dirty="0" err="1"/>
              <a:t>Mandiri</a:t>
            </a:r>
            <a:endParaRPr lang="en-GB" dirty="0"/>
          </a:p>
          <a:p>
            <a:pPr algn="just"/>
            <a:r>
              <a:rPr lang="en-GB" dirty="0"/>
              <a:t>(d) </a:t>
            </a:r>
            <a:r>
              <a:rPr lang="en-GB" dirty="0" err="1"/>
              <a:t>Bergotong</a:t>
            </a:r>
            <a:r>
              <a:rPr lang="en-GB" dirty="0"/>
              <a:t> Royong	</a:t>
            </a:r>
          </a:p>
          <a:p>
            <a:pPr algn="just"/>
            <a:r>
              <a:rPr lang="en-GB" dirty="0"/>
              <a:t>(e) </a:t>
            </a:r>
            <a:r>
              <a:rPr lang="en-GB" dirty="0" err="1"/>
              <a:t>Bernalar</a:t>
            </a:r>
            <a:r>
              <a:rPr lang="en-GB" dirty="0"/>
              <a:t> </a:t>
            </a:r>
            <a:r>
              <a:rPr lang="en-GB" dirty="0" err="1"/>
              <a:t>kritis</a:t>
            </a:r>
            <a:endParaRPr lang="en-GB" dirty="0"/>
          </a:p>
          <a:p>
            <a:pPr algn="just"/>
            <a:r>
              <a:rPr lang="en-GB" dirty="0"/>
              <a:t>(f) </a:t>
            </a:r>
            <a:r>
              <a:rPr lang="en-GB" dirty="0" err="1"/>
              <a:t>Kreatif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1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451</TotalTime>
  <Words>823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Informatika dan  Keterampilan Generik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Big data</vt:lpstr>
      <vt:lpstr>Artificial Intelligence</vt:lpstr>
      <vt:lpstr>Keterampilan Generik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dan  Keterampilan Generik</dc:title>
  <dc:creator>Windows User</dc:creator>
  <cp:lastModifiedBy>Windows User</cp:lastModifiedBy>
  <cp:revision>35</cp:revision>
  <dcterms:created xsi:type="dcterms:W3CDTF">2021-07-16T04:02:59Z</dcterms:created>
  <dcterms:modified xsi:type="dcterms:W3CDTF">2021-07-19T05:22:53Z</dcterms:modified>
</cp:coreProperties>
</file>