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57" r:id="rId4"/>
    <p:sldId id="265" r:id="rId5"/>
    <p:sldId id="266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E6499-3DB1-43B6-92FF-27624F2DEA42}" type="datetimeFigureOut">
              <a:rPr lang="id-ID" smtClean="0"/>
              <a:t>29/09/2021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8C26-826E-426B-981C-062B837D04F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E6499-3DB1-43B6-92FF-27624F2DEA42}" type="datetimeFigureOut">
              <a:rPr lang="id-ID" smtClean="0"/>
              <a:t>29/09/2021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8C26-826E-426B-981C-062B837D04F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E6499-3DB1-43B6-92FF-27624F2DEA42}" type="datetimeFigureOut">
              <a:rPr lang="id-ID" smtClean="0"/>
              <a:t>29/09/2021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8C26-826E-426B-981C-062B837D04F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E6499-3DB1-43B6-92FF-27624F2DEA42}" type="datetimeFigureOut">
              <a:rPr lang="id-ID" smtClean="0"/>
              <a:t>29/09/2021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8C26-826E-426B-981C-062B837D04F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E6499-3DB1-43B6-92FF-27624F2DEA42}" type="datetimeFigureOut">
              <a:rPr lang="id-ID" smtClean="0"/>
              <a:t>29/09/2021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8C26-826E-426B-981C-062B837D04F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E6499-3DB1-43B6-92FF-27624F2DEA42}" type="datetimeFigureOut">
              <a:rPr lang="id-ID" smtClean="0"/>
              <a:t>29/09/2021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8C26-826E-426B-981C-062B837D04F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E6499-3DB1-43B6-92FF-27624F2DEA42}" type="datetimeFigureOut">
              <a:rPr lang="id-ID" smtClean="0"/>
              <a:t>29/09/2021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8C26-826E-426B-981C-062B837D04F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E6499-3DB1-43B6-92FF-27624F2DEA42}" type="datetimeFigureOut">
              <a:rPr lang="id-ID" smtClean="0"/>
              <a:t>29/09/2021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8C26-826E-426B-981C-062B837D04F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E6499-3DB1-43B6-92FF-27624F2DEA42}" type="datetimeFigureOut">
              <a:rPr lang="id-ID" smtClean="0"/>
              <a:t>29/09/2021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8C26-826E-426B-981C-062B837D04F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E6499-3DB1-43B6-92FF-27624F2DEA42}" type="datetimeFigureOut">
              <a:rPr lang="id-ID" smtClean="0"/>
              <a:t>29/09/2021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8C26-826E-426B-981C-062B837D04F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E6499-3DB1-43B6-92FF-27624F2DEA42}" type="datetimeFigureOut">
              <a:rPr lang="id-ID" smtClean="0"/>
              <a:t>29/09/2021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8C26-826E-426B-981C-062B837D04F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E6499-3DB1-43B6-92FF-27624F2DEA42}" type="datetimeFigureOut">
              <a:rPr lang="id-ID" smtClean="0"/>
              <a:t>29/09/2021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E8C26-826E-426B-981C-062B837D04F7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9" y="0"/>
            <a:ext cx="5457269" cy="44650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5348176" y="-1"/>
            <a:ext cx="3795823" cy="4837837"/>
          </a:xfrm>
          <a:prstGeom prst="rect">
            <a:avLst/>
          </a:prstGeom>
          <a:solidFill>
            <a:schemeClr val="accent2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0" y="4572000"/>
            <a:ext cx="9144000" cy="2286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" name="TextBox 7"/>
          <p:cNvSpPr txBox="1"/>
          <p:nvPr/>
        </p:nvSpPr>
        <p:spPr>
          <a:xfrm>
            <a:off x="159489" y="4837837"/>
            <a:ext cx="88250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60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I N F L A S I</a:t>
            </a:r>
          </a:p>
        </p:txBody>
      </p:sp>
    </p:spTree>
    <p:extLst>
      <p:ext uri="{BB962C8B-B14F-4D97-AF65-F5344CB8AC3E}">
        <p14:creationId xmlns:p14="http://schemas.microsoft.com/office/powerpoint/2010/main" val="2202699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57"/>
            <a:ext cx="9144001" cy="53982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815" y="618023"/>
            <a:ext cx="7886700" cy="391278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 err="1"/>
              <a:t>Tujuan</a:t>
            </a:r>
            <a:r>
              <a:rPr lang="en-US" sz="2800" b="1" dirty="0"/>
              <a:t> </a:t>
            </a:r>
            <a:r>
              <a:rPr lang="en-US" sz="2800" b="1" dirty="0" err="1"/>
              <a:t>Pembelajaran</a:t>
            </a:r>
            <a:endParaRPr lang="en-US" sz="28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mempelajari</a:t>
            </a:r>
            <a:r>
              <a:rPr lang="en-US" sz="2800" dirty="0"/>
              <a:t> </a:t>
            </a:r>
            <a:r>
              <a:rPr lang="en-US" sz="2800" dirty="0" err="1"/>
              <a:t>bab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, </a:t>
            </a:r>
            <a:r>
              <a:rPr lang="en-US" sz="2800" dirty="0" err="1"/>
              <a:t>Anda</a:t>
            </a:r>
            <a:r>
              <a:rPr lang="en-US" sz="2800" dirty="0"/>
              <a:t> </a:t>
            </a:r>
            <a:r>
              <a:rPr lang="en-US" sz="2800" dirty="0" err="1"/>
              <a:t>diharapkan</a:t>
            </a:r>
            <a:r>
              <a:rPr lang="en-US" sz="2800" dirty="0"/>
              <a:t> </a:t>
            </a:r>
            <a:r>
              <a:rPr lang="en-US" sz="2800" dirty="0" err="1"/>
              <a:t>mampu</a:t>
            </a:r>
            <a:r>
              <a:rPr lang="en-US" sz="2800" dirty="0"/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d-ID" sz="2800" dirty="0"/>
              <a:t>Menjelaskan pengertian Inflasi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d-ID" sz="2800" dirty="0"/>
              <a:t>Menjelaskan penyebab Inflasi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d-ID" sz="2800" dirty="0"/>
              <a:t>Menyebutkan jenis-jenis  inflasi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d-ID" sz="2800" dirty="0"/>
              <a:t>Menghitung inflasi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9320" y="797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3</a:t>
            </a:r>
          </a:p>
        </p:txBody>
      </p:sp>
      <p:grpSp>
        <p:nvGrpSpPr>
          <p:cNvPr id="4" name="Group 11"/>
          <p:cNvGrpSpPr/>
          <p:nvPr/>
        </p:nvGrpSpPr>
        <p:grpSpPr>
          <a:xfrm>
            <a:off x="239685" y="3770879"/>
            <a:ext cx="8640960" cy="1111623"/>
            <a:chOff x="395536" y="3757537"/>
            <a:chExt cx="8640960" cy="1111623"/>
          </a:xfrm>
        </p:grpSpPr>
        <p:sp>
          <p:nvSpPr>
            <p:cNvPr id="13" name="Rectangle 12"/>
            <p:cNvSpPr/>
            <p:nvPr/>
          </p:nvSpPr>
          <p:spPr>
            <a:xfrm>
              <a:off x="395536" y="3757538"/>
              <a:ext cx="8640960" cy="111162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7544" y="4126869"/>
              <a:ext cx="8496944" cy="64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err="1">
                  <a:solidFill>
                    <a:schemeClr val="tx1"/>
                  </a:solidFill>
                </a:rPr>
                <a:t>Nilai-nilai</a:t>
              </a:r>
              <a:r>
                <a:rPr lang="en-US" dirty="0">
                  <a:solidFill>
                    <a:schemeClr val="tx1"/>
                  </a:solidFill>
                </a:rPr>
                <a:t> yang </a:t>
              </a:r>
              <a:r>
                <a:rPr lang="en-US" dirty="0" err="1">
                  <a:solidFill>
                    <a:schemeClr val="tx1"/>
                  </a:solidFill>
                </a:rPr>
                <a:t>dapat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dikembangkan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setelah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mempelajari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bab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ini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adalah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id-ID" dirty="0">
                  <a:solidFill>
                    <a:schemeClr val="tx1"/>
                  </a:solidFill>
                </a:rPr>
                <a:t>mandiri, tanggung jawab, rasa ingin tahu, dan disiplin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6109" y="3757537"/>
              <a:ext cx="28305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Nilai</a:t>
              </a: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dan</a:t>
              </a: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Karakter</a:t>
              </a: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Bangsa</a:t>
              </a: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endParaRPr>
            </a:p>
          </p:txBody>
        </p:sp>
      </p:grpSp>
      <p:grpSp>
        <p:nvGrpSpPr>
          <p:cNvPr id="5" name="Group 16"/>
          <p:cNvGrpSpPr/>
          <p:nvPr/>
        </p:nvGrpSpPr>
        <p:grpSpPr>
          <a:xfrm>
            <a:off x="254418" y="5024193"/>
            <a:ext cx="8640960" cy="1555916"/>
            <a:chOff x="395536" y="5013176"/>
            <a:chExt cx="8640960" cy="1555916"/>
          </a:xfrm>
        </p:grpSpPr>
        <p:sp>
          <p:nvSpPr>
            <p:cNvPr id="18" name="Rectangle 17"/>
            <p:cNvSpPr/>
            <p:nvPr/>
          </p:nvSpPr>
          <p:spPr>
            <a:xfrm>
              <a:off x="395536" y="5013176"/>
              <a:ext cx="8640960" cy="15559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547664" y="5117950"/>
              <a:ext cx="7416824" cy="13725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3" spcCol="0"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27584" y="5767712"/>
              <a:ext cx="81787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Kata</a:t>
              </a:r>
            </a:p>
            <a:p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itchFamily="34" charset="0"/>
                </a:rPr>
                <a:t>Kunci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DFC"/>
                </a:clrFrom>
                <a:clrTo>
                  <a:srgbClr val="FFFD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844" y="5399872"/>
              <a:ext cx="432050" cy="943904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547664" y="5193161"/>
              <a:ext cx="222902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Arial" panose="020B0604020202020204" pitchFamily="34" charset="0"/>
                <a:buChar char="•"/>
              </a:pP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453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768" y="3130961"/>
            <a:ext cx="6622151" cy="33413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781918"/>
            <a:ext cx="7535463" cy="504326"/>
          </a:xfrm>
          <a:prstGeom prst="rect">
            <a:avLst/>
          </a:prstGeom>
        </p:spPr>
      </p:pic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628650" y="1402773"/>
            <a:ext cx="7886700" cy="477419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id-ID" sz="2400" b="1" dirty="0"/>
              <a:t>Pengertian Inflasi</a:t>
            </a:r>
          </a:p>
          <a:p>
            <a:pPr marL="0" indent="0">
              <a:buNone/>
            </a:pPr>
            <a:r>
              <a:rPr lang="id-ID" sz="2200" dirty="0"/>
              <a:t>Inflasi adalah </a:t>
            </a:r>
            <a:r>
              <a:rPr lang="id-ID" sz="2200" dirty="0" err="1"/>
              <a:t>suatu</a:t>
            </a:r>
            <a:r>
              <a:rPr lang="id-ID" sz="2200" dirty="0"/>
              <a:t> keadaan perekonomian </a:t>
            </a:r>
            <a:r>
              <a:rPr lang="id-ID" sz="2200" dirty="0" err="1"/>
              <a:t>dimana</a:t>
            </a:r>
            <a:r>
              <a:rPr lang="id-ID" sz="2200" dirty="0"/>
              <a:t> harga-harga secara umum mengalami kenaikan. Kenaikan itu berlangsung dalam jangka panjang</a:t>
            </a:r>
          </a:p>
          <a:p>
            <a:pPr marL="0" indent="0">
              <a:buNone/>
            </a:pPr>
            <a:endParaRPr lang="id-ID" dirty="0"/>
          </a:p>
        </p:txBody>
      </p:sp>
      <p:sp>
        <p:nvSpPr>
          <p:cNvPr id="6" name="Rectangle 5"/>
          <p:cNvSpPr/>
          <p:nvPr/>
        </p:nvSpPr>
        <p:spPr>
          <a:xfrm>
            <a:off x="793448" y="771125"/>
            <a:ext cx="1395895" cy="2863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B. Inflasi</a:t>
            </a:r>
            <a:endParaRPr lang="en-US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57"/>
            <a:ext cx="9144001" cy="5398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9320" y="797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575398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b="1" i="1" dirty="0">
                <a:solidFill>
                  <a:srgbClr val="FF0000"/>
                </a:solidFill>
              </a:rPr>
              <a:t>Pengertian inflasi menurut para ahli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d-ID" b="1" dirty="0"/>
              <a:t>Bambang dan Aristanti (2007)</a:t>
            </a:r>
            <a:endParaRPr lang="id-ID" dirty="0"/>
          </a:p>
          <a:p>
            <a:r>
              <a:rPr lang="id-ID" dirty="0"/>
              <a:t>Inflasi adalah proses kenaikan harga-harga umum secara terus menerus. Kejadian inflasi akan mengakibatkan menurunnya daya beli masyarakat. Hal ini terjadi dikarenakan dalam inflasi akan terjadi penurunan tingkat</a:t>
            </a:r>
          </a:p>
          <a:p>
            <a:r>
              <a:rPr lang="id-ID" b="1" dirty="0"/>
              <a:t>Samuelson dan Nordhaus (1998: 578-603)</a:t>
            </a:r>
            <a:endParaRPr lang="id-ID" dirty="0"/>
          </a:p>
          <a:p>
            <a:r>
              <a:rPr lang="id-ID" dirty="0"/>
              <a:t>Arti inflasi dinyatakan sebagai kenaikan harga secara umum.</a:t>
            </a:r>
          </a:p>
          <a:p>
            <a:endParaRPr lang="id-ID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b="1" dirty="0"/>
              <a:t>Nopirin</a:t>
            </a:r>
          </a:p>
          <a:p>
            <a:r>
              <a:rPr lang="id-ID" dirty="0"/>
              <a:t>Definisi Inflasi adalah suatu proses dari suatu kenaikan harga pada umumnya dan akan bergerak secara terus-menerus, misalnya pada barang-barang primer kebutuhan sehari-hari.</a:t>
            </a:r>
          </a:p>
          <a:p>
            <a:endParaRPr lang="id-ID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0880" y="903099"/>
            <a:ext cx="742950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b="1" dirty="0"/>
              <a:t>2. Penyebab Inflasi</a:t>
            </a:r>
          </a:p>
          <a:p>
            <a:endParaRPr lang="id-ID" sz="2400" b="1" dirty="0"/>
          </a:p>
          <a:p>
            <a:pPr marL="514350" indent="-514350">
              <a:buAutoNum type="alphaLcPeriod"/>
            </a:pPr>
            <a:r>
              <a:rPr lang="id-ID" sz="2000" dirty="0"/>
              <a:t>Inflasi karena kenaikan permintaan </a:t>
            </a:r>
            <a:r>
              <a:rPr lang="id-ID" sz="2000" i="1" dirty="0"/>
              <a:t>(</a:t>
            </a:r>
            <a:r>
              <a:rPr lang="id-ID" sz="2000" i="1" dirty="0" err="1"/>
              <a:t>demand</a:t>
            </a:r>
            <a:r>
              <a:rPr lang="id-ID" sz="2000" i="1" dirty="0"/>
              <a:t> </a:t>
            </a:r>
            <a:r>
              <a:rPr lang="id-ID" sz="2000" i="1" dirty="0" err="1"/>
              <a:t>pull</a:t>
            </a:r>
            <a:r>
              <a:rPr lang="id-ID" sz="2000" i="1" dirty="0"/>
              <a:t> </a:t>
            </a:r>
            <a:r>
              <a:rPr lang="id-ID" sz="2000" i="1" dirty="0" err="1"/>
              <a:t>inflation</a:t>
            </a:r>
            <a:r>
              <a:rPr lang="id-ID" sz="2000" i="1" dirty="0"/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57"/>
            <a:ext cx="9144001" cy="53982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2047009" y="2784764"/>
            <a:ext cx="10391" cy="26704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3387436" y="4125191"/>
            <a:ext cx="10391" cy="26704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57400" y="4374572"/>
            <a:ext cx="108065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2594264" y="4925291"/>
            <a:ext cx="108065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072985" y="3997033"/>
            <a:ext cx="1433946" cy="1385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2770909" y="4731326"/>
            <a:ext cx="1433946" cy="1385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/>
        </p:nvSpPr>
        <p:spPr>
          <a:xfrm rot="5400000">
            <a:off x="716972" y="1656756"/>
            <a:ext cx="3013364" cy="3075709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Arc 15"/>
          <p:cNvSpPr/>
          <p:nvPr/>
        </p:nvSpPr>
        <p:spPr>
          <a:xfrm rot="10800000">
            <a:off x="2756188" y="1849582"/>
            <a:ext cx="3013364" cy="3075709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Arc 16"/>
          <p:cNvSpPr/>
          <p:nvPr/>
        </p:nvSpPr>
        <p:spPr>
          <a:xfrm rot="10800000">
            <a:off x="3167495" y="1491744"/>
            <a:ext cx="3013364" cy="3075709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TextBox 17"/>
          <p:cNvSpPr txBox="1"/>
          <p:nvPr/>
        </p:nvSpPr>
        <p:spPr>
          <a:xfrm>
            <a:off x="3019021" y="4115765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200" dirty="0"/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24180" y="3858533"/>
            <a:ext cx="2680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200" dirty="0"/>
              <a:t>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40284" y="2949694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200" dirty="0"/>
              <a:t>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46589" y="4417574"/>
            <a:ext cx="357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200" dirty="0"/>
              <a:t>D1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40354" y="4777839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200" dirty="0"/>
              <a:t>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47529" y="5438913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200" dirty="0"/>
              <a:t>Q0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04414" y="5438913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200" dirty="0"/>
              <a:t>Q1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726784" y="4217473"/>
            <a:ext cx="343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200" dirty="0"/>
              <a:t>P0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28122" y="3871813"/>
            <a:ext cx="343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200" dirty="0"/>
              <a:t>P1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13189" y="5686897"/>
            <a:ext cx="6270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200" dirty="0"/>
              <a:t>Jumlah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96799" y="4409318"/>
            <a:ext cx="369332" cy="45602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id-ID" sz="1200" dirty="0"/>
              <a:t>Harga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5442238" y="2785326"/>
            <a:ext cx="3104285" cy="20139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d-ID" sz="2000" dirty="0"/>
              <a:t>Kenaikan permintaan menggeser kurva D menuju D1, sementara penawaran tetap (S). Titik keseimbangan baru (B) pada harga P1 dan jumlah Q1.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2867891" y="3460173"/>
            <a:ext cx="263342" cy="1246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3945388" y="4610301"/>
            <a:ext cx="263342" cy="1246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09320" y="797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597021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7753" y="1128143"/>
            <a:ext cx="76684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dirty="0"/>
              <a:t>b. Inflasi karena biaya produksi (</a:t>
            </a:r>
            <a:r>
              <a:rPr lang="id-ID" sz="2000" i="1" dirty="0" err="1"/>
              <a:t>cost-pull</a:t>
            </a:r>
            <a:r>
              <a:rPr lang="id-ID" sz="2000" i="1" dirty="0"/>
              <a:t> </a:t>
            </a:r>
            <a:r>
              <a:rPr lang="id-ID" sz="2000" i="1" dirty="0" err="1"/>
              <a:t>inflation</a:t>
            </a:r>
            <a:r>
              <a:rPr lang="id-ID" sz="2000" i="1" dirty="0"/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57"/>
            <a:ext cx="9144001" cy="53982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2047009" y="2784764"/>
            <a:ext cx="10391" cy="26704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 flipH="1" flipV="1">
            <a:off x="3387436" y="4125191"/>
            <a:ext cx="10391" cy="26704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29621" y="3314056"/>
            <a:ext cx="343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200" dirty="0"/>
              <a:t>P1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29621" y="3863809"/>
            <a:ext cx="343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200" dirty="0"/>
              <a:t>P0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047009" y="3470563"/>
            <a:ext cx="1153391" cy="1039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197996" y="3470565"/>
            <a:ext cx="8621" cy="199505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072985" y="3997033"/>
            <a:ext cx="1529628" cy="527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2870919" y="4731327"/>
            <a:ext cx="1433946" cy="1385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408919" y="5429950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200" dirty="0"/>
              <a:t>Q0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41511" y="5430436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200" dirty="0"/>
              <a:t>Q1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96799" y="4409318"/>
            <a:ext cx="369332" cy="45602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id-ID" sz="1200" dirty="0"/>
              <a:t>Harga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13189" y="5686897"/>
            <a:ext cx="6270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200" dirty="0"/>
              <a:t>Jumlah</a:t>
            </a:r>
          </a:p>
        </p:txBody>
      </p:sp>
      <p:sp>
        <p:nvSpPr>
          <p:cNvPr id="19" name="Arc 18"/>
          <p:cNvSpPr/>
          <p:nvPr/>
        </p:nvSpPr>
        <p:spPr>
          <a:xfrm rot="10800000">
            <a:off x="3065316" y="1273277"/>
            <a:ext cx="3013364" cy="3075709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" name="Arc 24"/>
          <p:cNvSpPr/>
          <p:nvPr/>
        </p:nvSpPr>
        <p:spPr>
          <a:xfrm rot="5400000">
            <a:off x="1104205" y="1355602"/>
            <a:ext cx="2286518" cy="2680855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" name="Arc 25"/>
          <p:cNvSpPr/>
          <p:nvPr/>
        </p:nvSpPr>
        <p:spPr>
          <a:xfrm rot="5400000">
            <a:off x="1480444" y="1901114"/>
            <a:ext cx="2286518" cy="2680855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27" name="Straight Arrow Connector 26"/>
          <p:cNvCxnSpPr/>
          <p:nvPr/>
        </p:nvCxnSpPr>
        <p:spPr>
          <a:xfrm rot="16200000" flipV="1">
            <a:off x="3582310" y="3120039"/>
            <a:ext cx="263342" cy="1246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6200000" flipV="1">
            <a:off x="2552368" y="3998250"/>
            <a:ext cx="263342" cy="1246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885501" y="2974289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200" dirty="0"/>
              <a:t>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475014" y="2419030"/>
            <a:ext cx="3337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200" dirty="0"/>
              <a:t>S1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15003" y="4109943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200" dirty="0"/>
              <a:t>D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483951" y="3710276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200" dirty="0"/>
              <a:t>A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106215" y="3150200"/>
            <a:ext cx="2680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200" dirty="0"/>
              <a:t>B</a:t>
            </a:r>
          </a:p>
        </p:txBody>
      </p: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5442238" y="2785325"/>
            <a:ext cx="3104285" cy="26446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d-ID" sz="2000" dirty="0"/>
              <a:t>Ketika biaya produksi naik, sementara permintaan tetap, maka jumlah yang ditawarkan berkurang. Kurva penawaran S bergeser ke S1. Pada titik keseimbangan baru (B) , harga meningkat menjadi P1.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09320" y="797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731263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952789"/>
            <a:ext cx="7886700" cy="14059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2400" dirty="0"/>
              <a:t>c. Inflasi karena jumlah uang beredar bertambah</a:t>
            </a:r>
          </a:p>
          <a:p>
            <a:pPr marL="0" indent="0">
              <a:buNone/>
            </a:pPr>
            <a:r>
              <a:rPr lang="id-ID" sz="2000" dirty="0"/>
              <a:t>Jika jumlah barang tetap, sementara jumlah uang beredar bertambah, maka harga-harga akan naik.</a:t>
            </a:r>
          </a:p>
          <a:p>
            <a:endParaRPr lang="id-ID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57"/>
            <a:ext cx="9144001" cy="5398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64083"/>
            <a:ext cx="9144000" cy="41939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9320" y="7973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206374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872835"/>
            <a:ext cx="3886200" cy="530412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d-ID" b="1" dirty="0"/>
              <a:t>3. Jenis-jenis Inflasi</a:t>
            </a:r>
          </a:p>
          <a:p>
            <a:pPr marL="514350" indent="-514350">
              <a:buAutoNum type="alphaLcPeriod"/>
            </a:pPr>
            <a:r>
              <a:rPr lang="id-ID" sz="2400" dirty="0"/>
              <a:t>Berdasar keparahannya</a:t>
            </a:r>
          </a:p>
          <a:p>
            <a:r>
              <a:rPr lang="id-ID" sz="2400" dirty="0"/>
              <a:t>Inflasi ringan</a:t>
            </a:r>
          </a:p>
          <a:p>
            <a:r>
              <a:rPr lang="id-ID" sz="2400" dirty="0"/>
              <a:t>Inflasi sedang</a:t>
            </a:r>
          </a:p>
          <a:p>
            <a:r>
              <a:rPr lang="id-ID" sz="2400" dirty="0"/>
              <a:t>Inflasi berat</a:t>
            </a:r>
          </a:p>
          <a:p>
            <a:r>
              <a:rPr lang="id-ID" sz="2400" dirty="0"/>
              <a:t>Inflasi sangat berat</a:t>
            </a:r>
          </a:p>
          <a:p>
            <a:pPr marL="0" indent="0">
              <a:buNone/>
            </a:pPr>
            <a:endParaRPr lang="id-ID" sz="2400" dirty="0"/>
          </a:p>
          <a:p>
            <a:pPr marL="0" indent="0">
              <a:buNone/>
            </a:pPr>
            <a:r>
              <a:rPr lang="id-ID" sz="2400" dirty="0"/>
              <a:t>b. Berdasar sumbernya</a:t>
            </a:r>
          </a:p>
          <a:p>
            <a:r>
              <a:rPr lang="id-ID" sz="2400" dirty="0"/>
              <a:t>Dari luar negeri</a:t>
            </a:r>
          </a:p>
          <a:p>
            <a:r>
              <a:rPr lang="id-ID" sz="2400" dirty="0"/>
              <a:t>Dari dalam negeri</a:t>
            </a:r>
          </a:p>
          <a:p>
            <a:pPr marL="0" indent="0">
              <a:buNone/>
            </a:pPr>
            <a:endParaRPr lang="id-ID" sz="2400" dirty="0"/>
          </a:p>
          <a:p>
            <a:pPr marL="0" indent="0">
              <a:buNone/>
            </a:pPr>
            <a:r>
              <a:rPr lang="id-ID" sz="2400" dirty="0"/>
              <a:t>c. Berdasar penyebabnya</a:t>
            </a:r>
          </a:p>
          <a:p>
            <a:r>
              <a:rPr lang="id-ID" sz="2400" dirty="0"/>
              <a:t>Karena kenaikan permintaan</a:t>
            </a:r>
          </a:p>
          <a:p>
            <a:r>
              <a:rPr lang="id-ID" sz="2400" dirty="0"/>
              <a:t>Karena kenaikan biaya produksi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57"/>
            <a:ext cx="9144001" cy="539827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50" y="776983"/>
            <a:ext cx="4072247" cy="5784444"/>
          </a:xfrm>
        </p:spPr>
      </p:pic>
      <p:sp>
        <p:nvSpPr>
          <p:cNvPr id="7" name="TextBox 6"/>
          <p:cNvSpPr txBox="1"/>
          <p:nvPr/>
        </p:nvSpPr>
        <p:spPr>
          <a:xfrm>
            <a:off x="209320" y="7973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26506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333</Words>
  <Application>Microsoft Office PowerPoint</Application>
  <PresentationFormat>On-screen Show (4:3)</PresentationFormat>
  <Paragraphs>71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Myriad Pro</vt:lpstr>
      <vt:lpstr>Times New Roman</vt:lpstr>
      <vt:lpstr>Office Theme</vt:lpstr>
      <vt:lpstr>PowerPoint Presentation</vt:lpstr>
      <vt:lpstr>PowerPoint Presentation</vt:lpstr>
      <vt:lpstr>PowerPoint Presentation</vt:lpstr>
      <vt:lpstr>Pengertian inflasi menurut para ahli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TOSHIBA</dc:creator>
  <cp:lastModifiedBy>user</cp:lastModifiedBy>
  <cp:revision>1</cp:revision>
  <dcterms:created xsi:type="dcterms:W3CDTF">2020-10-04T07:20:44Z</dcterms:created>
  <dcterms:modified xsi:type="dcterms:W3CDTF">2021-09-29T13:11:40Z</dcterms:modified>
</cp:coreProperties>
</file>