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embeddedFontLst>
    <p:embeddedFont>
      <p:font typeface="Arial Narrow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73951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horizon.png"/>
          <p:cNvPicPr preferRelativeResize="0"/>
          <p:nvPr/>
        </p:nvPicPr>
        <p:blipFill rotWithShape="1">
          <a:blip r:embed="rId2">
            <a:alphaModFix/>
          </a:blip>
          <a:srcRect t="33333"/>
          <a:stretch/>
        </p:blipFill>
        <p:spPr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None/>
              <a:defRPr sz="17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7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Narrow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99218"/>
            <a:ext cx="4525963" cy="79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 Narrow"/>
              <a:buNone/>
              <a:defRPr sz="3200" b="0" i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None/>
              <a:defRPr sz="17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Char char="•"/>
              <a:defRPr/>
            </a:lvl5pPr>
            <a:lvl6pPr marL="2743200" lvl="5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/>
            </a:lvl6pPr>
            <a:lvl7pPr marL="3200400" lvl="6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/>
            </a:lvl7pPr>
            <a:lvl8pPr marL="3657600" lvl="7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/>
            </a:lvl8pPr>
            <a:lvl9pPr marL="4114800" lvl="8" indent="-3365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70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00600" y="16002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6pPr>
            <a:lvl7pPr marL="3200400" lvl="6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7pPr>
            <a:lvl8pPr marL="3657600" lvl="7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8pPr>
            <a:lvl9pPr marL="4114800" lvl="8" indent="-3365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7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800600" y="2209800"/>
            <a:ext cx="37338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6pPr>
            <a:lvl7pPr marL="3200400" lvl="6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7pPr>
            <a:lvl8pPr marL="3657600" lvl="7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8pPr>
            <a:lvl9pPr marL="4114800" lvl="8" indent="-3365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7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09600" y="2209800"/>
            <a:ext cx="37338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6pPr>
            <a:lvl7pPr marL="3200400" lvl="6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7pPr>
            <a:lvl8pPr marL="3657600" lvl="7" indent="-3365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Char char="•"/>
              <a:defRPr/>
            </a:lvl8pPr>
            <a:lvl9pPr marL="4114800" lvl="8" indent="-3365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7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 Narrow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609600" y="1600199"/>
            <a:ext cx="3733800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None/>
              <a:defRPr sz="1700" b="0" i="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4800600" y="1600199"/>
            <a:ext cx="3733800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None/>
              <a:defRPr sz="1700" b="0" i="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3962400" y="1447800"/>
            <a:ext cx="46482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 Narrow"/>
              <a:buNone/>
              <a:defRPr sz="1800" b="0" i="0" cap="none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612648" y="2547891"/>
            <a:ext cx="2971800" cy="3167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25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0" descr="horizon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 Narrow"/>
              <a:buNone/>
              <a:defRPr sz="1800" b="0" i="0" cap="none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>
            <a:spLocks noGrp="1"/>
          </p:cNvSpPr>
          <p:nvPr>
            <p:ph type="pic" idx="2"/>
          </p:nvPr>
        </p:nvSpPr>
        <p:spPr>
          <a:xfrm>
            <a:off x="4657344" y="1447800"/>
            <a:ext cx="3419856" cy="347472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609600" y="2547890"/>
            <a:ext cx="2971800" cy="240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25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B3B3B"/>
            </a:gs>
            <a:gs pos="31000">
              <a:schemeClr val="dk1"/>
            </a:gs>
            <a:gs pos="100000">
              <a:schemeClr val="dk1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horizon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 Narrow"/>
              <a:buNone/>
              <a:defRPr sz="3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3200400" marR="0" lvl="6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3657600" marR="0" lvl="7" indent="-3365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4114800" marR="0" lvl="8" indent="-33655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Arial Narrow"/>
              <a:buNone/>
            </a:pP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IF CLAUSE FOLLOWED BY IMPERATIVE, SUGGESTION,REMAINDER, A GENERAL TRUTH AND SHOWING A DREAMS</a:t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533400" y="1447800"/>
            <a:ext cx="8382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/>
              <a:t>Kalimat pengandaiaan ini digunakan untuk menyuruh seseorang melakukan sesuatu jika dia/mereka menginginkan terjadinya suatu kondis</a:t>
            </a:r>
            <a:r>
              <a:rPr lang="en-US">
                <a:solidFill>
                  <a:schemeClr val="dk1"/>
                </a:solidFill>
              </a:rPr>
              <a:t>i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/>
              <a:t>RUMUS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>
                <a:solidFill>
                  <a:srgbClr val="FFC000"/>
                </a:solidFill>
              </a:rPr>
              <a:t>If + Simple Present, V1 +Object/ Adverb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/>
              <a:t>Example: 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✔"/>
            </a:pPr>
            <a:r>
              <a:rPr lang="en-US"/>
              <a:t>If you want to finish your homework, </a:t>
            </a:r>
            <a:r>
              <a:rPr lang="en-US" u="sng">
                <a:solidFill>
                  <a:srgbClr val="FF0000"/>
                </a:solidFill>
              </a:rPr>
              <a:t>stop </a:t>
            </a:r>
            <a:r>
              <a:rPr lang="en-US"/>
              <a:t>playing mobile game now!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✔"/>
            </a:pPr>
            <a:r>
              <a:rPr lang="en-US"/>
              <a:t>If you want to take good picture, </a:t>
            </a:r>
            <a:r>
              <a:rPr lang="en-US" u="sng">
                <a:solidFill>
                  <a:srgbClr val="FF0000"/>
                </a:solidFill>
              </a:rPr>
              <a:t>choose</a:t>
            </a:r>
            <a:r>
              <a:rPr lang="en-US"/>
              <a:t> a correct setting for camera!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✔"/>
            </a:pPr>
            <a:r>
              <a:rPr lang="en-US">
                <a:solidFill>
                  <a:srgbClr val="FFC000"/>
                </a:solidFill>
              </a:rPr>
              <a:t>If you want to win this match, </a:t>
            </a:r>
            <a:r>
              <a:rPr lang="en-US">
                <a:solidFill>
                  <a:srgbClr val="FF0000"/>
                </a:solidFill>
              </a:rPr>
              <a:t>be</a:t>
            </a:r>
            <a:r>
              <a:rPr lang="en-US">
                <a:solidFill>
                  <a:srgbClr val="FFC000"/>
                </a:solidFill>
              </a:rPr>
              <a:t> confident and never surrender</a:t>
            </a:r>
            <a:endParaRPr/>
          </a:p>
          <a:p>
            <a:pPr marL="457200" lvl="0" indent="-34925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None/>
            </a:pPr>
            <a:endParaRPr/>
          </a:p>
          <a:p>
            <a:pPr marL="457200" lvl="0" indent="-34925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None/>
            </a:pPr>
            <a:endParaRPr/>
          </a:p>
          <a:p>
            <a:pPr marL="457200" lvl="0" indent="-34925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42203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 Narrow"/>
              <a:buNone/>
            </a:pPr>
            <a:r>
              <a:rPr lang="en-US">
                <a:solidFill>
                  <a:srgbClr val="FF0000"/>
                </a:solidFill>
              </a:rPr>
              <a:t>IF CLAUSE + IMPERATIVE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 Narrow"/>
              <a:buNone/>
            </a:pPr>
            <a:r>
              <a:rPr lang="en-US"/>
              <a:t>IF CLAUSE + SUGGESTION</a:t>
            </a:r>
            <a:br>
              <a:rPr lang="en-US"/>
            </a:br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838200" y="1465545"/>
            <a:ext cx="82296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716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/>
              <a:t>Conditional ini diungkapkan untuk memberikan saran akan sesuatu yang seharusnya dilakukan jika ingin mendapatkan hasil yang di inginkan</a:t>
            </a:r>
            <a:endParaRPr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>
                <a:solidFill>
                  <a:srgbClr val="FFC000"/>
                </a:solidFill>
              </a:rPr>
              <a:t>Rumus</a:t>
            </a:r>
            <a:endParaRPr>
              <a:solidFill>
                <a:srgbClr val="FFC000"/>
              </a:solidFill>
            </a:endParaRPr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>
                <a:solidFill>
                  <a:srgbClr val="FFC000"/>
                </a:solidFill>
              </a:rPr>
              <a:t>If + Simple Present, S + Should/had better/Ought to + V1</a:t>
            </a:r>
            <a:endParaRPr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>
                <a:solidFill>
                  <a:srgbClr val="FFC000"/>
                </a:solidFill>
              </a:rPr>
              <a:t>If + Simple Present +why don’t + S + V1 </a:t>
            </a:r>
            <a:endParaRPr/>
          </a:p>
          <a:p>
            <a:pPr marL="137160" lvl="0" indent="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/>
              <a:t>Example</a:t>
            </a:r>
            <a:endParaRPr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/>
              <a:t>if you want to get better, you </a:t>
            </a:r>
            <a:r>
              <a:rPr lang="en-US" u="sng">
                <a:solidFill>
                  <a:srgbClr val="FF0000"/>
                </a:solidFill>
              </a:rPr>
              <a:t>should</a:t>
            </a:r>
            <a:r>
              <a:rPr lang="en-US"/>
              <a:t> see a doctor</a:t>
            </a:r>
            <a:endParaRPr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/>
              <a:t>If you want to get up early in the morning, </a:t>
            </a:r>
            <a:r>
              <a:rPr lang="en-US">
                <a:solidFill>
                  <a:srgbClr val="FF0000"/>
                </a:solidFill>
              </a:rPr>
              <a:t>why</a:t>
            </a:r>
            <a:r>
              <a:rPr lang="en-US"/>
              <a:t> </a:t>
            </a:r>
            <a:r>
              <a:rPr lang="en-US" u="sng">
                <a:solidFill>
                  <a:srgbClr val="FF0000"/>
                </a:solidFill>
              </a:rPr>
              <a:t>don’t</a:t>
            </a:r>
            <a:r>
              <a:rPr lang="en-US"/>
              <a:t> you stop waching TV now?</a:t>
            </a:r>
            <a:endParaRPr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/>
              <a:t>If you want to speak English well, you </a:t>
            </a:r>
            <a:r>
              <a:rPr lang="en-US">
                <a:solidFill>
                  <a:srgbClr val="FF0000"/>
                </a:solidFill>
              </a:rPr>
              <a:t>had better </a:t>
            </a:r>
            <a:r>
              <a:rPr lang="en-US"/>
              <a:t>join a good English course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 Narrow"/>
              <a:buNone/>
            </a:pPr>
            <a:r>
              <a:rPr lang="en-US"/>
              <a:t>IF CLAUSE + REMAINDER</a:t>
            </a:r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304800" y="1371600"/>
            <a:ext cx="8686800" cy="47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716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/>
              <a:t>Conditional ini mengingatkan  seseorang akan hal yang harus dilakukan jika menginginkan sesuatu</a:t>
            </a:r>
            <a:endParaRPr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>
                <a:solidFill>
                  <a:srgbClr val="FF0000"/>
                </a:solidFill>
              </a:rPr>
              <a:t>If + Simple Present, S + Have/Has to/Must + V1 </a:t>
            </a:r>
            <a:endParaRPr/>
          </a:p>
          <a:p>
            <a:pPr marL="137160" lvl="0" indent="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>
              <a:solidFill>
                <a:srgbClr val="FF0000"/>
              </a:solidFill>
            </a:endParaRPr>
          </a:p>
          <a:p>
            <a:pPr marL="137160" lvl="0" indent="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/>
              <a:t>Example</a:t>
            </a:r>
            <a:endParaRPr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/>
              <a:t>If tou want to stay healty, you </a:t>
            </a:r>
            <a:r>
              <a:rPr lang="en-US" u="sng">
                <a:solidFill>
                  <a:srgbClr val="FFC000"/>
                </a:solidFill>
              </a:rPr>
              <a:t>must</a:t>
            </a:r>
            <a:r>
              <a:rPr lang="en-US">
                <a:solidFill>
                  <a:srgbClr val="FFC000"/>
                </a:solidFill>
              </a:rPr>
              <a:t> </a:t>
            </a:r>
            <a:r>
              <a:rPr lang="en-US"/>
              <a:t>eat organic food</a:t>
            </a:r>
            <a:endParaRPr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/>
              <a:t>If she wants to be slim, she </a:t>
            </a:r>
            <a:r>
              <a:rPr lang="en-US" u="sng">
                <a:solidFill>
                  <a:srgbClr val="FFC000"/>
                </a:solidFill>
              </a:rPr>
              <a:t>has to</a:t>
            </a:r>
            <a:r>
              <a:rPr lang="en-US"/>
              <a:t> go to a fitness </a:t>
            </a:r>
            <a:endParaRPr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/>
              <a:t>If you want to meet me, you </a:t>
            </a:r>
            <a:r>
              <a:rPr lang="en-US" u="sng">
                <a:solidFill>
                  <a:srgbClr val="FFC000"/>
                </a:solidFill>
              </a:rPr>
              <a:t>must</a:t>
            </a:r>
            <a:r>
              <a:rPr lang="en-US"/>
              <a:t> come  before 3 pm       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 Narrow"/>
              <a:buNone/>
            </a:pPr>
            <a:r>
              <a:rPr lang="en-US"/>
              <a:t>IF CLAUSE + A GENERAL TRUTH</a:t>
            </a:r>
            <a:br>
              <a:rPr lang="en-US"/>
            </a:br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509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3716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dirty="0">
                <a:solidFill>
                  <a:schemeClr val="bg1"/>
                </a:solidFill>
              </a:rPr>
              <a:t>Conditional in </a:t>
            </a:r>
            <a:r>
              <a:rPr lang="en-US" dirty="0" err="1">
                <a:solidFill>
                  <a:schemeClr val="bg1"/>
                </a:solidFill>
              </a:rPr>
              <a:t>digunakan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menyatakan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fakta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kebenaran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umum</a:t>
            </a:r>
            <a:endParaRPr dirty="0" smtClean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 sz="2000" dirty="0" smtClean="0">
                <a:solidFill>
                  <a:srgbClr val="FFC000"/>
                </a:solidFill>
              </a:rPr>
              <a:t>IF + SIMPLE PRESENT + S. FUTURE</a:t>
            </a:r>
          </a:p>
          <a:p>
            <a:pPr marL="342900" lvl="0" indent="-34290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2000" dirty="0" smtClean="0">
                <a:solidFill>
                  <a:srgbClr val="FFC000"/>
                </a:solidFill>
              </a:rPr>
              <a:t>IF + SUBJECT + V1 + SUBJECT + WILL + V1</a:t>
            </a:r>
            <a:endParaRPr sz="2000" dirty="0"/>
          </a:p>
          <a:p>
            <a:pPr marL="342900" lvl="0" indent="-34290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endParaRPr lang="en-US" sz="2000" dirty="0" smtClean="0">
              <a:solidFill>
                <a:srgbClr val="FFC000"/>
              </a:solidFill>
            </a:endParaRPr>
          </a:p>
          <a:p>
            <a:pPr marL="342900" lvl="0" indent="-34290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2000" dirty="0" smtClean="0">
                <a:solidFill>
                  <a:srgbClr val="FFC000"/>
                </a:solidFill>
              </a:rPr>
              <a:t>If </a:t>
            </a:r>
            <a:r>
              <a:rPr lang="en-US" sz="2000" dirty="0">
                <a:solidFill>
                  <a:srgbClr val="FFC000"/>
                </a:solidFill>
              </a:rPr>
              <a:t>+ </a:t>
            </a:r>
            <a:r>
              <a:rPr lang="en-US" sz="2000" dirty="0" err="1">
                <a:solidFill>
                  <a:srgbClr val="FFC000"/>
                </a:solidFill>
              </a:rPr>
              <a:t>simle</a:t>
            </a:r>
            <a:r>
              <a:rPr lang="en-US" sz="2000" dirty="0">
                <a:solidFill>
                  <a:srgbClr val="FFC000"/>
                </a:solidFill>
              </a:rPr>
              <a:t> Present + Simple </a:t>
            </a:r>
            <a:r>
              <a:rPr lang="en-US" sz="2000" dirty="0" smtClean="0">
                <a:solidFill>
                  <a:srgbClr val="FFC000"/>
                </a:solidFill>
              </a:rPr>
              <a:t>Present</a:t>
            </a:r>
          </a:p>
          <a:p>
            <a:pPr marL="342900" lvl="0" indent="-34290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2000" dirty="0" smtClean="0">
                <a:solidFill>
                  <a:srgbClr val="FFC000"/>
                </a:solidFill>
              </a:rPr>
              <a:t>IF + SUBJECT + V1 + SUBJECT + V1</a:t>
            </a:r>
            <a:endParaRPr sz="2000" dirty="0"/>
          </a:p>
          <a:p>
            <a:pPr marL="137160" lvl="0" indent="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 sz="2000" dirty="0"/>
              <a:t>Example</a:t>
            </a:r>
            <a:endParaRPr sz="2000" dirty="0"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3200" dirty="0"/>
              <a:t>If the sun rises, </a:t>
            </a:r>
            <a:r>
              <a:rPr lang="en-US" sz="3200" dirty="0" smtClean="0"/>
              <a:t>the </a:t>
            </a:r>
            <a:r>
              <a:rPr lang="en-US" sz="3200" dirty="0"/>
              <a:t>morning comes</a:t>
            </a:r>
            <a:endParaRPr sz="3200" dirty="0"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3200" dirty="0"/>
              <a:t>If you throw an apple upward, it will fall </a:t>
            </a:r>
            <a:r>
              <a:rPr lang="en-US" sz="3200" dirty="0" smtClean="0"/>
              <a:t>downward</a:t>
            </a:r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3200" dirty="0" smtClean="0"/>
              <a:t>If you are kind ,people will like you</a:t>
            </a:r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3200" dirty="0" smtClean="0"/>
              <a:t>If we sleep late ,we are sleepy at school</a:t>
            </a:r>
            <a:endParaRPr sz="3200" dirty="0"/>
          </a:p>
          <a:p>
            <a:pPr marL="137160" lvl="0" indent="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 dirty="0"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don't put some cherries on it, your cake will look pale and dull. The sentences is an example of</a:t>
            </a:r>
            <a:r>
              <a:rPr lang="en-US" dirty="0" smtClean="0"/>
              <a:t>.....</a:t>
            </a:r>
          </a:p>
          <a:p>
            <a:r>
              <a:rPr lang="en-US" dirty="0" smtClean="0"/>
              <a:t>If </a:t>
            </a:r>
            <a:r>
              <a:rPr lang="en-US" dirty="0"/>
              <a:t>I have a lot of money, I _________ </a:t>
            </a:r>
            <a:r>
              <a:rPr lang="en-US" dirty="0" smtClean="0"/>
              <a:t>(buy)a </a:t>
            </a:r>
            <a:r>
              <a:rPr lang="en-US" dirty="0"/>
              <a:t>private jet</a:t>
            </a:r>
            <a:r>
              <a:rPr lang="en-US" dirty="0" smtClean="0"/>
              <a:t>.</a:t>
            </a:r>
          </a:p>
          <a:p>
            <a:r>
              <a:rPr lang="en-US" dirty="0"/>
              <a:t>If you cook vegetables for long time, they _____ </a:t>
            </a:r>
            <a:r>
              <a:rPr lang="en-US" dirty="0" smtClean="0"/>
              <a:t>(lose)their nutrients </a:t>
            </a:r>
          </a:p>
          <a:p>
            <a:r>
              <a:rPr lang="en-US" dirty="0"/>
              <a:t>If I am chosen to be an army, I will dedicate all of my life to this country. The sentence is an example of.....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6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 Narrow"/>
              <a:buNone/>
            </a:pPr>
            <a:r>
              <a:rPr lang="en-US"/>
              <a:t>IF CLAUSE + SHOWING A DREAM</a:t>
            </a:r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3716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sz="2800" dirty="0"/>
              <a:t>Conditional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impian</a:t>
            </a:r>
            <a:r>
              <a:rPr lang="en-US" sz="2800" dirty="0"/>
              <a:t> di </a:t>
            </a:r>
            <a:r>
              <a:rPr lang="en-US" sz="2800" dirty="0" err="1"/>
              <a:t>masa</a:t>
            </a:r>
            <a:r>
              <a:rPr lang="en-US" sz="2800" dirty="0"/>
              <a:t> </a:t>
            </a:r>
            <a:r>
              <a:rPr lang="en-US" sz="2800" dirty="0" err="1"/>
              <a:t>depan</a:t>
            </a:r>
            <a:endParaRPr sz="2800" dirty="0"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IF + SIMPLE PRESENT + FUTURE</a:t>
            </a:r>
            <a:endParaRPr lang="en-US" sz="2800" dirty="0" smtClean="0"/>
          </a:p>
          <a:p>
            <a:pPr marL="137160" lvl="0" indent="0" algn="ctr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endParaRPr sz="2800" dirty="0"/>
          </a:p>
          <a:p>
            <a:pPr marL="137160" lvl="0" indent="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None/>
            </a:pPr>
            <a:r>
              <a:rPr lang="en-US" sz="2800" dirty="0"/>
              <a:t>Example</a:t>
            </a:r>
            <a:endParaRPr sz="2800" dirty="0"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2800" dirty="0"/>
              <a:t>If  I get the scholarship, I will go to Japan</a:t>
            </a:r>
            <a:endParaRPr sz="2800" dirty="0"/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2800" dirty="0"/>
              <a:t>If I have 1 billion rupiahs, I will build a </a:t>
            </a:r>
            <a:r>
              <a:rPr lang="en-US" sz="2800" dirty="0" smtClean="0"/>
              <a:t>hotel</a:t>
            </a:r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2800" dirty="0" smtClean="0"/>
              <a:t>If I graduate from SMA, I will continue my study to Japan</a:t>
            </a:r>
          </a:p>
          <a:p>
            <a:pPr marL="342900" lvl="0" indent="-34290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Char char="▪"/>
            </a:pPr>
            <a:r>
              <a:rPr lang="en-US" sz="2800" dirty="0" smtClean="0"/>
              <a:t>If you love me ,I will marry you</a:t>
            </a:r>
            <a:endParaRPr sz="2800" dirty="0"/>
          </a:p>
          <a:p>
            <a:pPr marL="342900" lvl="0" indent="-234950" algn="just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1700"/>
              <a:buFont typeface="Noto Sans Symbols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468</Words>
  <Application>Microsoft Office PowerPoint</Application>
  <PresentationFormat>On-screen Show (4:3)</PresentationFormat>
  <Paragraphs>59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Noto Sans Symbols</vt:lpstr>
      <vt:lpstr>Arial Narrow</vt:lpstr>
      <vt:lpstr>Horizon</vt:lpstr>
      <vt:lpstr>      IF CLAUSE FOLLOWED BY IMPERATIVE, SUGGESTION,REMAINDER, A GENERAL TRUTH AND SHOWING A DREAMS</vt:lpstr>
      <vt:lpstr>IF CLAUSE + IMPERATIVE</vt:lpstr>
      <vt:lpstr>IF CLAUSE + SUGGESTION </vt:lpstr>
      <vt:lpstr>IF CLAUSE + REMAINDER</vt:lpstr>
      <vt:lpstr>IF CLAUSE + A GENERAL TRUTH </vt:lpstr>
      <vt:lpstr>PowerPoint Presentation</vt:lpstr>
      <vt:lpstr>IF CLAUSE + SHOWING A DREAM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IF CLAUSE FOLLOWED BY IMPERATIVE, SUGGESTION,REMAINDER, A GENERAL TRUTH AND SHOWING A DREAMS</dc:title>
  <dc:creator>USER</dc:creator>
  <cp:lastModifiedBy>USER</cp:lastModifiedBy>
  <cp:revision>4</cp:revision>
  <dcterms:modified xsi:type="dcterms:W3CDTF">2021-08-30T02:18:45Z</dcterms:modified>
</cp:coreProperties>
</file>