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52" r:id="rId1"/>
  </p:sldMasterIdLst>
  <p:sldIdLst>
    <p:sldId id="256" r:id="rId2"/>
    <p:sldId id="257" r:id="rId3"/>
    <p:sldId id="258" r:id="rId4"/>
    <p:sldId id="259" r:id="rId5"/>
    <p:sldId id="263" r:id="rId6"/>
    <p:sldId id="261"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1250" autoAdjust="0"/>
    <p:restoredTop sz="94660"/>
  </p:normalViewPr>
  <p:slideViewPr>
    <p:cSldViewPr snapToGrid="0">
      <p:cViewPr varScale="1">
        <p:scale>
          <a:sx n="73" d="100"/>
          <a:sy n="73" d="100"/>
        </p:scale>
        <p:origin x="366"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smtClean="0"/>
              <a:pPr/>
              <a:t>4/27/2021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4249111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586B75A-687E-405C-8A0B-8D00578BA2C3}" type="datetimeFigureOut">
              <a:rPr lang="en-US" smtClean="0"/>
              <a:pPr/>
              <a:t>4/27/2021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443142503"/>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586B75A-687E-405C-8A0B-8D00578BA2C3}" type="datetimeFigureOut">
              <a:rPr lang="en-US" smtClean="0"/>
              <a:pPr/>
              <a:t>4/27/2021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958443914"/>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586B75A-687E-405C-8A0B-8D00578BA2C3}" type="datetimeFigureOut">
              <a:rPr lang="en-US" smtClean="0"/>
              <a:pPr/>
              <a:t>4/27/2021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386871458"/>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586B75A-687E-405C-8A0B-8D00578BA2C3}" type="datetimeFigureOut">
              <a:rPr lang="en-US" smtClean="0"/>
              <a:pPr/>
              <a:t>4/27/2021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900121902"/>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586B75A-687E-405C-8A0B-8D00578BA2C3}" type="datetimeFigureOut">
              <a:rPr lang="en-US" smtClean="0"/>
              <a:pPr/>
              <a:t>4/27/2021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454483580"/>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F4E5243-F52A-4D37-9694-EB26C6C31910}" type="datetimeFigureOut">
              <a:rPr lang="en-US" smtClean="0"/>
              <a:t>4/27/2021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54043390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A77B6E1-634A-48DC-9E8B-D894023267EF}" type="datetimeFigureOut">
              <a:rPr lang="en-US" smtClean="0"/>
              <a:t>4/27/2021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806027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B2D3E9E-A95C-48F2-B4BF-A71542E0BE9A}" type="datetimeFigureOut">
              <a:rPr lang="en-US" smtClean="0"/>
              <a:t>4/27/2021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5013637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586B75A-687E-405C-8A0B-8D00578BA2C3}" type="datetimeFigureOut">
              <a:rPr lang="en-US" smtClean="0"/>
              <a:pPr/>
              <a:t>4/27/2021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3610050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F12952B5-7A2F-4CC8-B7CE-9234E21C2837}" type="datetimeFigureOut">
              <a:rPr lang="en-US" smtClean="0"/>
              <a:t>4/27/2021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494366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CE1DA07A-9201-4B4B-BAF2-015AFA30F520}" type="datetimeFigureOut">
              <a:rPr lang="en-US" smtClean="0"/>
              <a:t>4/27/2021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41108630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73D7E00A-486F-4252-8B1D-E32645521F49}" type="datetimeFigureOut">
              <a:rPr lang="en-US" smtClean="0"/>
              <a:t>4/27/2021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1230080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DDF5F92-E675-4B36-9A60-69A962A68675}" type="datetimeFigureOut">
              <a:rPr lang="en-US" smtClean="0"/>
              <a:t>4/27/2021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8816304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F6E2C9B-5FA2-460D-9BE7-B0812FC2A6FF}" type="datetimeFigureOut">
              <a:rPr lang="en-US" smtClean="0"/>
              <a:t>4/27/2021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8530339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5586B75A-687E-405C-8A0B-8D00578BA2C3}" type="datetimeFigureOut">
              <a:rPr lang="en-US" smtClean="0"/>
              <a:pPr/>
              <a:t>4/27/2021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9359034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586B75A-687E-405C-8A0B-8D00578BA2C3}" type="datetimeFigureOut">
              <a:rPr lang="en-US" smtClean="0"/>
              <a:pPr/>
              <a:t>4/27/2021</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172794840"/>
      </p:ext>
    </p:extLst>
  </p:cSld>
  <p:clrMap bg1="lt1" tx1="dk1" bg2="lt2" tx2="dk2" accent1="accent1" accent2="accent2" accent3="accent3" accent4="accent4" accent5="accent5" accent6="accent6" hlink="hlink" folHlink="folHlink"/>
  <p:sldLayoutIdLst>
    <p:sldLayoutId id="2147483853" r:id="rId1"/>
    <p:sldLayoutId id="2147483854" r:id="rId2"/>
    <p:sldLayoutId id="2147483855" r:id="rId3"/>
    <p:sldLayoutId id="2147483856" r:id="rId4"/>
    <p:sldLayoutId id="2147483857" r:id="rId5"/>
    <p:sldLayoutId id="2147483858" r:id="rId6"/>
    <p:sldLayoutId id="2147483859" r:id="rId7"/>
    <p:sldLayoutId id="2147483860" r:id="rId8"/>
    <p:sldLayoutId id="2147483861" r:id="rId9"/>
    <p:sldLayoutId id="2147483862" r:id="rId10"/>
    <p:sldLayoutId id="2147483863" r:id="rId11"/>
    <p:sldLayoutId id="2147483864" r:id="rId12"/>
    <p:sldLayoutId id="2147483865" r:id="rId13"/>
    <p:sldLayoutId id="2147483866" r:id="rId14"/>
    <p:sldLayoutId id="2147483867" r:id="rId15"/>
    <p:sldLayoutId id="2147483868" r:id="rId16"/>
  </p:sldLayoutIdLst>
  <p:hf sldNum="0" hdr="0" ft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HORTATORY AND ARGUMENTATIVE TEXT</a:t>
            </a:r>
            <a:endParaRPr lang="en-US" dirty="0"/>
          </a:p>
        </p:txBody>
      </p:sp>
      <p:sp>
        <p:nvSpPr>
          <p:cNvPr id="3" name="Subtitle 2"/>
          <p:cNvSpPr>
            <a:spLocks noGrp="1"/>
          </p:cNvSpPr>
          <p:nvPr>
            <p:ph type="subTitle" idx="1"/>
          </p:nvPr>
        </p:nvSpPr>
        <p:spPr/>
        <p:txBody>
          <a:bodyPr/>
          <a:lstStyle/>
          <a:p>
            <a:r>
              <a:rPr lang="en-US" dirty="0" smtClean="0"/>
              <a:t>By : Miss </a:t>
            </a:r>
            <a:r>
              <a:rPr lang="en-US" dirty="0" err="1" smtClean="0"/>
              <a:t>indah</a:t>
            </a:r>
            <a:endParaRPr lang="en-US" dirty="0"/>
          </a:p>
        </p:txBody>
      </p:sp>
    </p:spTree>
    <p:extLst>
      <p:ext uri="{BB962C8B-B14F-4D97-AF65-F5344CB8AC3E}">
        <p14:creationId xmlns:p14="http://schemas.microsoft.com/office/powerpoint/2010/main" val="38443370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DEFINITION</a:t>
            </a:r>
            <a:endParaRPr lang="en-US" dirty="0"/>
          </a:p>
        </p:txBody>
      </p:sp>
      <p:sp>
        <p:nvSpPr>
          <p:cNvPr id="3" name="Content Placeholder 2"/>
          <p:cNvSpPr>
            <a:spLocks noGrp="1"/>
          </p:cNvSpPr>
          <p:nvPr>
            <p:ph idx="1"/>
          </p:nvPr>
        </p:nvSpPr>
        <p:spPr/>
        <p:txBody>
          <a:bodyPr/>
          <a:lstStyle/>
          <a:p>
            <a:r>
              <a:rPr lang="en-US" dirty="0"/>
              <a:t>HORTATORY EXPOSITION TEXT IS A TYPE OF SPOKEN OR WRITTEN TEXT THAT IS INTENDED TO EXPLAIN THE LISTENER OR READER THAT SOMETHING SHOULD OR NOT SHOULD NOT HAPPEN OR BE DONE. </a:t>
            </a:r>
          </a:p>
          <a:p>
            <a:endParaRPr lang="en-US" dirty="0"/>
          </a:p>
          <a:p>
            <a:pPr algn="just"/>
            <a:r>
              <a:rPr lang="en-US" dirty="0"/>
              <a:t>The best definition of an argumentative text is a text that supports a claim about a debatable topic using evidence as support. In other words, the author provides the reader with evidence such as statistics in order to present a counterargument as ineffective. </a:t>
            </a:r>
          </a:p>
          <a:p>
            <a:pPr algn="just"/>
            <a:r>
              <a:rPr lang="en-US" dirty="0"/>
              <a:t>Generally, argumentative essay topics are related to science, technology, politics and health care.   </a:t>
            </a:r>
          </a:p>
          <a:p>
            <a:endParaRPr lang="en-US" dirty="0"/>
          </a:p>
        </p:txBody>
      </p:sp>
    </p:spTree>
    <p:extLst>
      <p:ext uri="{BB962C8B-B14F-4D97-AF65-F5344CB8AC3E}">
        <p14:creationId xmlns:p14="http://schemas.microsoft.com/office/powerpoint/2010/main" val="27837710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222069"/>
            <a:ext cx="8596668" cy="718457"/>
          </a:xfrm>
        </p:spPr>
        <p:txBody>
          <a:bodyPr/>
          <a:lstStyle/>
          <a:p>
            <a:r>
              <a:rPr lang="en-US" dirty="0" smtClean="0"/>
              <a:t>PURPOSE</a:t>
            </a:r>
            <a:endParaRPr lang="en-US" dirty="0"/>
          </a:p>
        </p:txBody>
      </p:sp>
      <p:sp>
        <p:nvSpPr>
          <p:cNvPr id="3" name="Content Placeholder 2"/>
          <p:cNvSpPr>
            <a:spLocks noGrp="1"/>
          </p:cNvSpPr>
          <p:nvPr>
            <p:ph idx="1"/>
          </p:nvPr>
        </p:nvSpPr>
        <p:spPr>
          <a:xfrm>
            <a:off x="431074" y="940526"/>
            <a:ext cx="9575075" cy="5499463"/>
          </a:xfrm>
        </p:spPr>
        <p:txBody>
          <a:bodyPr/>
          <a:lstStyle/>
          <a:p>
            <a:r>
              <a:rPr lang="en-US" dirty="0" smtClean="0"/>
              <a:t>HORTATORY : TO </a:t>
            </a:r>
            <a:r>
              <a:rPr lang="en-US" dirty="0"/>
              <a:t>PERSUADE THE READER OR THE LISENER THAT SOMETHING SHOULD OR SHOULD NOT BE THE CASE. </a:t>
            </a:r>
          </a:p>
          <a:p>
            <a:pPr marL="0" indent="0">
              <a:buNone/>
            </a:pPr>
            <a:r>
              <a:rPr lang="en-US" dirty="0"/>
              <a:t>IT CAN BE FOUND IN :</a:t>
            </a:r>
          </a:p>
          <a:p>
            <a:r>
              <a:rPr lang="en-US" dirty="0"/>
              <a:t>SCIENTIFIC BOOK, </a:t>
            </a:r>
          </a:p>
          <a:p>
            <a:r>
              <a:rPr lang="en-US" dirty="0"/>
              <a:t>JOURNAL, </a:t>
            </a:r>
          </a:p>
          <a:p>
            <a:r>
              <a:rPr lang="en-US" dirty="0"/>
              <a:t>ACCADEMIC SPEECH OR LECTURES, </a:t>
            </a:r>
          </a:p>
          <a:p>
            <a:r>
              <a:rPr lang="en-US" dirty="0"/>
              <a:t>MAGAZINE,</a:t>
            </a:r>
          </a:p>
          <a:p>
            <a:r>
              <a:rPr lang="en-US" dirty="0"/>
              <a:t>RESEARCH REPORT, </a:t>
            </a:r>
          </a:p>
          <a:p>
            <a:r>
              <a:rPr lang="en-US" dirty="0"/>
              <a:t>NEWSPAPER </a:t>
            </a:r>
            <a:r>
              <a:rPr lang="en-US" dirty="0" smtClean="0"/>
              <a:t>ARTICLE</a:t>
            </a:r>
          </a:p>
          <a:p>
            <a:endParaRPr lang="en-US" dirty="0"/>
          </a:p>
          <a:p>
            <a:r>
              <a:rPr lang="en-US" dirty="0" smtClean="0"/>
              <a:t>ARGUMENTATIVE : THE </a:t>
            </a:r>
            <a:r>
              <a:rPr lang="en-US" dirty="0"/>
              <a:t>ULTIMATE AIM ARGUMENTATIVE ESSAY IS ALWAYS TO CONVINCE OR PERSUADE A GIVEN GROUP OF AUDIENCE TO UNDERSTAND THE OTHER SIDE OF ARGUMENT TO SUPPORT A NEW BELIEF OR IDEA. TO EXPLICIT EXPLAIN WHY THIS TYPE OF WRITING SKILL IS ACTUALLY A BASIC AND FUNDAMENTAL REQUIREMENT OF EVERY STUDENT. </a:t>
            </a:r>
          </a:p>
          <a:p>
            <a:endParaRPr lang="en-US" dirty="0"/>
          </a:p>
          <a:p>
            <a:endParaRPr lang="en-US" dirty="0"/>
          </a:p>
          <a:p>
            <a:endParaRPr lang="en-US" dirty="0"/>
          </a:p>
        </p:txBody>
      </p:sp>
    </p:spTree>
    <p:extLst>
      <p:ext uri="{BB962C8B-B14F-4D97-AF65-F5344CB8AC3E}">
        <p14:creationId xmlns:p14="http://schemas.microsoft.com/office/powerpoint/2010/main" val="40562169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96833" y="169817"/>
            <a:ext cx="8477169" cy="587829"/>
          </a:xfrm>
        </p:spPr>
        <p:txBody>
          <a:bodyPr>
            <a:normAutofit fontScale="90000"/>
          </a:bodyPr>
          <a:lstStyle/>
          <a:p>
            <a:r>
              <a:rPr lang="en-US" dirty="0" smtClean="0"/>
              <a:t>GENERIC STUCTURE</a:t>
            </a:r>
            <a:endParaRPr lang="en-US" dirty="0"/>
          </a:p>
        </p:txBody>
      </p:sp>
      <p:sp>
        <p:nvSpPr>
          <p:cNvPr id="3" name="Content Placeholder 2"/>
          <p:cNvSpPr>
            <a:spLocks noGrp="1"/>
          </p:cNvSpPr>
          <p:nvPr>
            <p:ph idx="1"/>
          </p:nvPr>
        </p:nvSpPr>
        <p:spPr>
          <a:xfrm>
            <a:off x="378822" y="888274"/>
            <a:ext cx="10411097" cy="5656219"/>
          </a:xfrm>
        </p:spPr>
        <p:txBody>
          <a:bodyPr>
            <a:normAutofit fontScale="92500" lnSpcReduction="20000"/>
          </a:bodyPr>
          <a:lstStyle/>
          <a:p>
            <a:pPr algn="just"/>
            <a:r>
              <a:rPr lang="en-US" dirty="0" smtClean="0"/>
              <a:t>HORTATORY : </a:t>
            </a:r>
          </a:p>
          <a:p>
            <a:pPr marL="0" indent="0" algn="just">
              <a:buNone/>
            </a:pPr>
            <a:r>
              <a:rPr lang="en-US" dirty="0" smtClean="0"/>
              <a:t>THESIS  		       Is </a:t>
            </a:r>
            <a:r>
              <a:rPr lang="en-US" dirty="0"/>
              <a:t>the statement or announcement of issue concern</a:t>
            </a:r>
          </a:p>
          <a:p>
            <a:pPr marL="0" indent="0" algn="just">
              <a:buNone/>
            </a:pPr>
            <a:r>
              <a:rPr lang="en-US" dirty="0" smtClean="0"/>
              <a:t>ARGUMENTS  	       Is </a:t>
            </a:r>
            <a:r>
              <a:rPr lang="en-US" dirty="0"/>
              <a:t>the reasons of concern that will lead to recommendation</a:t>
            </a:r>
          </a:p>
          <a:p>
            <a:pPr marL="0" indent="0" algn="just">
              <a:buNone/>
            </a:pPr>
            <a:r>
              <a:rPr lang="en-US" dirty="0" smtClean="0"/>
              <a:t>RECOMMENDATION : Is </a:t>
            </a:r>
            <a:r>
              <a:rPr lang="en-US" dirty="0"/>
              <a:t>the statement of what should or should not </a:t>
            </a:r>
            <a:r>
              <a:rPr lang="en-US" dirty="0" smtClean="0"/>
              <a:t>happen </a:t>
            </a:r>
            <a:r>
              <a:rPr lang="en-US" dirty="0"/>
              <a:t>or be done based on the given </a:t>
            </a:r>
            <a:r>
              <a:rPr lang="en-US" dirty="0" smtClean="0"/>
              <a:t>arguments</a:t>
            </a:r>
          </a:p>
          <a:p>
            <a:pPr algn="just"/>
            <a:r>
              <a:rPr lang="en-US" dirty="0" smtClean="0"/>
              <a:t>ARGUMENTATIVE : </a:t>
            </a:r>
          </a:p>
          <a:p>
            <a:pPr marL="0" indent="0" algn="just">
              <a:buNone/>
            </a:pPr>
            <a:r>
              <a:rPr lang="en-US" dirty="0"/>
              <a:t>1. INTRODUCTORY PARAGRAPH</a:t>
            </a:r>
          </a:p>
          <a:p>
            <a:pPr marL="0" indent="0" algn="just">
              <a:buNone/>
            </a:pPr>
            <a:r>
              <a:rPr lang="en-US" dirty="0"/>
              <a:t>The first paragraph of your text should outline the topic, provide background information necessary to understand your argument, outline the evidence you will present and states your thesis   </a:t>
            </a:r>
          </a:p>
          <a:p>
            <a:pPr marL="0" indent="0" algn="just">
              <a:buNone/>
            </a:pPr>
            <a:r>
              <a:rPr lang="en-US" dirty="0"/>
              <a:t>2. THESIS STATEMENT</a:t>
            </a:r>
          </a:p>
          <a:p>
            <a:pPr marL="0" indent="0" algn="just">
              <a:buNone/>
            </a:pPr>
            <a:r>
              <a:rPr lang="en-US" dirty="0"/>
              <a:t>This is part of your first paragraph. It is a concise, one –sentence summary of your main point and claim.</a:t>
            </a:r>
          </a:p>
          <a:p>
            <a:pPr marL="0" indent="0" algn="just">
              <a:buNone/>
            </a:pPr>
            <a:r>
              <a:rPr lang="en-US" dirty="0"/>
              <a:t>3. BODY PARAGRAPH</a:t>
            </a:r>
          </a:p>
          <a:p>
            <a:pPr marL="0" indent="0" algn="just">
              <a:buNone/>
            </a:pPr>
            <a:r>
              <a:rPr lang="en-US" dirty="0"/>
              <a:t>Body paragraphs are where you back up your claims with examples, research, statistics, studies, and text citations. Presenting facts and considering a topic from every angle adds credibility and will help you gain a reader’s trust.</a:t>
            </a:r>
          </a:p>
          <a:p>
            <a:pPr marL="0" indent="0" algn="just">
              <a:buNone/>
            </a:pPr>
            <a:r>
              <a:rPr lang="en-US" dirty="0"/>
              <a:t>4. CONCLUSION</a:t>
            </a:r>
          </a:p>
          <a:p>
            <a:pPr marL="0" indent="0" algn="just">
              <a:buNone/>
            </a:pPr>
            <a:r>
              <a:rPr lang="en-US" dirty="0"/>
              <a:t>Summarizes all of the arguments made in your body paragraph. A good conclusion will appeal to a reader’s emotions. </a:t>
            </a:r>
          </a:p>
          <a:p>
            <a:endParaRPr lang="en-US" dirty="0" smtClean="0"/>
          </a:p>
          <a:p>
            <a:endParaRPr lang="en-US" dirty="0"/>
          </a:p>
        </p:txBody>
      </p:sp>
    </p:spTree>
    <p:extLst>
      <p:ext uri="{BB962C8B-B14F-4D97-AF65-F5344CB8AC3E}">
        <p14:creationId xmlns:p14="http://schemas.microsoft.com/office/powerpoint/2010/main" val="540876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169818"/>
            <a:ext cx="8596668" cy="600892"/>
          </a:xfrm>
        </p:spPr>
        <p:txBody>
          <a:bodyPr>
            <a:normAutofit fontScale="90000"/>
          </a:bodyPr>
          <a:lstStyle/>
          <a:p>
            <a:r>
              <a:rPr lang="en-US" dirty="0" smtClean="0"/>
              <a:t>LANGUAGE FEATURES</a:t>
            </a:r>
            <a:endParaRPr lang="en-US" dirty="0"/>
          </a:p>
        </p:txBody>
      </p:sp>
      <p:sp>
        <p:nvSpPr>
          <p:cNvPr id="3" name="Content Placeholder 2"/>
          <p:cNvSpPr>
            <a:spLocks noGrp="1"/>
          </p:cNvSpPr>
          <p:nvPr>
            <p:ph idx="1"/>
          </p:nvPr>
        </p:nvSpPr>
        <p:spPr>
          <a:xfrm>
            <a:off x="677334" y="770710"/>
            <a:ext cx="9015306" cy="5878283"/>
          </a:xfrm>
        </p:spPr>
        <p:txBody>
          <a:bodyPr>
            <a:normAutofit lnSpcReduction="10000"/>
          </a:bodyPr>
          <a:lstStyle/>
          <a:p>
            <a:pPr marL="0" indent="0">
              <a:buNone/>
            </a:pPr>
            <a:r>
              <a:rPr lang="en-US" dirty="0" smtClean="0"/>
              <a:t>HORTATORY :</a:t>
            </a:r>
          </a:p>
          <a:p>
            <a:r>
              <a:rPr lang="en-US" dirty="0" smtClean="0"/>
              <a:t>Using </a:t>
            </a:r>
            <a:r>
              <a:rPr lang="en-US" dirty="0"/>
              <a:t>Simple Present Tense</a:t>
            </a:r>
          </a:p>
          <a:p>
            <a:r>
              <a:rPr lang="en-US" dirty="0"/>
              <a:t>Using modals</a:t>
            </a:r>
          </a:p>
          <a:p>
            <a:r>
              <a:rPr lang="en-US" dirty="0"/>
              <a:t>Using action verbs</a:t>
            </a:r>
          </a:p>
          <a:p>
            <a:r>
              <a:rPr lang="en-US" dirty="0"/>
              <a:t>Using thinking verbs</a:t>
            </a:r>
          </a:p>
          <a:p>
            <a:r>
              <a:rPr lang="en-US" dirty="0"/>
              <a:t>Using adverbs</a:t>
            </a:r>
          </a:p>
          <a:p>
            <a:r>
              <a:rPr lang="en-US" dirty="0"/>
              <a:t>Using adjective</a:t>
            </a:r>
          </a:p>
          <a:p>
            <a:r>
              <a:rPr lang="en-US" dirty="0"/>
              <a:t>Using technical terms</a:t>
            </a:r>
          </a:p>
          <a:p>
            <a:r>
              <a:rPr lang="en-US" dirty="0"/>
              <a:t>Using general and abstract noun</a:t>
            </a:r>
          </a:p>
          <a:p>
            <a:r>
              <a:rPr lang="en-US" dirty="0"/>
              <a:t>Using connectives/transitions </a:t>
            </a:r>
            <a:endParaRPr lang="en-US" dirty="0" smtClean="0"/>
          </a:p>
          <a:p>
            <a:pPr marL="0" indent="0">
              <a:buNone/>
            </a:pPr>
            <a:r>
              <a:rPr lang="en-US" dirty="0" smtClean="0"/>
              <a:t>ARGUMENTATIVE :</a:t>
            </a:r>
          </a:p>
          <a:p>
            <a:r>
              <a:rPr lang="en-US" dirty="0" smtClean="0"/>
              <a:t>Using multiple tenses : present, past, future</a:t>
            </a:r>
          </a:p>
          <a:p>
            <a:r>
              <a:rPr lang="en-US" dirty="0" smtClean="0"/>
              <a:t>Using modals 		     : can, will, should, shall</a:t>
            </a:r>
          </a:p>
          <a:p>
            <a:r>
              <a:rPr lang="en-US" dirty="0" smtClean="0"/>
              <a:t>Using </a:t>
            </a:r>
            <a:r>
              <a:rPr lang="en-US" dirty="0" smtClean="0"/>
              <a:t>conjunction </a:t>
            </a:r>
            <a:r>
              <a:rPr lang="en-US" dirty="0" smtClean="0"/>
              <a:t>	</a:t>
            </a:r>
            <a:r>
              <a:rPr lang="en-US" dirty="0" smtClean="0"/>
              <a:t>     : </a:t>
            </a:r>
            <a:r>
              <a:rPr lang="en-US" dirty="0" smtClean="0"/>
              <a:t>due to, because, </a:t>
            </a:r>
            <a:r>
              <a:rPr lang="en-US" dirty="0" err="1" smtClean="0"/>
              <a:t>etc</a:t>
            </a:r>
            <a:endParaRPr lang="en-US" dirty="0" smtClean="0"/>
          </a:p>
          <a:p>
            <a:r>
              <a:rPr lang="en-US" dirty="0" smtClean="0"/>
              <a:t>Using question words  : why, what, how </a:t>
            </a:r>
          </a:p>
          <a:p>
            <a:endParaRPr lang="en-US" dirty="0" smtClean="0"/>
          </a:p>
          <a:p>
            <a:endParaRPr lang="en-US" dirty="0" smtClean="0"/>
          </a:p>
          <a:p>
            <a:endParaRPr lang="en-US" dirty="0"/>
          </a:p>
        </p:txBody>
      </p:sp>
    </p:spTree>
    <p:extLst>
      <p:ext uri="{BB962C8B-B14F-4D97-AF65-F5344CB8AC3E}">
        <p14:creationId xmlns:p14="http://schemas.microsoft.com/office/powerpoint/2010/main" val="3873983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222068"/>
            <a:ext cx="8596667" cy="587829"/>
          </a:xfrm>
        </p:spPr>
        <p:txBody>
          <a:bodyPr>
            <a:normAutofit fontScale="90000"/>
          </a:bodyPr>
          <a:lstStyle/>
          <a:p>
            <a:r>
              <a:rPr lang="en-US" dirty="0" smtClean="0"/>
              <a:t>EXAMPLES</a:t>
            </a:r>
            <a:endParaRPr lang="en-US" dirty="0"/>
          </a:p>
        </p:txBody>
      </p:sp>
      <p:sp>
        <p:nvSpPr>
          <p:cNvPr id="3" name="Content Placeholder 2"/>
          <p:cNvSpPr>
            <a:spLocks noGrp="1"/>
          </p:cNvSpPr>
          <p:nvPr>
            <p:ph idx="1"/>
          </p:nvPr>
        </p:nvSpPr>
        <p:spPr>
          <a:xfrm>
            <a:off x="195943" y="953589"/>
            <a:ext cx="10437223" cy="5708467"/>
          </a:xfrm>
        </p:spPr>
        <p:txBody>
          <a:bodyPr>
            <a:normAutofit lnSpcReduction="10000"/>
          </a:bodyPr>
          <a:lstStyle/>
          <a:p>
            <a:pPr marL="0" indent="0" algn="ctr">
              <a:buNone/>
            </a:pPr>
            <a:endParaRPr lang="en-US" dirty="0" smtClean="0"/>
          </a:p>
          <a:p>
            <a:pPr marL="0" indent="0" algn="ctr">
              <a:buNone/>
            </a:pPr>
            <a:r>
              <a:rPr lang="en-US" dirty="0" smtClean="0"/>
              <a:t>TELEVISION SHOULD BE FOR SOCIAL CONSTRUCTION</a:t>
            </a:r>
          </a:p>
          <a:p>
            <a:endParaRPr lang="en-US" dirty="0"/>
          </a:p>
          <a:p>
            <a:pPr marL="0" indent="0" algn="just">
              <a:buNone/>
            </a:pPr>
            <a:r>
              <a:rPr lang="en-US" sz="2000" dirty="0" smtClean="0"/>
              <a:t>Television </a:t>
            </a:r>
            <a:r>
              <a:rPr lang="en-US" sz="2000" dirty="0"/>
              <a:t>is today a part of daily life. It is not only a source of entertainment but also news and information. television is also a valuable tool for science, education and </a:t>
            </a:r>
            <a:r>
              <a:rPr lang="en-US" sz="2000" dirty="0" smtClean="0"/>
              <a:t>Industry</a:t>
            </a:r>
            <a:r>
              <a:rPr lang="en-US" sz="2000" dirty="0"/>
              <a:t/>
            </a:r>
            <a:br>
              <a:rPr lang="en-US" sz="2000" dirty="0"/>
            </a:br>
            <a:r>
              <a:rPr lang="en-US" sz="2000" dirty="0"/>
              <a:t>What makes television even more interesting is that action is accompanied by sound, so that we can see as well as hear what on the television. Today we can stay at home and enjoy entertainment that once could be seen only in cinema, theaters and sport arenas. Television enables to meet important people. It can bring important guests and important scene to receivers who are located anywhere.</a:t>
            </a:r>
            <a:br>
              <a:rPr lang="en-US" sz="2000" dirty="0"/>
            </a:br>
            <a:r>
              <a:rPr lang="en-US" sz="2000" dirty="0"/>
              <a:t>Television has a great influence on our idea about what is right and what is wrong. It influences the way which we should behave. Television has close related to our life in general. Some times the value and life style we get from television are in conflict with those that we get at home and school.</a:t>
            </a:r>
            <a:br>
              <a:rPr lang="en-US" sz="2000" dirty="0"/>
            </a:br>
            <a:r>
              <a:rPr lang="en-US" sz="2000" dirty="0"/>
              <a:t>Critics point out that crime and TV show often appeal to taste for violence, while many games and quizzes appeal to greedy. it is important to suggest that television should be used for socially constructive purpose for the shake of better life.</a:t>
            </a:r>
          </a:p>
        </p:txBody>
      </p:sp>
    </p:spTree>
    <p:extLst>
      <p:ext uri="{BB962C8B-B14F-4D97-AF65-F5344CB8AC3E}">
        <p14:creationId xmlns:p14="http://schemas.microsoft.com/office/powerpoint/2010/main" val="851895117"/>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198</TotalTime>
  <Words>290</Words>
  <Application>Microsoft Office PowerPoint</Application>
  <PresentationFormat>Widescreen</PresentationFormat>
  <Paragraphs>55</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Trebuchet MS</vt:lpstr>
      <vt:lpstr>Wingdings 3</vt:lpstr>
      <vt:lpstr>Facet</vt:lpstr>
      <vt:lpstr>HORTATORY AND ARGUMENTATIVE TEXT</vt:lpstr>
      <vt:lpstr>DEFINITION</vt:lpstr>
      <vt:lpstr>PURPOSE</vt:lpstr>
      <vt:lpstr>GENERIC STUCTURE</vt:lpstr>
      <vt:lpstr>LANGUAGE FEATURES</vt:lpstr>
      <vt:lpstr>EXAMPLES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HORTATORY AND ARGUMENTATIVE TEXT</dc:title>
  <dc:creator>Lenovo</dc:creator>
  <cp:lastModifiedBy>Lenovo</cp:lastModifiedBy>
  <cp:revision>15</cp:revision>
  <dcterms:created xsi:type="dcterms:W3CDTF">2021-04-26T15:33:37Z</dcterms:created>
  <dcterms:modified xsi:type="dcterms:W3CDTF">2021-04-27T02:42:09Z</dcterms:modified>
</cp:coreProperties>
</file>