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91B1-8474-4302-ABD3-DB0139C623A9}" type="datetimeFigureOut">
              <a:rPr lang="id-ID" smtClean="0"/>
              <a:t>10/07/2020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7575-7A62-4AEB-92C9-9D0FDD3F847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514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91B1-8474-4302-ABD3-DB0139C623A9}" type="datetimeFigureOut">
              <a:rPr lang="id-ID" smtClean="0"/>
              <a:t>10/07/2020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7575-7A62-4AEB-92C9-9D0FDD3F847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984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91B1-8474-4302-ABD3-DB0139C623A9}" type="datetimeFigureOut">
              <a:rPr lang="id-ID" smtClean="0"/>
              <a:t>10/07/2020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7575-7A62-4AEB-92C9-9D0FDD3F847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726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91B1-8474-4302-ABD3-DB0139C623A9}" type="datetimeFigureOut">
              <a:rPr lang="id-ID" smtClean="0"/>
              <a:t>10/07/2020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7575-7A62-4AEB-92C9-9D0FDD3F847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2154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91B1-8474-4302-ABD3-DB0139C623A9}" type="datetimeFigureOut">
              <a:rPr lang="id-ID" smtClean="0"/>
              <a:t>10/07/2020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7575-7A62-4AEB-92C9-9D0FDD3F847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750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91B1-8474-4302-ABD3-DB0139C623A9}" type="datetimeFigureOut">
              <a:rPr lang="id-ID" smtClean="0"/>
              <a:t>10/07/2020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7575-7A62-4AEB-92C9-9D0FDD3F847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817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91B1-8474-4302-ABD3-DB0139C623A9}" type="datetimeFigureOut">
              <a:rPr lang="id-ID" smtClean="0"/>
              <a:t>10/07/2020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7575-7A62-4AEB-92C9-9D0FDD3F847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79938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91B1-8474-4302-ABD3-DB0139C623A9}" type="datetimeFigureOut">
              <a:rPr lang="id-ID" smtClean="0"/>
              <a:t>10/07/2020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7575-7A62-4AEB-92C9-9D0FDD3F847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295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91B1-8474-4302-ABD3-DB0139C623A9}" type="datetimeFigureOut">
              <a:rPr lang="id-ID" smtClean="0"/>
              <a:t>10/07/2020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7575-7A62-4AEB-92C9-9D0FDD3F847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4894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91B1-8474-4302-ABD3-DB0139C623A9}" type="datetimeFigureOut">
              <a:rPr lang="id-ID" smtClean="0"/>
              <a:t>10/07/2020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7575-7A62-4AEB-92C9-9D0FDD3F847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109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91B1-8474-4302-ABD3-DB0139C623A9}" type="datetimeFigureOut">
              <a:rPr lang="id-ID" smtClean="0"/>
              <a:t>10/07/2020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7575-7A62-4AEB-92C9-9D0FDD3F847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570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391B1-8474-4302-ABD3-DB0139C623A9}" type="datetimeFigureOut">
              <a:rPr lang="id-ID" smtClean="0"/>
              <a:t>10/07/2020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C7575-7A62-4AEB-92C9-9D0FDD3F847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628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latin typeface="Berlin Sans FB" pitchFamily="34" charset="0"/>
              </a:rPr>
              <a:t>Harmonisasi Hak dan Kewajiban Asasi Manusia dalam Perspektif Pancasila</a:t>
            </a:r>
            <a:endParaRPr lang="id-ID" dirty="0">
              <a:latin typeface="Berlin Sans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00800" cy="2592288"/>
          </a:xfrm>
        </p:spPr>
        <p:txBody>
          <a:bodyPr>
            <a:normAutofit/>
          </a:bodyPr>
          <a:lstStyle/>
          <a:p>
            <a:pPr algn="l"/>
            <a:r>
              <a:rPr lang="id-ID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Oleh : CHAIRUSSURIYATI SH.MH</a:t>
            </a:r>
            <a:endParaRPr lang="id-ID" sz="28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674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</a:t>
            </a:r>
            <a:r>
              <a:rPr lang="id-ID" dirty="0" smtClean="0"/>
              <a:t>. Upaya Penegakan HAM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id-ID" sz="2400" dirty="0" smtClean="0"/>
              <a:t>Upaya Pemerintah dalam Penegakan HAM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id-ID" sz="2400" dirty="0" smtClean="0"/>
              <a:t>Upaya Penegakan (Preventif)</a:t>
            </a:r>
          </a:p>
          <a:p>
            <a:pPr marL="400050" lvl="1" indent="0">
              <a:buNone/>
            </a:pPr>
            <a:r>
              <a:rPr lang="id-ID" sz="2400" dirty="0"/>
              <a:t>	P</a:t>
            </a:r>
            <a:r>
              <a:rPr lang="id-ID" sz="2400" dirty="0" smtClean="0"/>
              <a:t>embentukan peraturan perundang-undangan 	tentang HAM dan pengadilan HAM. </a:t>
            </a:r>
          </a:p>
          <a:p>
            <a:pPr marL="400050" lvl="1" indent="0">
              <a:buNone/>
            </a:pPr>
            <a:r>
              <a:rPr lang="id-ID" sz="2400" dirty="0" smtClean="0"/>
              <a:t>	Penyuluhan dan pendidikan tentang HAM 	kepada masyarakat.</a:t>
            </a:r>
          </a:p>
          <a:p>
            <a:pPr marL="400050" lvl="1" indent="0">
              <a:buNone/>
            </a:pPr>
            <a:endParaRPr lang="id-ID" sz="2400" dirty="0" smtClean="0"/>
          </a:p>
          <a:p>
            <a:pPr marL="400050" lvl="1" indent="0">
              <a:buNone/>
            </a:pPr>
            <a:r>
              <a:rPr lang="id-ID" sz="2400" b="1" dirty="0" smtClean="0"/>
              <a:t>Komisi Nasional HAM (Komnas HAM)</a:t>
            </a:r>
          </a:p>
          <a:p>
            <a:pPr marL="400050" lvl="1" indent="0">
              <a:buNone/>
            </a:pPr>
            <a:r>
              <a:rPr lang="id-ID" sz="2400" b="1" dirty="0"/>
              <a:t>	</a:t>
            </a:r>
            <a:r>
              <a:rPr lang="id-ID" sz="2400" dirty="0" smtClean="0"/>
              <a:t>Fungsi : pengkajian &amp; penelitian, penyuluhan, 		   	pemantauan, serta mediasi.</a:t>
            </a:r>
          </a:p>
          <a:p>
            <a:pPr marL="400050" lvl="1" indent="0">
              <a:buNone/>
            </a:pPr>
            <a:r>
              <a:rPr lang="id-ID" sz="2400" b="1" dirty="0"/>
              <a:t>	</a:t>
            </a:r>
            <a:r>
              <a:rPr lang="id-ID" sz="2400" dirty="0" smtClean="0"/>
              <a:t>Tujuan : mengembangkan kondisi yang kondusif bagi 		pelaksanaan HAM</a:t>
            </a:r>
            <a:endParaRPr lang="id-ID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1685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d-ID" sz="2400" b="1" dirty="0" smtClean="0"/>
              <a:t>Komisi Nasional Perlindungan Anak Indonesia (KPAI)</a:t>
            </a:r>
          </a:p>
          <a:p>
            <a:pPr marL="0" indent="0" algn="just">
              <a:buNone/>
            </a:pPr>
            <a:r>
              <a:rPr lang="id-ID" sz="2400" dirty="0" smtClean="0"/>
              <a:t>Tugas : melakukan sosialisasi dan advokasi tentang peraturan berkaitan dengan perlindungan anak, memberikan masukan yang berkenaan dengan perlindungan anak pada pemerintah.</a:t>
            </a:r>
          </a:p>
          <a:p>
            <a:pPr marL="0" indent="0" algn="just">
              <a:buNone/>
            </a:pPr>
            <a:r>
              <a:rPr lang="id-ID" sz="2400" dirty="0" smtClean="0"/>
              <a:t>Tujuan : memberikan jaminan terhadap hak anak</a:t>
            </a:r>
          </a:p>
          <a:p>
            <a:pPr marL="0" indent="0" algn="just">
              <a:buNone/>
            </a:pPr>
            <a:endParaRPr lang="id-ID" sz="2400" dirty="0"/>
          </a:p>
          <a:p>
            <a:pPr marL="0" indent="0" algn="just">
              <a:buNone/>
            </a:pPr>
            <a:r>
              <a:rPr lang="id-ID" sz="2400" b="1" dirty="0" smtClean="0"/>
              <a:t>Komisi Nasional Antikekerasan terhadap Perempuan</a:t>
            </a:r>
          </a:p>
          <a:p>
            <a:pPr marL="0" indent="0" algn="just">
              <a:buNone/>
            </a:pPr>
            <a:r>
              <a:rPr lang="id-ID" sz="2400" dirty="0" smtClean="0"/>
              <a:t>Tujuan : menyebarluaskan pemahaman tentang bentuk kekerasan terhadap perempuan dan mencegah tindak kekerasan pada perempuan</a:t>
            </a:r>
          </a:p>
          <a:p>
            <a:pPr marL="0" indent="0" algn="just">
              <a:buNone/>
            </a:pPr>
            <a:endParaRPr lang="id-ID" sz="2400" dirty="0"/>
          </a:p>
          <a:p>
            <a:pPr marL="0" indent="0" algn="just">
              <a:buNone/>
            </a:pPr>
            <a:r>
              <a:rPr lang="id-ID" sz="2400" b="1" dirty="0" smtClean="0"/>
              <a:t>Kementrian Hukum dan HAM</a:t>
            </a:r>
          </a:p>
          <a:p>
            <a:pPr marL="0" indent="0" algn="just">
              <a:buNone/>
            </a:pPr>
            <a:r>
              <a:rPr lang="id-ID" sz="2400" dirty="0"/>
              <a:t>T</a:t>
            </a:r>
            <a:r>
              <a:rPr lang="id-ID" sz="2400" dirty="0" smtClean="0"/>
              <a:t>ugas : membantu Presiden dalam menyelenggarakan tugas di bidang hukum dan HAM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48708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d-ID" sz="2400" dirty="0"/>
              <a:t>U</a:t>
            </a:r>
            <a:r>
              <a:rPr lang="id-ID" sz="2400" dirty="0" smtClean="0"/>
              <a:t>paya Penindakan (Represif)</a:t>
            </a:r>
          </a:p>
          <a:p>
            <a:pPr marL="514350" indent="-514350">
              <a:buFont typeface="+mj-lt"/>
              <a:buAutoNum type="alphaLcPeriod"/>
            </a:pPr>
            <a:r>
              <a:rPr lang="id-ID" sz="2400" dirty="0" smtClean="0"/>
              <a:t>Pemberian pelayanan dan konsultasi kepada masyarakat</a:t>
            </a:r>
          </a:p>
          <a:p>
            <a:pPr marL="514350" indent="-514350">
              <a:buFont typeface="+mj-lt"/>
              <a:buAutoNum type="alphaLcPeriod"/>
            </a:pPr>
            <a:r>
              <a:rPr lang="id-ID" sz="2400" dirty="0" smtClean="0"/>
              <a:t>Menerima pengaduan korban pelanggaran HAM</a:t>
            </a:r>
          </a:p>
          <a:p>
            <a:pPr marL="514350" indent="-514350">
              <a:buFont typeface="+mj-lt"/>
              <a:buAutoNum type="alphaLcPeriod"/>
            </a:pPr>
            <a:r>
              <a:rPr lang="id-ID" sz="2400" dirty="0" smtClean="0"/>
              <a:t>Menangani kasus pelanggaran HAM melalui pengadilan</a:t>
            </a:r>
          </a:p>
          <a:p>
            <a:pPr marL="514350" indent="-514350">
              <a:buFont typeface="+mj-lt"/>
              <a:buAutoNum type="alphaLcPeriod"/>
            </a:pPr>
            <a:r>
              <a:rPr lang="id-ID" sz="2400" dirty="0" smtClean="0"/>
              <a:t>Pencarian data dan infromasi pelanggaran HAM</a:t>
            </a:r>
          </a:p>
          <a:p>
            <a:pPr marL="514350" indent="-514350">
              <a:buFont typeface="+mj-lt"/>
              <a:buAutoNum type="alphaLcPeriod"/>
            </a:pPr>
            <a:r>
              <a:rPr lang="id-ID" sz="2400" dirty="0" smtClean="0"/>
              <a:t>Menyelesaikan perkara melalui perdamaian, negosiasi, mediasi, konsiliasi, dan pandangan ahli</a:t>
            </a:r>
          </a:p>
          <a:p>
            <a:endParaRPr lang="id-ID" sz="2400" dirty="0"/>
          </a:p>
          <a:p>
            <a:r>
              <a:rPr lang="id-ID" sz="2400" dirty="0" smtClean="0"/>
              <a:t>Terhadap korban pelanggaran HAM pemerintah memberikan hak kompensasi, hak restitusi, dan hak rehabilitasi.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28321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 smtClean="0"/>
              <a:t>2. Upaya Penanggulangan Kasus Pelanggaran HAM</a:t>
            </a:r>
          </a:p>
          <a:p>
            <a:pPr marL="914400" lvl="1" indent="-514350">
              <a:buFont typeface="+mj-lt"/>
              <a:buAutoNum type="alphaLcPeriod"/>
            </a:pPr>
            <a:r>
              <a:rPr lang="id-ID" sz="2400" dirty="0" smtClean="0"/>
              <a:t>Upaya Pencegahan Pelanggaran Hak Asasi Manusia</a:t>
            </a:r>
          </a:p>
          <a:p>
            <a:pPr marL="914400" lvl="1" indent="-514350">
              <a:buFont typeface="+mj-lt"/>
              <a:buAutoNum type="alphaLcPeriod"/>
            </a:pPr>
            <a:r>
              <a:rPr lang="id-ID" sz="2400" dirty="0" smtClean="0"/>
              <a:t>Membangun Harmonisasi Hak Asasi Manusia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095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Kesimpulan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Bagaimana cara mengharmonisasikan hak dan kewajiban dalam kehidupan sehari-hari? adalah dengan menghindarkan diri kita dari sikap egois atau mementingkan diri sendiri.sikap egois dapat dapat menyebabkan seseorang untuk selalu menuntut haknya,sementara kewajiban sering diabaikan.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0883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30068" y="1837986"/>
            <a:ext cx="3024336" cy="309634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TextBox 2"/>
          <p:cNvSpPr txBox="1"/>
          <p:nvPr/>
        </p:nvSpPr>
        <p:spPr>
          <a:xfrm>
            <a:off x="539552" y="2636912"/>
            <a:ext cx="24537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BAB I</a:t>
            </a:r>
          </a:p>
          <a:p>
            <a:pPr algn="ctr"/>
            <a:r>
              <a:rPr lang="id-ID" dirty="0" smtClean="0"/>
              <a:t>Harmonisasi Hak dan Kewajiban Asasi Manusia dalam Perspektif Pancasila</a:t>
            </a:r>
            <a:endParaRPr lang="id-ID" dirty="0"/>
          </a:p>
        </p:txBody>
      </p:sp>
      <p:sp>
        <p:nvSpPr>
          <p:cNvPr id="8" name="Right Arrow 7"/>
          <p:cNvSpPr/>
          <p:nvPr/>
        </p:nvSpPr>
        <p:spPr>
          <a:xfrm>
            <a:off x="3596711" y="2384884"/>
            <a:ext cx="1296144" cy="50405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ight Arrow 8"/>
          <p:cNvSpPr/>
          <p:nvPr/>
        </p:nvSpPr>
        <p:spPr>
          <a:xfrm>
            <a:off x="3596711" y="4078172"/>
            <a:ext cx="1296144" cy="504056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ight Arrow 10"/>
          <p:cNvSpPr/>
          <p:nvPr/>
        </p:nvSpPr>
        <p:spPr>
          <a:xfrm>
            <a:off x="2627694" y="5482747"/>
            <a:ext cx="1296144" cy="50405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ight Arrow 11"/>
          <p:cNvSpPr/>
          <p:nvPr/>
        </p:nvSpPr>
        <p:spPr>
          <a:xfrm>
            <a:off x="2345222" y="775347"/>
            <a:ext cx="1296144" cy="50405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4067944" y="600648"/>
            <a:ext cx="3456384" cy="8534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5220072" y="2210185"/>
            <a:ext cx="3456384" cy="85345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Subtansi Hak dan Kewajiban Asasi Manusia dalam Pancasila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20072" y="3907130"/>
            <a:ext cx="3456384" cy="85345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4244783" y="5440177"/>
            <a:ext cx="3456384" cy="85345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TextBox 16"/>
          <p:cNvSpPr txBox="1"/>
          <p:nvPr/>
        </p:nvSpPr>
        <p:spPr>
          <a:xfrm>
            <a:off x="4156363" y="673431"/>
            <a:ext cx="3279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dirty="0" smtClean="0"/>
              <a:t>Konsep Hak dan Kewajiban Asasi Manusia</a:t>
            </a:r>
            <a:endParaRPr lang="id-ID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292080" y="396946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Kasus Pelanggaran Hak Asasi Manusia</a:t>
            </a:r>
            <a:endParaRPr lang="id-ID" dirty="0"/>
          </a:p>
        </p:txBody>
      </p:sp>
      <p:sp>
        <p:nvSpPr>
          <p:cNvPr id="19" name="TextBox 18"/>
          <p:cNvSpPr txBox="1"/>
          <p:nvPr/>
        </p:nvSpPr>
        <p:spPr>
          <a:xfrm>
            <a:off x="4244783" y="5507773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Upaya Penegakkan Hak Asasi Manusia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7723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A. Konsep Hak dan Kewajiban Asasi Manusia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2348880"/>
            <a:ext cx="66247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b="1" dirty="0" smtClean="0"/>
              <a:t>Hak</a:t>
            </a:r>
            <a:r>
              <a:rPr lang="id-ID" sz="2800" dirty="0" smtClean="0"/>
              <a:t> : Kekuasaan untuk berbuat sesuatu</a:t>
            </a:r>
          </a:p>
          <a:p>
            <a:pPr algn="ctr"/>
            <a:endParaRPr lang="id-ID" sz="2800" dirty="0"/>
          </a:p>
          <a:p>
            <a:pPr algn="ctr"/>
            <a:r>
              <a:rPr lang="id-ID" sz="2800" b="1" dirty="0" smtClean="0"/>
              <a:t>Kewajiban</a:t>
            </a:r>
            <a:r>
              <a:rPr lang="id-ID" sz="2800" dirty="0" smtClean="0"/>
              <a:t> : sesuatu yang menjadi tugas manusia yang harus dilaksanakan dengan penuh tanggung jawab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9615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1. Makna Hak Asasi Manusia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3529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HAM adalah hak dasar yang dimiliki manusia sejak lahir sebagai anugerah Tuhan YME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Aturan tentang HAM : Undang Undang No. 39 Tahun 1999 tentang Hak Asasi Manusia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Sifat Sifat HAM : </a:t>
            </a:r>
          </a:p>
          <a:p>
            <a:pPr marL="342900" indent="-342900">
              <a:buAutoNum type="alphaLcPeriod"/>
            </a:pPr>
            <a:r>
              <a:rPr lang="id-ID" sz="2800" dirty="0" smtClean="0"/>
              <a:t>Universal → berlaku untuk semua orang</a:t>
            </a:r>
          </a:p>
          <a:p>
            <a:pPr marL="342900" indent="-342900">
              <a:buAutoNum type="alphaLcPeriod"/>
            </a:pPr>
            <a:r>
              <a:rPr lang="id-ID" sz="2800" dirty="0" smtClean="0"/>
              <a:t>HAM tidak dapat dibagi</a:t>
            </a:r>
          </a:p>
          <a:p>
            <a:pPr marL="342900" indent="-342900">
              <a:buAutoNum type="alphaLcPeriod"/>
            </a:pPr>
            <a:r>
              <a:rPr lang="id-ID" sz="2800" dirty="0" smtClean="0"/>
              <a:t>Hakiki → dimiliki manusia sejak lahir sebagai hak dasar dari Tuhan YME</a:t>
            </a:r>
          </a:p>
          <a:p>
            <a:pPr marL="342900" indent="-342900">
              <a:buAutoNum type="alphaLcPeriod"/>
            </a:pPr>
            <a:r>
              <a:rPr lang="id-ID" sz="2800" dirty="0" smtClean="0"/>
              <a:t>Permanen/kekal → tidak dapat dipindahkan/dicabut pihak lain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8583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2. Makna </a:t>
            </a:r>
            <a:r>
              <a:rPr lang="id-ID" dirty="0" smtClean="0"/>
              <a:t>Kewajiban </a:t>
            </a:r>
            <a:r>
              <a:rPr lang="id-ID" dirty="0" smtClean="0"/>
              <a:t>Asasi Manusia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844824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Kewajiban Asasi Manusia merupakan bentuk pembatasan atas hak asasi manusia (HAM) yang dapat sebagai sumber munculnya sifat egoisme individu.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800" dirty="0" smtClean="0"/>
              <a:t>Kewajiban asasi manusia yang harus dipenuhi : kewajiban sebagai manusia, anggota masyarakat, dan makhluk tuhan YME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93524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B. </a:t>
            </a:r>
            <a:r>
              <a:rPr lang="en-US" dirty="0" err="1"/>
              <a:t>Substansi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Asasi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Pancasila</a:t>
            </a:r>
            <a:endParaRPr lang="id-ID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988840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</a:t>
            </a:r>
            <a:r>
              <a:rPr lang="id-ID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Asasi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Pancasila</a:t>
            </a:r>
            <a:endParaRPr lang="id-ID" dirty="0"/>
          </a:p>
          <a:p>
            <a:r>
              <a:rPr lang="en-US" dirty="0"/>
              <a:t>a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b="1" dirty="0" err="1" smtClean="0"/>
              <a:t>Sila</a:t>
            </a:r>
            <a:r>
              <a:rPr lang="en-US" b="1" dirty="0" smtClean="0"/>
              <a:t> 1</a:t>
            </a:r>
            <a:r>
              <a:rPr lang="en-US" dirty="0" smtClean="0"/>
              <a:t>:</a:t>
            </a:r>
            <a:r>
              <a:rPr lang="id-ID" dirty="0" smtClean="0"/>
              <a:t> </a:t>
            </a:r>
            <a:r>
              <a:rPr lang="en-US" dirty="0" err="1" smtClean="0"/>
              <a:t>Menjamin</a:t>
            </a:r>
            <a:r>
              <a:rPr lang="en-US" dirty="0" smtClean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kemerdekaan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memeluk</a:t>
            </a:r>
            <a:r>
              <a:rPr lang="en-US" dirty="0"/>
              <a:t> agama,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ibadah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menghormati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agama.</a:t>
            </a:r>
            <a:endParaRPr lang="id-ID" dirty="0"/>
          </a:p>
          <a:p>
            <a:r>
              <a:rPr lang="id-ID" dirty="0" smtClean="0"/>
              <a:t>b </a:t>
            </a:r>
            <a:r>
              <a:rPr lang="en-US" dirty="0" smtClean="0"/>
              <a:t>.</a:t>
            </a:r>
            <a:r>
              <a:rPr lang="en-US" b="1" dirty="0" err="1" smtClean="0"/>
              <a:t>Sila</a:t>
            </a:r>
            <a:r>
              <a:rPr lang="en-US" b="1" dirty="0" smtClean="0"/>
              <a:t> 2</a:t>
            </a:r>
            <a:r>
              <a:rPr lang="id-ID" b="1" dirty="0" smtClean="0"/>
              <a:t> </a:t>
            </a:r>
            <a:r>
              <a:rPr lang="en-US" dirty="0" smtClean="0"/>
              <a:t>: </a:t>
            </a:r>
            <a:r>
              <a:rPr lang="en-US" dirty="0" err="1"/>
              <a:t>Menempatkan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hak-hak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/>
              <a:t>c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b="1" dirty="0" err="1" smtClean="0"/>
              <a:t>Sila</a:t>
            </a:r>
            <a:r>
              <a:rPr lang="en-US" b="1" dirty="0" smtClean="0"/>
              <a:t> </a:t>
            </a:r>
            <a:r>
              <a:rPr lang="en-US" b="1" dirty="0"/>
              <a:t>3 </a:t>
            </a:r>
            <a:r>
              <a:rPr lang="en-US" dirty="0" smtClean="0"/>
              <a:t>:</a:t>
            </a:r>
            <a:r>
              <a:rPr lang="id-ID" dirty="0" smtClean="0"/>
              <a:t> </a:t>
            </a:r>
            <a:r>
              <a:rPr lang="en-US" dirty="0" err="1" smtClean="0"/>
              <a:t>Mengamanatkan</a:t>
            </a:r>
            <a:r>
              <a:rPr lang="en-US" dirty="0" smtClean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pemersatu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rela</a:t>
            </a:r>
            <a:r>
              <a:rPr lang="en-US" dirty="0"/>
              <a:t> </a:t>
            </a:r>
            <a:r>
              <a:rPr lang="en-US" dirty="0" err="1"/>
              <a:t>bekorban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menempatkan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/>
              <a:t>d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b="1" dirty="0" err="1" smtClean="0"/>
              <a:t>Sila</a:t>
            </a:r>
            <a:r>
              <a:rPr lang="en-US" b="1" dirty="0" smtClean="0"/>
              <a:t> 4</a:t>
            </a:r>
            <a:r>
              <a:rPr lang="id-ID" b="1" dirty="0" smtClean="0"/>
              <a:t> </a:t>
            </a:r>
            <a:r>
              <a:rPr lang="en-US" dirty="0" smtClean="0"/>
              <a:t>: </a:t>
            </a:r>
            <a:r>
              <a:rPr lang="en-US" dirty="0" err="1"/>
              <a:t>Dicerminkan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, </a:t>
            </a:r>
            <a:r>
              <a:rPr lang="en-US" dirty="0" err="1"/>
              <a:t>bernegara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bermasyarakat</a:t>
            </a:r>
            <a:r>
              <a:rPr lang="en-US" dirty="0"/>
              <a:t> yang </a:t>
            </a:r>
            <a:r>
              <a:rPr lang="en-US" dirty="0" err="1"/>
              <a:t>demokratis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/>
              <a:t>e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b="1" dirty="0" err="1" smtClean="0"/>
              <a:t>Sila</a:t>
            </a:r>
            <a:r>
              <a:rPr lang="en-US" b="1" dirty="0" smtClean="0"/>
              <a:t> 5</a:t>
            </a:r>
            <a:r>
              <a:rPr lang="id-ID" b="1" dirty="0" smtClean="0"/>
              <a:t> </a:t>
            </a:r>
            <a:r>
              <a:rPr lang="en-US" dirty="0" smtClean="0"/>
              <a:t>: </a:t>
            </a:r>
            <a:r>
              <a:rPr lang="en-US" dirty="0" err="1"/>
              <a:t>Mengakui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yang </a:t>
            </a:r>
            <a:r>
              <a:rPr lang="en-US" dirty="0" err="1"/>
              <a:t>dilindungi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. </a:t>
            </a:r>
            <a:endParaRPr lang="id-ID" dirty="0"/>
          </a:p>
          <a:p>
            <a:r>
              <a:rPr lang="en-US" dirty="0"/>
              <a:t> 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4695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dirty="0" smtClean="0"/>
              <a:t>C. Kasus Pelanggaran HAM di Indonesia</a:t>
            </a:r>
            <a:endParaRPr lang="id-ID" sz="3600" dirty="0"/>
          </a:p>
        </p:txBody>
      </p:sp>
      <p:sp>
        <p:nvSpPr>
          <p:cNvPr id="3" name="Rounded Rectangle 2"/>
          <p:cNvSpPr/>
          <p:nvPr/>
        </p:nvSpPr>
        <p:spPr>
          <a:xfrm>
            <a:off x="683568" y="1916832"/>
            <a:ext cx="3240360" cy="15121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Penyebab Pelanggaran Hak Asasi Manusia</a:t>
            </a:r>
            <a:endParaRPr lang="id-ID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112601" y="3763805"/>
            <a:ext cx="3168352" cy="15841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/>
              <a:t>F</a:t>
            </a:r>
            <a:r>
              <a:rPr lang="id-ID" sz="2400" dirty="0" smtClean="0"/>
              <a:t>aktor Internal dan Eksternal</a:t>
            </a:r>
            <a:endParaRPr lang="id-ID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4700075" y="1916832"/>
            <a:ext cx="3312368" cy="15121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Kasus Pelanggaran Hak Asasi Manusia di Indonesia</a:t>
            </a:r>
            <a:endParaRPr lang="id-ID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5148064" y="3763806"/>
            <a:ext cx="3528392" cy="15841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 smtClean="0"/>
              <a:t>Pelanggaran HAM masa lalu dan setelah diundangkan Undang-Undang Nomor 26 Tahun 2000</a:t>
            </a:r>
            <a:endParaRPr lang="id-ID" sz="2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99592" y="3429000"/>
            <a:ext cx="0" cy="112689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1"/>
          </p:cNvCxnSpPr>
          <p:nvPr/>
        </p:nvCxnSpPr>
        <p:spPr>
          <a:xfrm flipH="1">
            <a:off x="896577" y="4555893"/>
            <a:ext cx="21602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932040" y="3429000"/>
            <a:ext cx="0" cy="112689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1"/>
          </p:cNvCxnSpPr>
          <p:nvPr/>
        </p:nvCxnSpPr>
        <p:spPr>
          <a:xfrm flipH="1">
            <a:off x="4932040" y="4555894"/>
            <a:ext cx="21602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29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1. Penyebab Pelanggaran HAM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id-ID" sz="2400" dirty="0" smtClean="0"/>
              <a:t>Faktor Internal</a:t>
            </a:r>
          </a:p>
          <a:p>
            <a:pPr lvl="1">
              <a:buFont typeface="Arial" pitchFamily="34" charset="0"/>
              <a:buChar char="•"/>
            </a:pPr>
            <a:r>
              <a:rPr lang="id-ID" sz="2400" dirty="0" smtClean="0"/>
              <a:t>Sikap egois</a:t>
            </a:r>
          </a:p>
          <a:p>
            <a:pPr lvl="1">
              <a:buFont typeface="Arial" pitchFamily="34" charset="0"/>
              <a:buChar char="•"/>
            </a:pPr>
            <a:r>
              <a:rPr lang="id-ID" sz="2400" dirty="0" smtClean="0"/>
              <a:t>Tidak toleran</a:t>
            </a:r>
          </a:p>
          <a:p>
            <a:pPr lvl="1">
              <a:buFont typeface="Arial" pitchFamily="34" charset="0"/>
              <a:buChar char="•"/>
            </a:pPr>
            <a:r>
              <a:rPr lang="id-ID" sz="2400" dirty="0" smtClean="0"/>
              <a:t>Rendahnya kesadaran terhadap HAM</a:t>
            </a:r>
          </a:p>
          <a:p>
            <a:pPr marL="514350" indent="-514350">
              <a:buFont typeface="+mj-lt"/>
              <a:buAutoNum type="alphaLcPeriod"/>
            </a:pPr>
            <a:r>
              <a:rPr lang="id-ID" sz="2400" dirty="0" smtClean="0"/>
              <a:t>Faktor Eksternal</a:t>
            </a:r>
          </a:p>
          <a:p>
            <a:pPr lvl="1">
              <a:buFont typeface="Arial" pitchFamily="34" charset="0"/>
              <a:buChar char="•"/>
            </a:pPr>
            <a:r>
              <a:rPr lang="id-ID" sz="2400" dirty="0" smtClean="0"/>
              <a:t>Penyalahgunaan kekuasaan</a:t>
            </a:r>
          </a:p>
          <a:p>
            <a:pPr lvl="1">
              <a:buFont typeface="Arial" pitchFamily="34" charset="0"/>
              <a:buChar char="•"/>
            </a:pPr>
            <a:r>
              <a:rPr lang="id-ID" sz="2400" dirty="0" smtClean="0"/>
              <a:t>Ketidaktegasan aparat penegak hukum</a:t>
            </a:r>
          </a:p>
          <a:p>
            <a:pPr lvl="1">
              <a:buFont typeface="Arial" pitchFamily="34" charset="0"/>
              <a:buChar char="•"/>
            </a:pPr>
            <a:r>
              <a:rPr lang="id-ID" sz="2400" dirty="0" smtClean="0"/>
              <a:t>Penyalahgunaan teknologi</a:t>
            </a:r>
          </a:p>
          <a:p>
            <a:pPr lvl="1">
              <a:buFont typeface="Arial" pitchFamily="34" charset="0"/>
              <a:buChar char="•"/>
            </a:pPr>
            <a:r>
              <a:rPr lang="id-ID" sz="2400" dirty="0" smtClean="0"/>
              <a:t>Kesenjangan sosial dan ekonomi</a:t>
            </a:r>
          </a:p>
        </p:txBody>
      </p:sp>
    </p:spTree>
    <p:extLst>
      <p:ext uri="{BB962C8B-B14F-4D97-AF65-F5344CB8AC3E}">
        <p14:creationId xmlns:p14="http://schemas.microsoft.com/office/powerpoint/2010/main" val="129838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2. Kasus Pelanggaran HAM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Pelanggaran HAM diadili melalui mekanisme </a:t>
            </a:r>
            <a:r>
              <a:rPr lang="id-ID" sz="2800" b="1" dirty="0" smtClean="0"/>
              <a:t>pengadilan HAM </a:t>
            </a:r>
            <a:r>
              <a:rPr lang="id-ID" sz="2800" dirty="0" smtClean="0"/>
              <a:t>jika termasuk </a:t>
            </a:r>
            <a:r>
              <a:rPr lang="id-ID" sz="2800" b="1" dirty="0" smtClean="0"/>
              <a:t>pelanggaran berat </a:t>
            </a:r>
            <a:r>
              <a:rPr lang="id-ID" sz="2800" dirty="0" smtClean="0"/>
              <a:t>meliputi kejahatan genosida dan kejahatan terhadap kemanusiaan</a:t>
            </a: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375532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612</Words>
  <Application>Microsoft Office PowerPoint</Application>
  <PresentationFormat>On-screen Show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Harmonisasi Hak dan Kewajiban Asasi Manusia dalam Perspektif Pancasila</vt:lpstr>
      <vt:lpstr>PowerPoint Presentation</vt:lpstr>
      <vt:lpstr>A. Konsep Hak dan Kewajiban Asasi Manusia</vt:lpstr>
      <vt:lpstr> 1. Makna Hak Asasi Manusia </vt:lpstr>
      <vt:lpstr>2. Makna Kewajiban Asasi Manusia</vt:lpstr>
      <vt:lpstr>B. Substansi Hak dan Kewajiban Asasi Manusia dalam Pancasila</vt:lpstr>
      <vt:lpstr>C. Kasus Pelanggaran HAM di Indonesia</vt:lpstr>
      <vt:lpstr>1. Penyebab Pelanggaran HAM</vt:lpstr>
      <vt:lpstr>2. Kasus Pelanggaran HAM</vt:lpstr>
      <vt:lpstr>D. Upaya Penegakan HAM</vt:lpstr>
      <vt:lpstr>PowerPoint Presentation</vt:lpstr>
      <vt:lpstr>PowerPoint Presentation</vt:lpstr>
      <vt:lpstr>PowerPoint Presentation</vt:lpstr>
      <vt:lpstr>Kesimpulan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Harmonisasi Hak dan Kewajiban Asasi Manusia dalam Perspektif Pancasila</dc:title>
  <dc:creator>HP 14-AC001TU</dc:creator>
  <cp:lastModifiedBy>windows 8.1</cp:lastModifiedBy>
  <cp:revision>20</cp:revision>
  <dcterms:created xsi:type="dcterms:W3CDTF">2018-01-05T09:21:03Z</dcterms:created>
  <dcterms:modified xsi:type="dcterms:W3CDTF">2020-07-10T15:07:02Z</dcterms:modified>
</cp:coreProperties>
</file>