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1" r:id="rId5"/>
    <p:sldId id="262" r:id="rId6"/>
    <p:sldId id="260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31BA-5859-4E63-B9D8-9E4093571942}" type="datetimeFigureOut">
              <a:rPr lang="id-ID" smtClean="0"/>
              <a:pPr/>
              <a:t>12/10/2021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AD53-B4FD-4BE2-8586-13B25EEEE63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PEMBENTUKAN HARGA </a:t>
            </a:r>
          </a:p>
        </p:txBody>
      </p:sp>
      <p:pic>
        <p:nvPicPr>
          <p:cNvPr id="4" name="Content Placeholder 3" descr="Capture.PNG pembentukan harg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643050"/>
            <a:ext cx="7429552" cy="450059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" b="28773"/>
          <a:stretch/>
        </p:blipFill>
        <p:spPr>
          <a:xfrm>
            <a:off x="0" y="2333922"/>
            <a:ext cx="9144000" cy="4524078"/>
          </a:xfrm>
          <a:prstGeom prst="rect">
            <a:avLst/>
          </a:prstGeom>
        </p:spPr>
      </p:pic>
      <p:grpSp>
        <p:nvGrpSpPr>
          <p:cNvPr id="2" name="Group 3"/>
          <p:cNvGrpSpPr/>
          <p:nvPr/>
        </p:nvGrpSpPr>
        <p:grpSpPr>
          <a:xfrm>
            <a:off x="530027" y="980728"/>
            <a:ext cx="5842173" cy="496104"/>
            <a:chOff x="530027" y="980728"/>
            <a:chExt cx="5842173" cy="496104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BFAFF"/>
                </a:clrFrom>
                <a:clrTo>
                  <a:srgbClr val="FBFA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0027" y="991427"/>
              <a:ext cx="5842173" cy="485405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674043" y="980728"/>
              <a:ext cx="5384807" cy="4770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 </a:t>
              </a:r>
              <a:r>
                <a:rPr lang="en-US" sz="25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Mekanisme</a:t>
              </a:r>
              <a:r>
                <a:rPr lang="en-US" sz="2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 </a:t>
              </a:r>
              <a:r>
                <a:rPr lang="en-US" sz="25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Pembentukan</a:t>
              </a:r>
              <a:r>
                <a:rPr lang="en-US" sz="25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 </a:t>
              </a:r>
              <a:r>
                <a:rPr lang="en-US" sz="2500" b="1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itchFamily="34" charset="0"/>
                </a:rPr>
                <a:t>Harga</a:t>
              </a:r>
              <a:endParaRPr lang="en-US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itchFamily="34" charset="0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675800" y="1988840"/>
            <a:ext cx="77126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/>
              <a:t>Harga keseimbangan/harga pasar terbentuk melalui proses kesepakatan antara penjual dan pembeli.</a:t>
            </a:r>
            <a:endParaRPr 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4043" y="1583794"/>
            <a:ext cx="385806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500" b="1" dirty="0" err="1"/>
              <a:t>Harga</a:t>
            </a:r>
            <a:r>
              <a:rPr lang="en-US" sz="2500" b="1" dirty="0"/>
              <a:t> </a:t>
            </a:r>
            <a:r>
              <a:rPr lang="en-US" sz="2500" b="1" dirty="0" err="1"/>
              <a:t>Keseimbangan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501618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57916"/>
          </a:xfrm>
        </p:spPr>
        <p:txBody>
          <a:bodyPr>
            <a:normAutofit fontScale="55000" lnSpcReduction="20000"/>
          </a:bodyPr>
          <a:lstStyle/>
          <a:p>
            <a:endParaRPr lang="id-ID" dirty="0"/>
          </a:p>
          <a:p>
            <a:r>
              <a:rPr lang="id-ID" sz="4500" b="1" dirty="0"/>
              <a:t>harga keseimbangan</a:t>
            </a:r>
            <a:endParaRPr lang="id-ID" sz="4500" dirty="0"/>
          </a:p>
          <a:p>
            <a:pPr>
              <a:buNone/>
            </a:pPr>
            <a:r>
              <a:rPr lang="id-ID" sz="4500" dirty="0"/>
              <a:t>      adalah harga yang terbentuk pada titik pertemuan kurva permintaan dan kurva penawaran, atau dengan kata lain adalah harga kesepakatan antara  penjual dengan pembeli. </a:t>
            </a:r>
          </a:p>
          <a:p>
            <a:r>
              <a:rPr lang="id-ID" sz="4500" dirty="0"/>
              <a:t>Pada harga keseimbangan </a:t>
            </a:r>
          </a:p>
          <a:p>
            <a:pPr>
              <a:buNone/>
            </a:pPr>
            <a:r>
              <a:rPr lang="id-ID" sz="4500" dirty="0"/>
              <a:t>     produsen/penawaran bersedia melepas  barang/jasa, sedangkan </a:t>
            </a:r>
          </a:p>
          <a:p>
            <a:pPr>
              <a:buNone/>
            </a:pPr>
            <a:r>
              <a:rPr lang="id-ID" sz="4500" dirty="0"/>
              <a:t>     permintaan/konsumen    bersedia membayar    harganya.</a:t>
            </a:r>
          </a:p>
          <a:p>
            <a:r>
              <a:rPr lang="id-ID" sz="4500" dirty="0"/>
              <a:t>Dalam kurva harga keseimbangan terjadi titik temu  antara kurva  permintaan dan kurva penawaran, yang disebut</a:t>
            </a:r>
          </a:p>
          <a:p>
            <a:pPr>
              <a:buNone/>
            </a:pPr>
            <a:r>
              <a:rPr lang="id-ID" sz="4500" b="1" dirty="0"/>
              <a:t>      Equilibrium Price</a:t>
            </a:r>
            <a:endParaRPr lang="id-ID" sz="4500" dirty="0"/>
          </a:p>
          <a:p>
            <a:pPr>
              <a:buNone/>
            </a:pPr>
            <a:r>
              <a:rPr lang="id-ID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1"/>
          <a:stretch/>
        </p:blipFill>
        <p:spPr>
          <a:xfrm>
            <a:off x="0" y="2636912"/>
            <a:ext cx="6372200" cy="4202096"/>
          </a:xfrm>
          <a:prstGeom prst="rect">
            <a:avLst/>
          </a:prstGeom>
        </p:spPr>
      </p:pic>
      <p:cxnSp>
        <p:nvCxnSpPr>
          <p:cNvPr id="44" name="Straight Connector 43"/>
          <p:cNvCxnSpPr/>
          <p:nvPr/>
        </p:nvCxnSpPr>
        <p:spPr>
          <a:xfrm>
            <a:off x="1782856" y="3165477"/>
            <a:ext cx="2758080" cy="2752708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1782856" y="3165477"/>
            <a:ext cx="2758080" cy="275270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446290"/>
              </p:ext>
            </p:extLst>
          </p:nvPr>
        </p:nvGraphicFramePr>
        <p:xfrm>
          <a:off x="5158230" y="1258440"/>
          <a:ext cx="3852866" cy="3042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Harga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err="1"/>
                        <a:t>Kuantitas</a:t>
                      </a:r>
                      <a:r>
                        <a:rPr lang="en-US"/>
                        <a:t> yang </a:t>
                      </a:r>
                      <a:r>
                        <a:rPr lang="en-US" dirty="0" err="1"/>
                        <a:t>diminta</a:t>
                      </a:r>
                      <a:r>
                        <a:rPr lang="en-US" dirty="0"/>
                        <a:t> (kg)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err="1"/>
                        <a:t>Kuantitas</a:t>
                      </a:r>
                      <a:r>
                        <a:rPr lang="en-US"/>
                        <a:t> yang ditawarkan(kg</a:t>
                      </a:r>
                      <a:r>
                        <a:rPr lang="en-US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32270" y="2454109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/>
              <a:t>Rp5.000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5332885" y="2823441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Rp4.000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5326026" y="3192773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Rp3.000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0220" y="3572991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Rp2.000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43427" y="3942714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Rp1.000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98955" y="247838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30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97492" y="2848105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48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97264" y="321864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/>
              <a:t>66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6899765" y="3588363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/>
              <a:t>84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6887418" y="3957695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/>
              <a:t>102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137260" y="2459598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/>
              <a:t>102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8195909" y="282893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/>
              <a:t>84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8195909" y="318975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/>
              <a:t>66</a:t>
            </a:r>
            <a:endParaRPr lang="en-US" b="1" dirty="0"/>
          </a:p>
        </p:txBody>
      </p:sp>
      <p:sp>
        <p:nvSpPr>
          <p:cNvPr id="18" name="Rectangle 17"/>
          <p:cNvSpPr/>
          <p:nvPr/>
        </p:nvSpPr>
        <p:spPr>
          <a:xfrm>
            <a:off x="8195769" y="3569579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/>
              <a:t>48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8195768" y="393852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/>
              <a:t>30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43082" y="764704"/>
            <a:ext cx="44829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/>
              <a:t>a) </a:t>
            </a:r>
            <a:r>
              <a:rPr lang="en-US" sz="2500" b="1" dirty="0" err="1"/>
              <a:t>Kurva</a:t>
            </a:r>
            <a:r>
              <a:rPr lang="en-US" sz="2500" b="1" dirty="0"/>
              <a:t> </a:t>
            </a:r>
            <a:r>
              <a:rPr lang="en-US" sz="2500" b="1" dirty="0" err="1"/>
              <a:t>Harga</a:t>
            </a:r>
            <a:r>
              <a:rPr lang="en-US" sz="2500" b="1" dirty="0"/>
              <a:t> </a:t>
            </a:r>
            <a:r>
              <a:rPr lang="en-US" sz="2500" b="1" dirty="0" err="1"/>
              <a:t>Keseimbangan</a:t>
            </a:r>
            <a:endParaRPr lang="en-US" sz="25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969422" y="3355476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511064" y="3878054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073801" y="4450760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635204" y="5013176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183333" y="5558176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174934" y="3339862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648852" y="3878562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2524588" y="5013176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1973627" y="5566956"/>
            <a:ext cx="171722" cy="171722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4499992" y="285293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/>
              <a:t>S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1510096" y="2823319"/>
            <a:ext cx="472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/>
              <a:t>D</a:t>
            </a:r>
            <a:endParaRPr lang="en-US" sz="2400" dirty="0"/>
          </a:p>
        </p:txBody>
      </p:sp>
      <p:grpSp>
        <p:nvGrpSpPr>
          <p:cNvPr id="3" name="Group 57"/>
          <p:cNvGrpSpPr/>
          <p:nvPr/>
        </p:nvGrpSpPr>
        <p:grpSpPr>
          <a:xfrm>
            <a:off x="2072187" y="2897386"/>
            <a:ext cx="2188607" cy="436269"/>
            <a:chOff x="2072187" y="2897386"/>
            <a:chExt cx="2188607" cy="436269"/>
          </a:xfrm>
        </p:grpSpPr>
        <p:sp>
          <p:nvSpPr>
            <p:cNvPr id="50" name="Left Brace 49"/>
            <p:cNvSpPr/>
            <p:nvPr/>
          </p:nvSpPr>
          <p:spPr>
            <a:xfrm rot="5400000">
              <a:off x="3101068" y="2173928"/>
              <a:ext cx="130846" cy="2188607"/>
            </a:xfrm>
            <a:prstGeom prst="leftBrace">
              <a:avLst>
                <a:gd name="adj1" fmla="val 44314"/>
                <a:gd name="adj2" fmla="val 5061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495325" y="2897386"/>
              <a:ext cx="13270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/>
                <a:t>surplus 72 kg</a:t>
              </a:r>
            </a:p>
          </p:txBody>
        </p:sp>
      </p:grpSp>
      <p:grpSp>
        <p:nvGrpSpPr>
          <p:cNvPr id="21" name="Group 58"/>
          <p:cNvGrpSpPr/>
          <p:nvPr/>
        </p:nvGrpSpPr>
        <p:grpSpPr>
          <a:xfrm>
            <a:off x="2509168" y="3443628"/>
            <a:ext cx="1327003" cy="432409"/>
            <a:chOff x="2509168" y="3443628"/>
            <a:chExt cx="1327003" cy="432409"/>
          </a:xfrm>
        </p:grpSpPr>
        <p:sp>
          <p:nvSpPr>
            <p:cNvPr id="51" name="Left Brace 50"/>
            <p:cNvSpPr/>
            <p:nvPr/>
          </p:nvSpPr>
          <p:spPr>
            <a:xfrm rot="5400000">
              <a:off x="3108489" y="3263462"/>
              <a:ext cx="130846" cy="1094303"/>
            </a:xfrm>
            <a:prstGeom prst="leftBrace">
              <a:avLst>
                <a:gd name="adj1" fmla="val 44314"/>
                <a:gd name="adj2" fmla="val 5061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509168" y="3443628"/>
              <a:ext cx="13270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/>
                <a:t>surplus 36 kg</a:t>
              </a:r>
            </a:p>
          </p:txBody>
        </p:sp>
      </p:grpSp>
      <p:grpSp>
        <p:nvGrpSpPr>
          <p:cNvPr id="22" name="Group 59"/>
          <p:cNvGrpSpPr/>
          <p:nvPr/>
        </p:nvGrpSpPr>
        <p:grpSpPr>
          <a:xfrm>
            <a:off x="2318544" y="5173314"/>
            <a:ext cx="1675417" cy="418600"/>
            <a:chOff x="2318544" y="5173314"/>
            <a:chExt cx="1675417" cy="418600"/>
          </a:xfrm>
        </p:grpSpPr>
        <p:sp>
          <p:nvSpPr>
            <p:cNvPr id="53" name="Left Brace 52"/>
            <p:cNvSpPr/>
            <p:nvPr/>
          </p:nvSpPr>
          <p:spPr>
            <a:xfrm rot="16200000" flipV="1">
              <a:off x="3095790" y="4691585"/>
              <a:ext cx="130846" cy="1094303"/>
            </a:xfrm>
            <a:prstGeom prst="leftBrace">
              <a:avLst>
                <a:gd name="adj1" fmla="val 44314"/>
                <a:gd name="adj2" fmla="val 5061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318544" y="5253360"/>
              <a:ext cx="16754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/>
                <a:t>kekurangan 36 kg</a:t>
              </a:r>
            </a:p>
          </p:txBody>
        </p:sp>
      </p:grpSp>
      <p:grpSp>
        <p:nvGrpSpPr>
          <p:cNvPr id="23" name="Group 60"/>
          <p:cNvGrpSpPr/>
          <p:nvPr/>
        </p:nvGrpSpPr>
        <p:grpSpPr>
          <a:xfrm>
            <a:off x="2079607" y="5718868"/>
            <a:ext cx="2188607" cy="403976"/>
            <a:chOff x="2079607" y="5718868"/>
            <a:chExt cx="2188607" cy="403976"/>
          </a:xfrm>
        </p:grpSpPr>
        <p:sp>
          <p:nvSpPr>
            <p:cNvPr id="52" name="Left Brace 51"/>
            <p:cNvSpPr/>
            <p:nvPr/>
          </p:nvSpPr>
          <p:spPr>
            <a:xfrm rot="16200000" flipV="1">
              <a:off x="3108488" y="4689987"/>
              <a:ext cx="130846" cy="2188607"/>
            </a:xfrm>
            <a:prstGeom prst="leftBrace">
              <a:avLst>
                <a:gd name="adj1" fmla="val 44314"/>
                <a:gd name="adj2" fmla="val 50618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316082" y="5784290"/>
              <a:ext cx="167541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/>
                <a:t>kekurangan 72 kg</a:t>
              </a:r>
            </a:p>
          </p:txBody>
        </p:sp>
      </p:grpSp>
      <p:cxnSp>
        <p:nvCxnSpPr>
          <p:cNvPr id="63" name="Elbow Connector 62"/>
          <p:cNvCxnSpPr/>
          <p:nvPr/>
        </p:nvCxnSpPr>
        <p:spPr>
          <a:xfrm rot="10800000" flipV="1">
            <a:off x="3293716" y="3403305"/>
            <a:ext cx="1830533" cy="1149764"/>
          </a:xfrm>
          <a:prstGeom prst="bentConnector3">
            <a:avLst>
              <a:gd name="adj1" fmla="val 21902"/>
            </a:avLst>
          </a:prstGeom>
          <a:ln w="219075" cmpd="sng">
            <a:solidFill>
              <a:schemeClr val="accent5">
                <a:lumMod val="40000"/>
                <a:lumOff val="60000"/>
              </a:schemeClr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2769419" y="4307855"/>
            <a:ext cx="218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E</a:t>
            </a:r>
            <a:endParaRPr lang="en-US" sz="2400" b="1" dirty="0"/>
          </a:p>
        </p:txBody>
      </p:sp>
      <p:sp>
        <p:nvSpPr>
          <p:cNvPr id="82" name="Line Callout 2 81"/>
          <p:cNvSpPr/>
          <p:nvPr/>
        </p:nvSpPr>
        <p:spPr>
          <a:xfrm rot="10800000" flipH="1" flipV="1">
            <a:off x="5809490" y="4737960"/>
            <a:ext cx="3154997" cy="1155709"/>
          </a:xfrm>
          <a:prstGeom prst="borderCallout2">
            <a:avLst>
              <a:gd name="adj1" fmla="val 49185"/>
              <a:gd name="adj2" fmla="val -2428"/>
              <a:gd name="adj3" fmla="val 48204"/>
              <a:gd name="adj4" fmla="val -40116"/>
              <a:gd name="adj5" fmla="val -16005"/>
              <a:gd name="adj6" fmla="val -83148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>
                <a:solidFill>
                  <a:schemeClr val="tx1"/>
                </a:solidFill>
              </a:rPr>
              <a:t>Harga keseimbangan terbentuk pada </a:t>
            </a:r>
            <a:r>
              <a:rPr lang="fi-FI" b="1">
                <a:solidFill>
                  <a:schemeClr val="accent6">
                    <a:lumMod val="75000"/>
                  </a:schemeClr>
                </a:solidFill>
              </a:rPr>
              <a:t>TITIK PERTEMUAN </a:t>
            </a:r>
            <a:r>
              <a:rPr lang="fi-FI">
                <a:solidFill>
                  <a:schemeClr val="tx1"/>
                </a:solidFill>
              </a:rPr>
              <a:t>kurva permintaan dan kurva penawaran.</a:t>
            </a:r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24" name="Group 93"/>
          <p:cNvGrpSpPr/>
          <p:nvPr/>
        </p:nvGrpSpPr>
        <p:grpSpPr>
          <a:xfrm>
            <a:off x="1107015" y="1314329"/>
            <a:ext cx="5913257" cy="2000272"/>
            <a:chOff x="1107015" y="1314329"/>
            <a:chExt cx="5913257" cy="2000272"/>
          </a:xfrm>
        </p:grpSpPr>
        <p:sp>
          <p:nvSpPr>
            <p:cNvPr id="83" name="Line Callout 2 82"/>
            <p:cNvSpPr/>
            <p:nvPr/>
          </p:nvSpPr>
          <p:spPr>
            <a:xfrm rot="10800000" flipH="1" flipV="1">
              <a:off x="1107015" y="1314329"/>
              <a:ext cx="2984986" cy="1155709"/>
            </a:xfrm>
            <a:prstGeom prst="borderCallout2">
              <a:avLst>
                <a:gd name="adj1" fmla="val 50204"/>
                <a:gd name="adj2" fmla="val 103555"/>
                <a:gd name="adj3" fmla="val 50284"/>
                <a:gd name="adj4" fmla="val 125336"/>
                <a:gd name="adj5" fmla="val 171318"/>
                <a:gd name="adj6" fmla="val 240047"/>
              </a:avLst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i-FI">
                  <a:solidFill>
                    <a:schemeClr val="tx1"/>
                  </a:solidFill>
                </a:rPr>
                <a:t>Keseimbangan terjadi ketika kuantitas yang ditawarkan </a:t>
              </a:r>
              <a:r>
                <a:rPr lang="fi-FI" b="1">
                  <a:solidFill>
                    <a:schemeClr val="accent6">
                      <a:lumMod val="75000"/>
                    </a:schemeClr>
                  </a:solidFill>
                </a:rPr>
                <a:t>SAMA DENGAN </a:t>
              </a:r>
              <a:r>
                <a:rPr lang="fi-FI">
                  <a:solidFill>
                    <a:schemeClr val="tx1"/>
                  </a:solidFill>
                </a:rPr>
                <a:t>kuantitas yang diminta.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85" name="Straight Connector 84"/>
            <p:cNvCxnSpPr/>
            <p:nvPr/>
          </p:nvCxnSpPr>
          <p:spPr>
            <a:xfrm>
              <a:off x="4845746" y="1896479"/>
              <a:ext cx="2174526" cy="1418122"/>
            </a:xfrm>
            <a:prstGeom prst="line">
              <a:avLst/>
            </a:prstGeom>
            <a:ln w="254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67206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" presetClass="emph" presetSubtype="2" accel="500" decel="5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D1111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500"/>
                            </p:stCondLst>
                            <p:childTnLst>
                              <p:par>
                                <p:cTn id="14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000"/>
                            </p:stCondLst>
                            <p:childTnLst>
                              <p:par>
                                <p:cTn id="1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500"/>
                            </p:stCondLst>
                            <p:childTnLst>
                              <p:par>
                                <p:cTn id="1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4250"/>
                            </p:stCondLst>
                            <p:childTnLst>
                              <p:par>
                                <p:cTn id="16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0"/>
                            </p:stCondLst>
                            <p:childTnLst>
                              <p:par>
                                <p:cTn id="17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750"/>
                            </p:stCondLst>
                            <p:childTnLst>
                              <p:par>
                                <p:cTn id="17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6500"/>
                            </p:stCondLst>
                            <p:childTnLst>
                              <p:par>
                                <p:cTn id="18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7500"/>
                            </p:stCondLst>
                            <p:childTnLst>
                              <p:par>
                                <p:cTn id="192" presetID="3" presetClass="emph" presetSubtype="2" repeatCount="indefinite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19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9" grpId="0" animBg="1"/>
      <p:bldP spid="31" grpId="0" animBg="1"/>
      <p:bldP spid="32" grpId="0" animBg="1"/>
      <p:bldP spid="33" grpId="0" animBg="1"/>
      <p:bldP spid="34" grpId="0" animBg="1"/>
      <p:bldP spid="38" grpId="0" animBg="1"/>
      <p:bldP spid="39" grpId="0" animBg="1"/>
      <p:bldP spid="41" grpId="0" animBg="1"/>
      <p:bldP spid="42" grpId="0" animBg="1"/>
      <p:bldP spid="47" grpId="0"/>
      <p:bldP spid="48" grpId="0"/>
      <p:bldP spid="78" grpId="0"/>
      <p:bldP spid="78" grpId="1"/>
      <p:bldP spid="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3082" y="764704"/>
            <a:ext cx="49530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/>
              <a:t>b) Golongan Pembeli dan Penjual</a:t>
            </a:r>
            <a:endParaRPr lang="en-US" sz="25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"/>
          <a:stretch/>
        </p:blipFill>
        <p:spPr>
          <a:xfrm>
            <a:off x="0" y="1262635"/>
            <a:ext cx="7020272" cy="5595365"/>
          </a:xfrm>
          <a:prstGeom prst="rect">
            <a:avLst/>
          </a:prstGeom>
        </p:spPr>
      </p:pic>
      <p:sp>
        <p:nvSpPr>
          <p:cNvPr id="7" name="Line Callout 2 6"/>
          <p:cNvSpPr/>
          <p:nvPr/>
        </p:nvSpPr>
        <p:spPr>
          <a:xfrm>
            <a:off x="6191672" y="928670"/>
            <a:ext cx="2952328" cy="1857388"/>
          </a:xfrm>
          <a:prstGeom prst="borderCallout2">
            <a:avLst>
              <a:gd name="adj1" fmla="val 18750"/>
              <a:gd name="adj2" fmla="val -8333"/>
              <a:gd name="adj3" fmla="val 19686"/>
              <a:gd name="adj4" fmla="val -38184"/>
              <a:gd name="adj5" fmla="val 72261"/>
              <a:gd name="adj6" fmla="val -93400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err="1">
                <a:solidFill>
                  <a:schemeClr val="tx1"/>
                </a:solidFill>
              </a:rPr>
              <a:t>Pembeli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supermarjinal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ialah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pembeli</a:t>
            </a:r>
            <a:r>
              <a:rPr lang="en-US" sz="2200" dirty="0">
                <a:solidFill>
                  <a:schemeClr val="tx1"/>
                </a:solidFill>
              </a:rPr>
              <a:t> yang </a:t>
            </a:r>
            <a:r>
              <a:rPr lang="en-US" sz="2200" dirty="0" err="1">
                <a:solidFill>
                  <a:schemeClr val="tx1"/>
                </a:solidFill>
              </a:rPr>
              <a:t>harga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taksirannya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 err="1">
                <a:solidFill>
                  <a:schemeClr val="tx1"/>
                </a:solidFill>
              </a:rPr>
              <a:t>melebihi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harga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pasar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8" name="Line Callout 2 7"/>
          <p:cNvSpPr/>
          <p:nvPr/>
        </p:nvSpPr>
        <p:spPr>
          <a:xfrm>
            <a:off x="6025539" y="571480"/>
            <a:ext cx="2952328" cy="2326462"/>
          </a:xfrm>
          <a:prstGeom prst="borderCallout2">
            <a:avLst>
              <a:gd name="adj1" fmla="val 18750"/>
              <a:gd name="adj2" fmla="val -8333"/>
              <a:gd name="adj3" fmla="val 18862"/>
              <a:gd name="adj4" fmla="val -19693"/>
              <a:gd name="adj5" fmla="val 57428"/>
              <a:gd name="adj6" fmla="val -42088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err="1">
                <a:solidFill>
                  <a:schemeClr val="tx1"/>
                </a:solidFill>
              </a:rPr>
              <a:t>Penjual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err="1">
                <a:solidFill>
                  <a:schemeClr val="tx1"/>
                </a:solidFill>
              </a:rPr>
              <a:t>submarjinal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err="1">
                <a:solidFill>
                  <a:schemeClr val="tx1"/>
                </a:solidFill>
              </a:rPr>
              <a:t>ialah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err="1">
                <a:solidFill>
                  <a:schemeClr val="tx1"/>
                </a:solidFill>
              </a:rPr>
              <a:t>penjual</a:t>
            </a:r>
            <a:r>
              <a:rPr lang="en-US" sz="800" dirty="0">
                <a:solidFill>
                  <a:schemeClr val="tx1"/>
                </a:solidFill>
              </a:rPr>
              <a:t> yang </a:t>
            </a:r>
            <a:r>
              <a:rPr lang="en-US" sz="800" dirty="0" err="1">
                <a:solidFill>
                  <a:schemeClr val="tx1"/>
                </a:solidFill>
              </a:rPr>
              <a:t>harga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err="1">
                <a:solidFill>
                  <a:schemeClr val="tx1"/>
                </a:solidFill>
              </a:rPr>
              <a:t>pokoknya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err="1">
                <a:solidFill>
                  <a:schemeClr val="tx1"/>
                </a:solidFill>
              </a:rPr>
              <a:t>di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err="1">
                <a:solidFill>
                  <a:schemeClr val="tx1"/>
                </a:solidFill>
              </a:rPr>
              <a:t>atas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err="1">
                <a:solidFill>
                  <a:schemeClr val="tx1"/>
                </a:solidFill>
              </a:rPr>
              <a:t>harga</a:t>
            </a:r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 err="1">
                <a:solidFill>
                  <a:schemeClr val="tx1"/>
                </a:solidFill>
              </a:rPr>
              <a:t>pasar</a:t>
            </a:r>
            <a:r>
              <a:rPr lang="en-US" sz="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Line Callout 2 8"/>
          <p:cNvSpPr/>
          <p:nvPr/>
        </p:nvSpPr>
        <p:spPr>
          <a:xfrm>
            <a:off x="6012160" y="3050342"/>
            <a:ext cx="2952328" cy="1656184"/>
          </a:xfrm>
          <a:prstGeom prst="borderCallout2">
            <a:avLst>
              <a:gd name="adj1" fmla="val 6481"/>
              <a:gd name="adj2" fmla="val -8548"/>
              <a:gd name="adj3" fmla="val 6593"/>
              <a:gd name="adj4" fmla="val -20553"/>
              <a:gd name="adj5" fmla="val 28586"/>
              <a:gd name="adj6" fmla="val -28682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>
                <a:solidFill>
                  <a:schemeClr val="tx1"/>
                </a:solidFill>
              </a:rPr>
              <a:t>Pembeli marjinal ialah pembeli yang harga taksirannya sama dengan harga pasar.</a:t>
            </a:r>
          </a:p>
        </p:txBody>
      </p:sp>
      <p:sp>
        <p:nvSpPr>
          <p:cNvPr id="10" name="Line Callout 2 9"/>
          <p:cNvSpPr/>
          <p:nvPr/>
        </p:nvSpPr>
        <p:spPr>
          <a:xfrm>
            <a:off x="6025539" y="3050342"/>
            <a:ext cx="2952328" cy="1656184"/>
          </a:xfrm>
          <a:prstGeom prst="borderCallout2">
            <a:avLst>
              <a:gd name="adj1" fmla="val 95721"/>
              <a:gd name="adj2" fmla="val -8548"/>
              <a:gd name="adj3" fmla="val 95647"/>
              <a:gd name="adj4" fmla="val -20553"/>
              <a:gd name="adj5" fmla="val 76896"/>
              <a:gd name="adj6" fmla="val -28037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 err="1">
                <a:solidFill>
                  <a:schemeClr val="tx1"/>
                </a:solidFill>
              </a:rPr>
              <a:t>Penjual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marjinal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ialah</a:t>
            </a:r>
            <a:r>
              <a:rPr lang="en-US" sz="2200" dirty="0">
                <a:solidFill>
                  <a:schemeClr val="tx1"/>
                </a:solidFill>
              </a:rPr>
              <a:t>  </a:t>
            </a:r>
            <a:r>
              <a:rPr lang="en-US" sz="2200" dirty="0" err="1">
                <a:solidFill>
                  <a:schemeClr val="tx1"/>
                </a:solidFill>
              </a:rPr>
              <a:t>penjual</a:t>
            </a:r>
            <a:r>
              <a:rPr lang="en-US" sz="2200" dirty="0">
                <a:solidFill>
                  <a:schemeClr val="tx1"/>
                </a:solidFill>
              </a:rPr>
              <a:t> yang </a:t>
            </a:r>
            <a:r>
              <a:rPr lang="en-US" sz="2200" dirty="0" err="1">
                <a:solidFill>
                  <a:schemeClr val="tx1"/>
                </a:solidFill>
              </a:rPr>
              <a:t>harga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pokoknya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sama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dengan</a:t>
            </a:r>
            <a:endParaRPr lang="en-US" sz="2200" dirty="0">
              <a:solidFill>
                <a:schemeClr val="tx1"/>
              </a:solidFill>
            </a:endParaRPr>
          </a:p>
          <a:p>
            <a:r>
              <a:rPr lang="en-US" sz="2200" dirty="0" err="1">
                <a:solidFill>
                  <a:schemeClr val="tx1"/>
                </a:solidFill>
              </a:rPr>
              <a:t>harga</a:t>
            </a:r>
            <a:r>
              <a:rPr lang="en-US" sz="2200" dirty="0">
                <a:solidFill>
                  <a:schemeClr val="tx1"/>
                </a:solidFill>
              </a:rPr>
              <a:t> yang </a:t>
            </a:r>
            <a:r>
              <a:rPr lang="en-US" sz="2200" dirty="0" err="1">
                <a:solidFill>
                  <a:schemeClr val="tx1"/>
                </a:solidFill>
              </a:rPr>
              <a:t>ada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di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pasar</a:t>
            </a:r>
            <a:r>
              <a:rPr lang="en-US" sz="2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1" name="Line Callout 2 10"/>
          <p:cNvSpPr/>
          <p:nvPr/>
        </p:nvSpPr>
        <p:spPr>
          <a:xfrm>
            <a:off x="6025808" y="4370083"/>
            <a:ext cx="2952328" cy="1656184"/>
          </a:xfrm>
          <a:prstGeom prst="borderCallout2">
            <a:avLst>
              <a:gd name="adj1" fmla="val 95721"/>
              <a:gd name="adj2" fmla="val -8548"/>
              <a:gd name="adj3" fmla="val 95647"/>
              <a:gd name="adj4" fmla="val -20553"/>
              <a:gd name="adj5" fmla="val 62063"/>
              <a:gd name="adj6" fmla="val -38207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>
                <a:solidFill>
                  <a:schemeClr val="tx1"/>
                </a:solidFill>
              </a:rPr>
              <a:t>Pembeli submarjinal ialah pembeli yang harga taksirannya di bawah harga pasar.</a:t>
            </a:r>
          </a:p>
        </p:txBody>
      </p:sp>
      <p:sp>
        <p:nvSpPr>
          <p:cNvPr id="12" name="Line Callout 2 11"/>
          <p:cNvSpPr/>
          <p:nvPr/>
        </p:nvSpPr>
        <p:spPr>
          <a:xfrm>
            <a:off x="6025808" y="4365104"/>
            <a:ext cx="2952328" cy="1656184"/>
          </a:xfrm>
          <a:prstGeom prst="borderCallout2">
            <a:avLst>
              <a:gd name="adj1" fmla="val 95721"/>
              <a:gd name="adj2" fmla="val -8548"/>
              <a:gd name="adj3" fmla="val 96299"/>
              <a:gd name="adj4" fmla="val -66501"/>
              <a:gd name="adj5" fmla="val 56295"/>
              <a:gd name="adj6" fmla="val -92293"/>
            </a:avLst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>
                <a:solidFill>
                  <a:schemeClr val="tx1"/>
                </a:solidFill>
              </a:rPr>
              <a:t>Penjual supermarjinal ialah penjual yang harga pokoknya di bawah harga pasar.</a:t>
            </a:r>
          </a:p>
        </p:txBody>
      </p:sp>
    </p:spTree>
    <p:extLst>
      <p:ext uri="{BB962C8B-B14F-4D97-AF65-F5344CB8AC3E}">
        <p14:creationId xmlns:p14="http://schemas.microsoft.com/office/powerpoint/2010/main" val="24777900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dirty="0"/>
              <a:t>    </a:t>
            </a:r>
            <a:r>
              <a:rPr lang="id-ID" b="1" dirty="0"/>
              <a:t>Berdasarkan penjual (penawaran), maka dapat dikelompokan menjadi tiga kelompok yaitu:</a:t>
            </a:r>
          </a:p>
          <a:p>
            <a:r>
              <a:rPr lang="id-ID" b="1" dirty="0"/>
              <a:t>Penjual Super marginal</a:t>
            </a:r>
            <a:endParaRPr lang="id-ID" dirty="0"/>
          </a:p>
          <a:p>
            <a:pPr>
              <a:buNone/>
            </a:pPr>
            <a:r>
              <a:rPr lang="id-ID" dirty="0"/>
              <a:t>     yaitu Penjual yang dapat menjual barang dan jasa di bawah harga pasar.</a:t>
            </a:r>
          </a:p>
          <a:p>
            <a:r>
              <a:rPr lang="id-ID" b="1" dirty="0"/>
              <a:t>Penjual marginal</a:t>
            </a:r>
            <a:endParaRPr lang="id-ID" dirty="0"/>
          </a:p>
          <a:p>
            <a:pPr>
              <a:buNone/>
            </a:pPr>
            <a:r>
              <a:rPr lang="id-ID" dirty="0"/>
              <a:t>    adalah penjual yang mampu menjual pada harga keseimbangan atau sesuai dengan harga pasar.</a:t>
            </a:r>
          </a:p>
          <a:p>
            <a:r>
              <a:rPr lang="id-ID" b="1" dirty="0"/>
              <a:t>Penjual  Sub marginal</a:t>
            </a:r>
            <a:endParaRPr lang="id-ID" dirty="0"/>
          </a:p>
          <a:p>
            <a:pPr>
              <a:buNone/>
            </a:pPr>
            <a:r>
              <a:rPr lang="id-ID" dirty="0"/>
              <a:t>    adalah penjual yang hanya mampu menjual barangnya di atas harga  pasar.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3600" dirty="0"/>
              <a:t>Beberapa faktor yang menyebabkan pengelompokan penjual adalah:</a:t>
            </a:r>
          </a:p>
          <a:p>
            <a:r>
              <a:rPr lang="id-ID" sz="3600" dirty="0"/>
              <a:t>1.Biaya produksi</a:t>
            </a:r>
          </a:p>
          <a:p>
            <a:r>
              <a:rPr lang="id-ID" sz="3600" dirty="0"/>
              <a:t>2.Intesitas kebutuhan akan uang cash</a:t>
            </a:r>
          </a:p>
          <a:p>
            <a:r>
              <a:rPr lang="id-ID" sz="3600" dirty="0"/>
              <a:t>3.Ada tidaknya fasilitas penjualan</a:t>
            </a:r>
          </a:p>
          <a:p>
            <a:r>
              <a:rPr lang="id-ID" sz="3600" dirty="0"/>
              <a:t>4.Kekuatan atau daya tahan barang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d-ID" dirty="0"/>
              <a:t>     </a:t>
            </a:r>
            <a:r>
              <a:rPr lang="id-ID" sz="3300" dirty="0"/>
              <a:t>Pasar membagi golongan pembeli berdasarkan kemampuan daya belinya menjadi tiga golongan yaitu: </a:t>
            </a:r>
          </a:p>
          <a:p>
            <a:pPr>
              <a:buNone/>
            </a:pPr>
            <a:r>
              <a:rPr lang="id-ID" sz="3300" b="1" dirty="0"/>
              <a:t>1. Pembeli super marginal</a:t>
            </a:r>
            <a:endParaRPr lang="id-ID" sz="3300" dirty="0"/>
          </a:p>
          <a:p>
            <a:pPr>
              <a:buNone/>
            </a:pPr>
            <a:r>
              <a:rPr lang="id-ID" sz="3300" dirty="0"/>
              <a:t>     yaitu pembeli yang kemampuan daya belinya berada di atas harga pasar atau harga keseimbangan .</a:t>
            </a:r>
          </a:p>
          <a:p>
            <a:pPr>
              <a:buNone/>
            </a:pPr>
            <a:r>
              <a:rPr lang="id-ID" sz="3300" b="1" dirty="0"/>
              <a:t>2. Pembeli marginal</a:t>
            </a:r>
            <a:endParaRPr lang="id-ID" sz="3300" dirty="0"/>
          </a:p>
          <a:p>
            <a:pPr>
              <a:buNone/>
            </a:pPr>
            <a:r>
              <a:rPr lang="id-ID" sz="3300" dirty="0"/>
              <a:t>    adalah pembeli yang kemampuan daya belinya berada pada harga pasar (harga keseimbangan).</a:t>
            </a:r>
          </a:p>
          <a:p>
            <a:pPr>
              <a:buNone/>
            </a:pPr>
            <a:r>
              <a:rPr lang="id-ID" sz="3300" b="1" dirty="0"/>
              <a:t>3. Pembeli Sub marginal</a:t>
            </a:r>
            <a:endParaRPr lang="id-ID" sz="3300" dirty="0"/>
          </a:p>
          <a:p>
            <a:pPr>
              <a:buNone/>
            </a:pPr>
            <a:r>
              <a:rPr lang="id-ID" sz="3300" dirty="0"/>
              <a:t>    yaitu pembeli dengan daya belinya berada di bawah</a:t>
            </a:r>
          </a:p>
          <a:p>
            <a:pPr>
              <a:buNone/>
            </a:pPr>
            <a:r>
              <a:rPr lang="id-ID" sz="3300" dirty="0"/>
              <a:t>    harga keseimbangan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topchoicesupplies.com/product_images/uploaded_images/thumbs-up-smiley-300x2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5184576" cy="50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427984" y="1052736"/>
            <a:ext cx="446449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Let’s Go to</a:t>
            </a:r>
          </a:p>
          <a:p>
            <a:pPr algn="ctr"/>
            <a:r>
              <a:rPr lang="en-U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The </a:t>
            </a:r>
            <a:r>
              <a:rPr lang="id-ID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Next Lesson</a:t>
            </a:r>
            <a:r>
              <a:rPr lang="en-U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82262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266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Myriad Pro</vt:lpstr>
      <vt:lpstr>Office Theme</vt:lpstr>
      <vt:lpstr>PEMBENTUKAN HARGA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user</cp:lastModifiedBy>
  <cp:revision>7</cp:revision>
  <dcterms:created xsi:type="dcterms:W3CDTF">2020-10-22T07:33:43Z</dcterms:created>
  <dcterms:modified xsi:type="dcterms:W3CDTF">2021-10-12T12:00:17Z</dcterms:modified>
</cp:coreProperties>
</file>