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6" r:id="rId4"/>
    <p:sldMasterId id="2147483708" r:id="rId5"/>
    <p:sldMasterId id="2147483720" r:id="rId6"/>
    <p:sldMasterId id="2147483732" r:id="rId7"/>
  </p:sldMasterIdLst>
  <p:sldIdLst>
    <p:sldId id="277" r:id="rId8"/>
    <p:sldId id="256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87" r:id="rId22"/>
    <p:sldId id="271" r:id="rId23"/>
    <p:sldId id="272" r:id="rId24"/>
    <p:sldId id="282" r:id="rId25"/>
    <p:sldId id="281" r:id="rId26"/>
    <p:sldId id="273" r:id="rId27"/>
    <p:sldId id="284" r:id="rId28"/>
    <p:sldId id="285" r:id="rId29"/>
    <p:sldId id="279" r:id="rId30"/>
    <p:sldId id="274" r:id="rId31"/>
    <p:sldId id="280" r:id="rId32"/>
    <p:sldId id="278" r:id="rId33"/>
    <p:sldId id="288" r:id="rId34"/>
    <p:sldId id="283" r:id="rId35"/>
    <p:sldId id="258" r:id="rId36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4E41-81D6-4639-8A1F-7CE74BB68E4F}" type="datetimeFigureOut">
              <a:rPr lang="id-ID" smtClean="0"/>
              <a:t>01/11/2020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274B-C357-4A0F-B64A-E860401A80F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50835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4E41-81D6-4639-8A1F-7CE74BB68E4F}" type="datetimeFigureOut">
              <a:rPr lang="id-ID" smtClean="0"/>
              <a:t>01/11/2020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274B-C357-4A0F-B64A-E860401A80F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37523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4E41-81D6-4639-8A1F-7CE74BB68E4F}" type="datetimeFigureOut">
              <a:rPr lang="id-ID" smtClean="0"/>
              <a:t>01/11/2020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274B-C357-4A0F-B64A-E860401A80F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12190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EBD9-FE40-4E16-B149-2E022E597D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DE825-C106-475B-82A1-A688E6F15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806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EBD9-FE40-4E16-B149-2E022E597D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DE825-C106-475B-82A1-A688E6F15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910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EBD9-FE40-4E16-B149-2E022E597D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DE825-C106-475B-82A1-A688E6F15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341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EBD9-FE40-4E16-B149-2E022E597D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DE825-C106-475B-82A1-A688E6F15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757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EBD9-FE40-4E16-B149-2E022E597D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DE825-C106-475B-82A1-A688E6F15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1725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EBD9-FE40-4E16-B149-2E022E597D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DE825-C106-475B-82A1-A688E6F15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0265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EBD9-FE40-4E16-B149-2E022E597D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DE825-C106-475B-82A1-A688E6F15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7800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EBD9-FE40-4E16-B149-2E022E597D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DE825-C106-475B-82A1-A688E6F15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667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4E41-81D6-4639-8A1F-7CE74BB68E4F}" type="datetimeFigureOut">
              <a:rPr lang="id-ID" smtClean="0"/>
              <a:t>01/11/2020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274B-C357-4A0F-B64A-E860401A80F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351562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EBD9-FE40-4E16-B149-2E022E597D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DE825-C106-475B-82A1-A688E6F15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5854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EBD9-FE40-4E16-B149-2E022E597D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DE825-C106-475B-82A1-A688E6F15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3914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EBD9-FE40-4E16-B149-2E022E597D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DE825-C106-475B-82A1-A688E6F15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755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D96E4E41-81D6-4639-8A1F-7CE74BB68E4F}" type="datetimeFigureOut">
              <a:rPr lang="id-ID" smtClean="0"/>
              <a:t>01/11/2020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BB3274B-C357-4A0F-B64A-E860401A80F8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4E41-81D6-4639-8A1F-7CE74BB68E4F}" type="datetimeFigureOut">
              <a:rPr lang="id-ID" smtClean="0"/>
              <a:t>01/11/2020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274B-C357-4A0F-B64A-E860401A80F8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4E41-81D6-4639-8A1F-7CE74BB68E4F}" type="datetimeFigureOut">
              <a:rPr lang="id-ID" smtClean="0"/>
              <a:t>01/11/2020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274B-C357-4A0F-B64A-E860401A80F8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4E41-81D6-4639-8A1F-7CE74BB68E4F}" type="datetimeFigureOut">
              <a:rPr lang="id-ID" smtClean="0"/>
              <a:t>01/11/2020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274B-C357-4A0F-B64A-E860401A80F8}" type="slidenum">
              <a:rPr lang="id-ID" smtClean="0"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4E41-81D6-4639-8A1F-7CE74BB68E4F}" type="datetimeFigureOut">
              <a:rPr lang="id-ID" smtClean="0"/>
              <a:t>01/11/2020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274B-C357-4A0F-B64A-E860401A80F8}" type="slidenum">
              <a:rPr lang="id-ID" smtClean="0"/>
              <a:t>‹#›</a:t>
            </a:fld>
            <a:endParaRPr lang="id-ID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4E41-81D6-4639-8A1F-7CE74BB68E4F}" type="datetimeFigureOut">
              <a:rPr lang="id-ID" smtClean="0"/>
              <a:t>01/11/2020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274B-C357-4A0F-B64A-E860401A80F8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4E41-81D6-4639-8A1F-7CE74BB68E4F}" type="datetimeFigureOut">
              <a:rPr lang="id-ID" smtClean="0"/>
              <a:t>01/11/2020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274B-C357-4A0F-B64A-E860401A80F8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4E41-81D6-4639-8A1F-7CE74BB68E4F}" type="datetimeFigureOut">
              <a:rPr lang="id-ID" smtClean="0"/>
              <a:t>01/11/2020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274B-C357-4A0F-B64A-E860401A80F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802041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D96E4E41-81D6-4639-8A1F-7CE74BB68E4F}" type="datetimeFigureOut">
              <a:rPr lang="id-ID" smtClean="0"/>
              <a:t>01/11/2020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BB3274B-C357-4A0F-B64A-E860401A80F8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D96E4E41-81D6-4639-8A1F-7CE74BB68E4F}" type="datetimeFigureOut">
              <a:rPr lang="id-ID" smtClean="0"/>
              <a:t>01/11/2020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BB3274B-C357-4A0F-B64A-E860401A80F8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4E41-81D6-4639-8A1F-7CE74BB68E4F}" type="datetimeFigureOut">
              <a:rPr lang="id-ID" smtClean="0"/>
              <a:t>01/11/2020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274B-C357-4A0F-B64A-E860401A80F8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4E41-81D6-4639-8A1F-7CE74BB68E4F}" type="datetimeFigureOut">
              <a:rPr lang="id-ID" smtClean="0"/>
              <a:t>01/11/2020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274B-C357-4A0F-B64A-E860401A80F8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4E41-81D6-4639-8A1F-7CE74BB68E4F}" type="datetimeFigureOut">
              <a:rPr lang="id-ID" smtClean="0"/>
              <a:t>01/11/2020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274B-C357-4A0F-B64A-E860401A80F8}" type="slidenum">
              <a:rPr lang="id-ID" smtClean="0"/>
              <a:t>‹#›</a:t>
            </a:fld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4E41-81D6-4639-8A1F-7CE74BB68E4F}" type="datetimeFigureOut">
              <a:rPr lang="id-ID" smtClean="0"/>
              <a:t>01/11/2020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274B-C357-4A0F-B64A-E860401A80F8}" type="slidenum">
              <a:rPr lang="id-ID" smtClean="0"/>
              <a:t>‹#›</a:t>
            </a:fld>
            <a:endParaRPr lang="id-ID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4E41-81D6-4639-8A1F-7CE74BB68E4F}" type="datetimeFigureOut">
              <a:rPr lang="id-ID" smtClean="0"/>
              <a:t>01/11/2020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274B-C357-4A0F-B64A-E860401A80F8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4E41-81D6-4639-8A1F-7CE74BB68E4F}" type="datetimeFigureOut">
              <a:rPr lang="id-ID" smtClean="0"/>
              <a:t>01/11/2020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274B-C357-4A0F-B64A-E860401A80F8}" type="slidenum">
              <a:rPr lang="id-ID" smtClean="0"/>
              <a:t>‹#›</a:t>
            </a:fld>
            <a:endParaRPr lang="id-ID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4E41-81D6-4639-8A1F-7CE74BB68E4F}" type="datetimeFigureOut">
              <a:rPr lang="id-ID" smtClean="0"/>
              <a:t>01/11/2020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274B-C357-4A0F-B64A-E860401A80F8}" type="slidenum">
              <a:rPr lang="id-ID" smtClean="0"/>
              <a:t>‹#›</a:t>
            </a:fld>
            <a:endParaRPr lang="id-ID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4E41-81D6-4639-8A1F-7CE74BB68E4F}" type="datetimeFigureOut">
              <a:rPr lang="id-ID" smtClean="0"/>
              <a:t>01/11/2020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274B-C357-4A0F-B64A-E860401A80F8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4E41-81D6-4639-8A1F-7CE74BB68E4F}" type="datetimeFigureOut">
              <a:rPr lang="id-ID" smtClean="0"/>
              <a:t>01/11/2020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274B-C357-4A0F-B64A-E860401A80F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874745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4E41-81D6-4639-8A1F-7CE74BB68E4F}" type="datetimeFigureOut">
              <a:rPr lang="id-ID" smtClean="0"/>
              <a:t>01/11/2020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274B-C357-4A0F-B64A-E860401A80F8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4E41-81D6-4639-8A1F-7CE74BB68E4F}" type="datetimeFigureOut">
              <a:rPr lang="id-ID" smtClean="0"/>
              <a:t>01/11/2020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274B-C357-4A0F-B64A-E860401A80F8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4E41-81D6-4639-8A1F-7CE74BB68E4F}" type="datetimeFigureOut">
              <a:rPr lang="id-ID" smtClean="0"/>
              <a:t>01/11/2020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274B-C357-4A0F-B64A-E860401A80F8}" type="slidenum">
              <a:rPr lang="id-ID" smtClean="0"/>
              <a:t>‹#›</a:t>
            </a:fld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4E41-81D6-4639-8A1F-7CE74BB68E4F}" type="datetimeFigureOut">
              <a:rPr lang="id-ID" smtClean="0"/>
              <a:t>01/11/2020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274B-C357-4A0F-B64A-E860401A80F8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4E41-81D6-4639-8A1F-7CE74BB68E4F}" type="datetimeFigureOut">
              <a:rPr lang="id-ID" smtClean="0"/>
              <a:t>01/11/2020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274B-C357-4A0F-B64A-E860401A80F8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EBD9-FE40-4E16-B149-2E022E597D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DE825-C106-475B-82A1-A688E6F15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EBD9-FE40-4E16-B149-2E022E597D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DE825-C106-475B-82A1-A688E6F15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EBD9-FE40-4E16-B149-2E022E597D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DE825-C106-475B-82A1-A688E6F15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EBD9-FE40-4E16-B149-2E022E597D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DE825-C106-475B-82A1-A688E6F15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EBD9-FE40-4E16-B149-2E022E597D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DE825-C106-475B-82A1-A688E6F15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4E41-81D6-4639-8A1F-7CE74BB68E4F}" type="datetimeFigureOut">
              <a:rPr lang="id-ID" smtClean="0"/>
              <a:t>01/11/2020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274B-C357-4A0F-B64A-E860401A80F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916584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EBD9-FE40-4E16-B149-2E022E597D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DE825-C106-475B-82A1-A688E6F15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EBD9-FE40-4E16-B149-2E022E597D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DE825-C106-475B-82A1-A688E6F15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EBD9-FE40-4E16-B149-2E022E597D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DE825-C106-475B-82A1-A688E6F15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EBD9-FE40-4E16-B149-2E022E597D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4DE825-C106-475B-82A1-A688E6F15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EBD9-FE40-4E16-B149-2E022E597D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DE825-C106-475B-82A1-A688E6F15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EBD9-FE40-4E16-B149-2E022E597D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DE825-C106-475B-82A1-A688E6F15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EBD9-FE40-4E16-B149-2E022E597D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DE825-C106-475B-82A1-A688E6F15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EBD9-FE40-4E16-B149-2E022E597D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DE825-C106-475B-82A1-A688E6F15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EBD9-FE40-4E16-B149-2E022E597D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DE825-C106-475B-82A1-A688E6F15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EBD9-FE40-4E16-B149-2E022E597D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DE825-C106-475B-82A1-A688E6F15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4E41-81D6-4639-8A1F-7CE74BB68E4F}" type="datetimeFigureOut">
              <a:rPr lang="id-ID" smtClean="0"/>
              <a:t>01/11/2020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274B-C357-4A0F-B64A-E860401A80F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8337196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EBD9-FE40-4E16-B149-2E022E597D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DE825-C106-475B-82A1-A688E6F15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EBD9-FE40-4E16-B149-2E022E597D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DE825-C106-475B-82A1-A688E6F15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EBD9-FE40-4E16-B149-2E022E597D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DE825-C106-475B-82A1-A688E6F15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EBD9-FE40-4E16-B149-2E022E597D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DE825-C106-475B-82A1-A688E6F15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44BEEBD9-FE40-4E16-B149-2E022E597D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564DE825-C106-475B-82A1-A688E6F15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EBD9-FE40-4E16-B149-2E022E597D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DE825-C106-475B-82A1-A688E6F15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EBD9-FE40-4E16-B149-2E022E597D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DE825-C106-475B-82A1-A688E6F15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BEEBD9-FE40-4E16-B149-2E022E597D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4DE825-C106-475B-82A1-A688E6F15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BEEBD9-FE40-4E16-B149-2E022E597D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4DE825-C106-475B-82A1-A688E6F15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BEEBD9-FE40-4E16-B149-2E022E597D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4DE825-C106-475B-82A1-A688E6F15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4E41-81D6-4639-8A1F-7CE74BB68E4F}" type="datetimeFigureOut">
              <a:rPr lang="id-ID" smtClean="0"/>
              <a:t>01/11/2020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274B-C357-4A0F-B64A-E860401A80F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995485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BEEBD9-FE40-4E16-B149-2E022E597D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4DE825-C106-475B-82A1-A688E6F15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BEEBD9-FE40-4E16-B149-2E022E597D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4DE825-C106-475B-82A1-A688E6F15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BEEBD9-FE40-4E16-B149-2E022E597D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4DE825-C106-475B-82A1-A688E6F15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BEEBD9-FE40-4E16-B149-2E022E597D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4DE825-C106-475B-82A1-A688E6F15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BEEBD9-FE40-4E16-B149-2E022E597D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4DE825-C106-475B-82A1-A688E6F15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BEEBD9-FE40-4E16-B149-2E022E597D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4DE825-C106-475B-82A1-A688E6F15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BEEBD9-FE40-4E16-B149-2E022E597D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4DE825-C106-475B-82A1-A688E6F15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BEEBD9-FE40-4E16-B149-2E022E597D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4DE825-C106-475B-82A1-A688E6F15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4E41-81D6-4639-8A1F-7CE74BB68E4F}" type="datetimeFigureOut">
              <a:rPr lang="id-ID" smtClean="0"/>
              <a:t>01/11/2020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274B-C357-4A0F-B64A-E860401A80F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1111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4E41-81D6-4639-8A1F-7CE74BB68E4F}" type="datetimeFigureOut">
              <a:rPr lang="id-ID" smtClean="0"/>
              <a:t>01/11/2020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274B-C357-4A0F-B64A-E860401A80F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12208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E4E41-81D6-4639-8A1F-7CE74BB68E4F}" type="datetimeFigureOut">
              <a:rPr lang="id-ID" smtClean="0"/>
              <a:t>01/11/2020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3274B-C357-4A0F-B64A-E860401A80F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88366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EEBD9-FE40-4E16-B149-2E022E597D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DE825-C106-475B-82A1-A688E6F15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43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96E4E41-81D6-4639-8A1F-7CE74BB68E4F}" type="datetimeFigureOut">
              <a:rPr lang="id-ID" smtClean="0"/>
              <a:t>01/11/2020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BB3274B-C357-4A0F-B64A-E860401A80F8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96E4E41-81D6-4639-8A1F-7CE74BB68E4F}" type="datetimeFigureOut">
              <a:rPr lang="id-ID" smtClean="0"/>
              <a:t>01/11/2020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BB3274B-C357-4A0F-B64A-E860401A80F8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BB3274B-C357-4A0F-B64A-E860401A80F8}" type="slidenum">
              <a:rPr lang="id-ID" smtClean="0"/>
              <a:t>‹#›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96E4E41-81D6-4639-8A1F-7CE74BB68E4F}" type="datetimeFigureOut">
              <a:rPr lang="id-ID" smtClean="0"/>
              <a:t>01/11/2020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96E4E41-81D6-4639-8A1F-7CE74BB68E4F}" type="datetimeFigureOut">
              <a:rPr lang="id-ID" smtClean="0"/>
              <a:t>01/11/2020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BB3274B-C357-4A0F-B64A-E860401A80F8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96E4E41-81D6-4639-8A1F-7CE74BB68E4F}" type="datetimeFigureOut">
              <a:rPr lang="id-ID" smtClean="0"/>
              <a:t>01/11/2020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id-ID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BB3274B-C357-4A0F-B64A-E860401A80F8}" type="slidenum">
              <a:rPr lang="id-ID" smtClean="0"/>
              <a:t>‹#›</a:t>
            </a:fld>
            <a:endParaRPr lang="id-ID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Golongan Darah dan </a:t>
            </a:r>
            <a:br>
              <a:rPr lang="id-ID" dirty="0" smtClean="0"/>
            </a:br>
            <a:r>
              <a:rPr lang="id-ID" dirty="0" smtClean="0"/>
              <a:t>Transfusi Darah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119256"/>
            <a:ext cx="7704856" cy="42620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d-ID" sz="3200" u="sng" dirty="0" smtClean="0"/>
              <a:t>Tujuan Pembelajaran</a:t>
            </a:r>
            <a:r>
              <a:rPr lang="id-ID" sz="3200" dirty="0" smtClean="0"/>
              <a:t>:</a:t>
            </a:r>
          </a:p>
          <a:p>
            <a:pPr marL="514350" indent="-514350">
              <a:buAutoNum type="arabicPeriod"/>
            </a:pPr>
            <a:r>
              <a:rPr lang="id-ID" sz="3200" dirty="0" smtClean="0"/>
              <a:t>Siswa dapat mengkaitkan golongan darah dengan transfusi darah</a:t>
            </a:r>
          </a:p>
          <a:p>
            <a:pPr marL="514350" indent="-514350">
              <a:buAutoNum type="arabicPeriod"/>
            </a:pPr>
            <a:r>
              <a:rPr lang="id-ID" sz="3200" dirty="0" smtClean="0"/>
              <a:t>Siswa memahami cara uji golongan darah</a:t>
            </a:r>
          </a:p>
          <a:p>
            <a:pPr marL="514350" indent="-514350">
              <a:buAutoNum type="arabicPeriod"/>
            </a:pPr>
            <a:r>
              <a:rPr lang="id-ID" sz="3200" dirty="0" smtClean="0"/>
              <a:t>Siswa dapat menganalisis pengaruh faktor rhesus pada transfusi darah</a:t>
            </a:r>
          </a:p>
          <a:p>
            <a:pPr marL="514350" indent="-514350">
              <a:buAutoNum type="arabicPeriod"/>
            </a:pPr>
            <a:r>
              <a:rPr lang="id-ID" sz="3200" dirty="0"/>
              <a:t>Siswa dapat menganalisis pengaruh faktor terhadap </a:t>
            </a:r>
            <a:r>
              <a:rPr lang="id-ID" sz="3200" dirty="0" smtClean="0"/>
              <a:t>keselamatan janin pada kandungan ibu</a:t>
            </a: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3927996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pPr lvl="0" algn="l"/>
            <a:r>
              <a:rPr lang="id-ID" sz="3600" dirty="0" smtClean="0"/>
              <a:t>3. </a:t>
            </a:r>
            <a:r>
              <a:rPr lang="en-US" sz="3600" dirty="0" err="1" smtClean="0"/>
              <a:t>Meneteskan</a:t>
            </a:r>
            <a:r>
              <a:rPr lang="en-US" sz="3600" dirty="0" smtClean="0"/>
              <a:t> </a:t>
            </a:r>
            <a:r>
              <a:rPr lang="en-US" sz="3600" dirty="0" err="1"/>
              <a:t>darah</a:t>
            </a:r>
            <a:r>
              <a:rPr lang="en-US" sz="3600" dirty="0"/>
              <a:t> </a:t>
            </a:r>
            <a:r>
              <a:rPr lang="en-US" sz="3600" dirty="0" err="1"/>
              <a:t>pada</a:t>
            </a:r>
            <a:r>
              <a:rPr lang="en-US" sz="3600" dirty="0"/>
              <a:t> object glass </a:t>
            </a:r>
            <a:r>
              <a:rPr lang="en-US" sz="3600" dirty="0" err="1"/>
              <a:t>menjadi</a:t>
            </a:r>
            <a:r>
              <a:rPr lang="en-US" sz="3600" dirty="0"/>
              <a:t> 2 </a:t>
            </a:r>
            <a:r>
              <a:rPr lang="en-US" sz="3600" dirty="0" err="1"/>
              <a:t>bagian</a:t>
            </a:r>
            <a:r>
              <a:rPr lang="en-US" sz="3600" dirty="0"/>
              <a:t>.</a:t>
            </a:r>
            <a:r>
              <a:rPr lang="id-ID" sz="3600" dirty="0"/>
              <a:t/>
            </a:r>
            <a:br>
              <a:rPr lang="id-ID" sz="3600" dirty="0"/>
            </a:br>
            <a:endParaRPr lang="id-ID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6984776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2064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l"/>
            <a:r>
              <a:rPr lang="id-ID" sz="3600" dirty="0" smtClean="0"/>
              <a:t>4. </a:t>
            </a:r>
            <a:r>
              <a:rPr lang="en-US" sz="3600" dirty="0" err="1" smtClean="0"/>
              <a:t>Darah</a:t>
            </a:r>
            <a:r>
              <a:rPr lang="en-US" sz="3600" dirty="0" smtClean="0"/>
              <a:t> </a:t>
            </a:r>
            <a:r>
              <a:rPr lang="en-US" sz="3600" dirty="0" err="1"/>
              <a:t>bagian</a:t>
            </a:r>
            <a:r>
              <a:rPr lang="en-US" sz="3600" dirty="0"/>
              <a:t> 1 </a:t>
            </a:r>
            <a:r>
              <a:rPr lang="en-US" sz="3600" dirty="0" err="1"/>
              <a:t>ditetesi</a:t>
            </a:r>
            <a:r>
              <a:rPr lang="en-US" sz="3600" dirty="0"/>
              <a:t> serum anti A, </a:t>
            </a:r>
            <a:r>
              <a:rPr lang="en-US" sz="3600" dirty="0" err="1"/>
              <a:t>darah</a:t>
            </a:r>
            <a:r>
              <a:rPr lang="en-US" sz="3600" dirty="0"/>
              <a:t> </a:t>
            </a:r>
            <a:r>
              <a:rPr lang="en-US" sz="3600" dirty="0" err="1"/>
              <a:t>bagian</a:t>
            </a:r>
            <a:r>
              <a:rPr lang="en-US" sz="3600" dirty="0"/>
              <a:t> 2 </a:t>
            </a:r>
            <a:r>
              <a:rPr lang="en-US" sz="3600" dirty="0" err="1"/>
              <a:t>ditetesi</a:t>
            </a:r>
            <a:r>
              <a:rPr lang="en-US" sz="3600" dirty="0"/>
              <a:t> serum anti B</a:t>
            </a:r>
            <a:r>
              <a:rPr lang="id-ID" sz="3600" dirty="0"/>
              <a:t/>
            </a:r>
            <a:br>
              <a:rPr lang="id-ID" sz="3600" dirty="0"/>
            </a:br>
            <a:endParaRPr lang="id-ID" sz="3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4105275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479" y="1340768"/>
            <a:ext cx="4223903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7494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l"/>
            <a:r>
              <a:rPr lang="id-ID" dirty="0" smtClean="0"/>
              <a:t>5</a:t>
            </a:r>
            <a:r>
              <a:rPr lang="id-ID" sz="4000" dirty="0" smtClean="0"/>
              <a:t>. </a:t>
            </a:r>
            <a:r>
              <a:rPr lang="en-US" sz="4000" dirty="0" err="1" smtClean="0"/>
              <a:t>Mencampurkan</a:t>
            </a:r>
            <a:r>
              <a:rPr lang="en-US" sz="4000" dirty="0" smtClean="0"/>
              <a:t> </a:t>
            </a:r>
            <a:r>
              <a:rPr lang="en-US" sz="4000" dirty="0"/>
              <a:t>serum </a:t>
            </a:r>
            <a:r>
              <a:rPr lang="en-US" sz="4000" dirty="0" err="1"/>
              <a:t>dengan</a:t>
            </a:r>
            <a:r>
              <a:rPr lang="en-US" sz="4000" dirty="0"/>
              <a:t> </a:t>
            </a:r>
            <a:r>
              <a:rPr lang="en-US" sz="4000" dirty="0" err="1"/>
              <a:t>darah</a:t>
            </a:r>
            <a:r>
              <a:rPr lang="en-US" sz="4000" dirty="0"/>
              <a:t> </a:t>
            </a:r>
            <a:r>
              <a:rPr lang="en-US" sz="4000" dirty="0" err="1"/>
              <a:t>sehingga</a:t>
            </a:r>
            <a:r>
              <a:rPr lang="en-US" sz="4000" dirty="0"/>
              <a:t> </a:t>
            </a:r>
            <a:r>
              <a:rPr lang="en-US" sz="4000" dirty="0" err="1"/>
              <a:t>terjadi</a:t>
            </a:r>
            <a:r>
              <a:rPr lang="en-US" sz="4000" dirty="0"/>
              <a:t> </a:t>
            </a:r>
            <a:r>
              <a:rPr lang="en-US" sz="4000" dirty="0" err="1"/>
              <a:t>perubahan</a:t>
            </a:r>
            <a:r>
              <a:rPr lang="en-US" sz="4000" dirty="0"/>
              <a:t> </a:t>
            </a:r>
            <a:r>
              <a:rPr lang="en-US" sz="4000" dirty="0" err="1"/>
              <a:t>aglutinasi</a:t>
            </a:r>
            <a:r>
              <a:rPr lang="en-US" sz="4000" dirty="0"/>
              <a:t>.</a:t>
            </a:r>
            <a:r>
              <a:rPr lang="id-ID" sz="4000" dirty="0"/>
              <a:t/>
            </a:r>
            <a:br>
              <a:rPr lang="id-ID" sz="4000" dirty="0"/>
            </a:br>
            <a:endParaRPr lang="id-ID" sz="4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2721"/>
            <a:ext cx="8208912" cy="461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0894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6. Melihat perubahan yang terjadi</a:t>
            </a:r>
            <a:endParaRPr lang="id-ID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7"/>
            <a:ext cx="3152775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0808"/>
            <a:ext cx="3438525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5445224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id-ID" sz="2400" dirty="0" smtClean="0"/>
              <a:t>Darah yang ditetesi serum anti A menggumpal</a:t>
            </a:r>
          </a:p>
          <a:p>
            <a:pPr marL="342900" indent="-342900">
              <a:buAutoNum type="alphaLcPeriod"/>
            </a:pPr>
            <a:r>
              <a:rPr lang="id-ID" sz="2400" dirty="0" smtClean="0"/>
              <a:t>Darah yang ditetesi serum anti B menggumpal</a:t>
            </a:r>
          </a:p>
          <a:p>
            <a:r>
              <a:rPr lang="id-ID" sz="2400" dirty="0" smtClean="0"/>
              <a:t>Maka Golongan darah tersebut adalah AB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3505152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7. Kesimpulan</a:t>
            </a:r>
            <a:endParaRPr lang="id-ID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4464496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952" y="1412776"/>
            <a:ext cx="3990528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493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78" y="260648"/>
            <a:ext cx="8525294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4804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II. SISTEM RHESUS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3200" dirty="0" smtClean="0"/>
              <a:t>Didasarkan atas ada tidaknya aglutinogen rhesus (RhD) pada permukaan sel darah merah.</a:t>
            </a:r>
          </a:p>
          <a:p>
            <a:r>
              <a:rPr lang="id-ID" sz="3200" dirty="0" smtClean="0"/>
              <a:t>Antigen RhD berperan dalam reaksi imunitas tubuh.</a:t>
            </a:r>
          </a:p>
          <a:p>
            <a:r>
              <a:rPr lang="id-ID" sz="3200" dirty="0" smtClean="0"/>
              <a:t>Ditemukan oleh Karl Landsteiner dan </a:t>
            </a:r>
            <a:r>
              <a:rPr lang="id-ID" sz="3200" dirty="0" smtClean="0"/>
              <a:t>Wiener tahun </a:t>
            </a:r>
            <a:r>
              <a:rPr lang="id-ID" sz="3200" dirty="0" smtClean="0"/>
              <a:t>1940 melakukan riset dengan darah kera (</a:t>
            </a:r>
            <a:r>
              <a:rPr lang="id-ID" sz="3200" i="1" dirty="0" smtClean="0"/>
              <a:t>Macaca mulatta</a:t>
            </a:r>
            <a:r>
              <a:rPr lang="id-ID" sz="3200" dirty="0" smtClean="0"/>
              <a:t>) rhesus.</a:t>
            </a:r>
          </a:p>
          <a:p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2308236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/>
          <a:lstStyle/>
          <a:p>
            <a:r>
              <a:rPr lang="id-ID" dirty="0" smtClean="0"/>
              <a:t>Individu yang memiliki antigen RhD disebut Rh</a:t>
            </a:r>
            <a:r>
              <a:rPr lang="id-ID" baseline="30000" dirty="0" smtClean="0"/>
              <a:t>+</a:t>
            </a:r>
            <a:r>
              <a:rPr lang="id-ID" dirty="0" smtClean="0"/>
              <a:t> </a:t>
            </a:r>
          </a:p>
          <a:p>
            <a:r>
              <a:rPr lang="id-ID" dirty="0" smtClean="0"/>
              <a:t>Individu yang tidak memiliki antigen RhD disebut Rh</a:t>
            </a:r>
            <a:r>
              <a:rPr lang="id-ID" baseline="30000" dirty="0" smtClean="0"/>
              <a:t>-</a:t>
            </a:r>
          </a:p>
          <a:p>
            <a:endParaRPr lang="id-ID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636912"/>
            <a:ext cx="7970267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9318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Tabel. Golongan darah sistem rhesus dengan unsur aglutinogen (antigen)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1133316"/>
              </p:ext>
            </p:extLst>
          </p:nvPr>
        </p:nvGraphicFramePr>
        <p:xfrm>
          <a:off x="457200" y="1600200"/>
          <a:ext cx="822960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id-ID" sz="3200" dirty="0" smtClean="0"/>
                        <a:t>Jenis Golongan Darah</a:t>
                      </a:r>
                      <a:endParaRPr lang="id-ID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3200" dirty="0" smtClean="0"/>
                        <a:t>Unsur pada membran eritrosit</a:t>
                      </a:r>
                      <a:endParaRPr lang="id-ID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3200" dirty="0" smtClean="0"/>
                        <a:t>Unsur pada plasma darah</a:t>
                      </a:r>
                      <a:endParaRPr lang="id-ID" sz="32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3200" dirty="0" smtClean="0">
                          <a:solidFill>
                            <a:schemeClr val="bg1"/>
                          </a:solidFill>
                        </a:rPr>
                        <a:t>Aglutinogen (antigen)</a:t>
                      </a:r>
                      <a:endParaRPr lang="id-ID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3200" dirty="0" smtClean="0">
                          <a:solidFill>
                            <a:schemeClr val="bg1"/>
                          </a:solidFill>
                        </a:rPr>
                        <a:t>Aglutinin</a:t>
                      </a:r>
                    </a:p>
                    <a:p>
                      <a:pPr algn="ctr"/>
                      <a:r>
                        <a:rPr lang="id-ID" sz="3200" dirty="0" smtClean="0">
                          <a:solidFill>
                            <a:schemeClr val="bg1"/>
                          </a:solidFill>
                        </a:rPr>
                        <a:t>(antibodi)</a:t>
                      </a:r>
                      <a:endParaRPr lang="id-ID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3200" dirty="0" smtClean="0"/>
                        <a:t>Rh</a:t>
                      </a:r>
                      <a:r>
                        <a:rPr lang="id-ID" sz="3200" baseline="30000" dirty="0" smtClean="0"/>
                        <a:t>+</a:t>
                      </a:r>
                      <a:r>
                        <a:rPr lang="id-ID" sz="3200" baseline="0" dirty="0" smtClean="0"/>
                        <a:t> (rhesus positif)</a:t>
                      </a:r>
                      <a:endParaRPr lang="id-ID" sz="3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3200" dirty="0" smtClean="0"/>
                        <a:t>RhD</a:t>
                      </a:r>
                      <a:endParaRPr lang="id-ID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3200" dirty="0" smtClean="0"/>
                        <a:t>Anti RhD</a:t>
                      </a:r>
                      <a:endParaRPr lang="id-ID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3200" dirty="0" smtClean="0"/>
                        <a:t>Rh</a:t>
                      </a:r>
                      <a:r>
                        <a:rPr lang="id-ID" sz="3200" baseline="30000" dirty="0" smtClean="0"/>
                        <a:t>-</a:t>
                      </a:r>
                      <a:r>
                        <a:rPr lang="id-ID" sz="3200" baseline="0" dirty="0" smtClean="0"/>
                        <a:t> (rhesus negatif)</a:t>
                      </a:r>
                      <a:endParaRPr lang="id-ID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3200" dirty="0" smtClean="0"/>
                        <a:t>- </a:t>
                      </a:r>
                      <a:endParaRPr lang="id-ID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3200" dirty="0" smtClean="0"/>
                        <a:t>-</a:t>
                      </a:r>
                      <a:endParaRPr lang="id-ID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4013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21798"/>
            <a:ext cx="8892480" cy="6691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5573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340768"/>
            <a:ext cx="8784976" cy="5328592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id-ID" sz="2400" dirty="0" smtClean="0">
                <a:solidFill>
                  <a:schemeClr val="tx1"/>
                </a:solidFill>
              </a:rPr>
              <a:t>Adalah klasifikasi darah suatu individu </a:t>
            </a:r>
            <a:r>
              <a:rPr lang="id-ID" sz="2400" dirty="0" smtClean="0">
                <a:solidFill>
                  <a:schemeClr val="tx1"/>
                </a:solidFill>
              </a:rPr>
              <a:t>berdasarkan </a:t>
            </a:r>
            <a:r>
              <a:rPr lang="id-ID" sz="2400" dirty="0" smtClean="0">
                <a:solidFill>
                  <a:schemeClr val="tx1"/>
                </a:solidFill>
              </a:rPr>
              <a:t>ada atau tidak adanya zat antigen warisan pada permukaan membran sel darah merah.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id-ID" sz="2400" dirty="0" smtClean="0">
                <a:solidFill>
                  <a:schemeClr val="tx1"/>
                </a:solidFill>
              </a:rPr>
              <a:t>Penemu uji golongan darah yaitu Karl Landsteiner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id-ID" sz="2400" dirty="0" smtClean="0">
                <a:solidFill>
                  <a:schemeClr val="tx1"/>
                </a:solidFill>
              </a:rPr>
              <a:t>Penemu perbedaan antigen dan antibodi dalam sel darah merah: Julius Donath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id-ID" sz="2400" dirty="0" smtClean="0">
                <a:solidFill>
                  <a:schemeClr val="tx1"/>
                </a:solidFill>
              </a:rPr>
              <a:t>Membran eritrosit mengandung 2 antigen yaitu tipe A dan tipe B. </a:t>
            </a:r>
            <a:r>
              <a:rPr lang="id-ID" sz="2400" b="1" dirty="0" smtClean="0">
                <a:solidFill>
                  <a:schemeClr val="tx1"/>
                </a:solidFill>
              </a:rPr>
              <a:t>Antigen</a:t>
            </a:r>
            <a:r>
              <a:rPr lang="id-ID" sz="2400" dirty="0" smtClean="0">
                <a:solidFill>
                  <a:schemeClr val="tx1"/>
                </a:solidFill>
              </a:rPr>
              <a:t> ini disebut </a:t>
            </a:r>
            <a:r>
              <a:rPr lang="id-ID" sz="2400" b="1" dirty="0" smtClean="0">
                <a:solidFill>
                  <a:schemeClr val="tx1"/>
                </a:solidFill>
              </a:rPr>
              <a:t>Aglutinogen</a:t>
            </a:r>
            <a:r>
              <a:rPr lang="id-ID" sz="2400" dirty="0" smtClean="0">
                <a:solidFill>
                  <a:schemeClr val="tx1"/>
                </a:solidFill>
              </a:rPr>
              <a:t>.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id-ID" sz="2400" dirty="0" smtClean="0">
                <a:solidFill>
                  <a:schemeClr val="tx1"/>
                </a:solidFill>
              </a:rPr>
              <a:t>Pada plasma darah memiliki </a:t>
            </a:r>
            <a:r>
              <a:rPr lang="id-ID" sz="2400" b="1" dirty="0" smtClean="0">
                <a:solidFill>
                  <a:schemeClr val="tx1"/>
                </a:solidFill>
              </a:rPr>
              <a:t>antibodi</a:t>
            </a:r>
            <a:r>
              <a:rPr lang="id-ID" sz="2400" dirty="0" smtClean="0">
                <a:solidFill>
                  <a:schemeClr val="tx1"/>
                </a:solidFill>
              </a:rPr>
              <a:t> plasma yang menyebabkan penggumpalan pada aglutinogen disebut </a:t>
            </a:r>
            <a:r>
              <a:rPr lang="id-ID" sz="2400" b="1" dirty="0" smtClean="0">
                <a:solidFill>
                  <a:schemeClr val="tx1"/>
                </a:solidFill>
              </a:rPr>
              <a:t>Aglutinin.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id-ID" sz="2400" b="1" dirty="0" smtClean="0">
                <a:solidFill>
                  <a:schemeClr val="tx1"/>
                </a:solidFill>
              </a:rPr>
              <a:t>Antigen+antibodi=aglutinasi (penggumpalan)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id-ID" sz="2400" dirty="0" smtClean="0">
                <a:solidFill>
                  <a:schemeClr val="tx1"/>
                </a:solidFill>
              </a:rPr>
              <a:t>Ada 2 macam aglutinin yaitu:</a:t>
            </a:r>
          </a:p>
          <a:p>
            <a:pPr marL="514350" indent="-514350" algn="l">
              <a:buFont typeface="+mj-lt"/>
              <a:buAutoNum type="arabicPeriod"/>
            </a:pPr>
            <a:r>
              <a:rPr lang="id-ID" sz="2400" dirty="0" smtClean="0">
                <a:solidFill>
                  <a:schemeClr val="tx1"/>
                </a:solidFill>
                <a:sym typeface="Symbol"/>
              </a:rPr>
              <a:t> (Anti A)</a:t>
            </a:r>
          </a:p>
          <a:p>
            <a:pPr marL="514350" indent="-514350" algn="l">
              <a:buFont typeface="+mj-lt"/>
              <a:buAutoNum type="arabicPeriod"/>
            </a:pPr>
            <a:r>
              <a:rPr lang="id-ID" sz="2400" dirty="0" smtClean="0">
                <a:solidFill>
                  <a:schemeClr val="tx1"/>
                </a:solidFill>
                <a:sym typeface="Symbol"/>
              </a:rPr>
              <a:t> (Anti B)</a:t>
            </a:r>
          </a:p>
          <a:p>
            <a:pPr marL="514350" indent="-514350" algn="l">
              <a:buFont typeface="+mj-lt"/>
              <a:buAutoNum type="arabicPeriod"/>
            </a:pPr>
            <a:endParaRPr lang="id-ID" sz="2400" dirty="0" smtClean="0">
              <a:solidFill>
                <a:schemeClr val="tx1"/>
              </a:solidFill>
              <a:sym typeface="Symbol"/>
            </a:endParaRPr>
          </a:p>
          <a:p>
            <a:pPr marL="514350" indent="-514350" algn="l">
              <a:buFont typeface="+mj-lt"/>
              <a:buAutoNum type="arabicPeriod"/>
            </a:pPr>
            <a:endParaRPr lang="id-ID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id-ID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576064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Golongan Darah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664102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28" y="188640"/>
            <a:ext cx="8636451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925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55448"/>
            <a:ext cx="8712968" cy="1252728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>PENGARUH FAKTOR RHESUS TERHADAP JANIN SAAT KEHAMILAN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Seorang wanita Rh</a:t>
            </a:r>
            <a:r>
              <a:rPr lang="id-ID" baseline="30000" dirty="0" smtClean="0"/>
              <a:t>- </a:t>
            </a:r>
            <a:r>
              <a:rPr lang="id-ID" dirty="0" smtClean="0"/>
              <a:t>menikah dengan lelaki Rh</a:t>
            </a:r>
            <a:r>
              <a:rPr lang="id-ID" baseline="30000" dirty="0" smtClean="0"/>
              <a:t>+</a:t>
            </a:r>
            <a:r>
              <a:rPr lang="id-ID" dirty="0" smtClean="0"/>
              <a:t> </a:t>
            </a:r>
            <a:r>
              <a:rPr lang="id-ID" baseline="30000" dirty="0" smtClean="0"/>
              <a:t>,</a:t>
            </a:r>
            <a:r>
              <a:rPr lang="id-ID" dirty="0" smtClean="0"/>
              <a:t> anak dalam kandungannya Rh</a:t>
            </a:r>
            <a:r>
              <a:rPr lang="id-ID" baseline="30000" dirty="0" smtClean="0"/>
              <a:t>+</a:t>
            </a:r>
            <a:r>
              <a:rPr lang="id-ID" dirty="0" smtClean="0"/>
              <a:t> .</a:t>
            </a:r>
          </a:p>
          <a:p>
            <a:r>
              <a:rPr lang="id-ID" dirty="0" smtClean="0"/>
              <a:t>Saat dalam kandungan, sel darah merah </a:t>
            </a:r>
            <a:r>
              <a:rPr lang="id-ID" dirty="0"/>
              <a:t>Rh</a:t>
            </a:r>
            <a:r>
              <a:rPr lang="id-ID" baseline="30000" dirty="0" smtClean="0"/>
              <a:t>+ </a:t>
            </a:r>
            <a:r>
              <a:rPr lang="id-ID" dirty="0" smtClean="0"/>
              <a:t>anaknya dapat keluar menembus plasenta ke sistem sirkulasi ibunya yaitu saat plasenta rusak sebelum atau sesudah bayi dilahirkan. Akibatnya si ibu memproduksi antibodi anti RHD.</a:t>
            </a:r>
          </a:p>
          <a:p>
            <a:r>
              <a:rPr lang="id-ID" dirty="0" smtClean="0"/>
              <a:t>Anak pertama tidak bermasalah.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3206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60648"/>
            <a:ext cx="7920880" cy="6408712"/>
          </a:xfrm>
        </p:spPr>
        <p:txBody>
          <a:bodyPr>
            <a:normAutofit/>
          </a:bodyPr>
          <a:lstStyle/>
          <a:p>
            <a:r>
              <a:rPr lang="id-ID" dirty="0" smtClean="0"/>
              <a:t>Jika ibu hamil anak kedua dan anaknya memiliki </a:t>
            </a:r>
            <a:r>
              <a:rPr lang="id-ID" dirty="0"/>
              <a:t>Rh</a:t>
            </a:r>
            <a:r>
              <a:rPr lang="id-ID" baseline="30000" dirty="0" smtClean="0"/>
              <a:t>+ </a:t>
            </a:r>
            <a:r>
              <a:rPr lang="id-ID" dirty="0" smtClean="0"/>
              <a:t> ,antibodi anti RhD ibu akan masuk lewat plasenta dan merusak sel darah merah anak. </a:t>
            </a:r>
            <a:endParaRPr lang="id-ID" dirty="0"/>
          </a:p>
          <a:p>
            <a:r>
              <a:rPr lang="id-ID" dirty="0" smtClean="0"/>
              <a:t>Akibatnya, anak kedua akan mengalami anemia berat dan menyebabkan kematian.</a:t>
            </a:r>
          </a:p>
          <a:p>
            <a:r>
              <a:rPr lang="id-ID" dirty="0"/>
              <a:t>Eritroblastosis fetalis adalah pembengkakan hati dan limpa, anemia, penyakit kuning (jaundice), dan gagal jantung</a:t>
            </a:r>
            <a:r>
              <a:rPr lang="id-ID"/>
              <a:t>. </a:t>
            </a:r>
            <a:endParaRPr lang="id-ID" smtClean="0"/>
          </a:p>
          <a:p>
            <a:r>
              <a:rPr lang="id-ID" dirty="0" smtClean="0"/>
              <a:t>Eritroblastosis </a:t>
            </a:r>
            <a:r>
              <a:rPr lang="id-ID" dirty="0"/>
              <a:t>fetalis dapat dicegah dengan pemberian injeksi anti-D (Rho) </a:t>
            </a:r>
            <a:r>
              <a:rPr lang="id-ID" dirty="0" smtClean="0"/>
              <a:t>imunoglobulin </a:t>
            </a:r>
            <a:r>
              <a:rPr lang="id-ID" dirty="0"/>
              <a:t>atau RhoGam pada ibu.</a:t>
            </a:r>
            <a:endParaRPr lang="id-ID" dirty="0" smtClean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3691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332656"/>
            <a:ext cx="7920880" cy="6336704"/>
          </a:xfrm>
        </p:spPr>
        <p:txBody>
          <a:bodyPr>
            <a:normAutofit/>
          </a:bodyPr>
          <a:lstStyle/>
          <a:p>
            <a:r>
              <a:rPr lang="id-ID" dirty="0" smtClean="0"/>
              <a:t>RhoGam </a:t>
            </a:r>
            <a:r>
              <a:rPr lang="id-ID" dirty="0"/>
              <a:t>akan menghancurkan sel darah merah janin yang beredar dalam darah ibu, sebelum sel darah merah janin memicu pembentukan antibodi ibu yang dapat menembus ke dalam sirkulasi darah janin. </a:t>
            </a:r>
            <a:endParaRPr lang="id-ID" dirty="0" smtClean="0"/>
          </a:p>
          <a:p>
            <a:r>
              <a:rPr lang="id-ID" dirty="0" smtClean="0"/>
              <a:t>Injeksi </a:t>
            </a:r>
            <a:r>
              <a:rPr lang="id-ID" dirty="0"/>
              <a:t>RhoGam terus diulang pada setiap kehamilan selanjutnya, yaitu kehamilan kedua, ketiga, </a:t>
            </a:r>
            <a:r>
              <a:rPr lang="id-ID" dirty="0" smtClean="0"/>
              <a:t>dan keempat.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1624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208912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924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9538"/>
            <a:ext cx="8964488" cy="663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578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964488" cy="65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713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TRANSFUSI DARAH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328592"/>
          </a:xfrm>
        </p:spPr>
        <p:txBody>
          <a:bodyPr>
            <a:normAutofit fontScale="92500" lnSpcReduction="10000"/>
          </a:bodyPr>
          <a:lstStyle/>
          <a:p>
            <a:r>
              <a:rPr lang="id-ID" dirty="0" smtClean="0"/>
              <a:t>Adalah proses mentransfer darah dari seseorang ke sistem peredaran darah orang lain.</a:t>
            </a:r>
          </a:p>
          <a:p>
            <a:r>
              <a:rPr lang="id-ID" dirty="0" smtClean="0"/>
              <a:t>Pemberi darah disebut </a:t>
            </a:r>
            <a:r>
              <a:rPr lang="id-ID" b="1" dirty="0" smtClean="0"/>
              <a:t>donor</a:t>
            </a:r>
            <a:r>
              <a:rPr lang="id-ID" dirty="0" smtClean="0"/>
              <a:t>, penerima darah disebut </a:t>
            </a:r>
            <a:r>
              <a:rPr lang="id-ID" b="1" dirty="0" smtClean="0"/>
              <a:t>resipien</a:t>
            </a:r>
            <a:r>
              <a:rPr lang="id-ID" dirty="0" smtClean="0"/>
              <a:t>.</a:t>
            </a:r>
          </a:p>
          <a:p>
            <a:r>
              <a:rPr lang="id-ID" b="1" dirty="0" smtClean="0"/>
              <a:t>Golongan darah O</a:t>
            </a:r>
            <a:r>
              <a:rPr lang="id-ID" dirty="0" smtClean="0"/>
              <a:t> disebut </a:t>
            </a:r>
            <a:r>
              <a:rPr lang="id-ID" b="1" dirty="0" smtClean="0"/>
              <a:t>donor universal </a:t>
            </a:r>
            <a:r>
              <a:rPr lang="id-ID" dirty="0" smtClean="0"/>
              <a:t>karena </a:t>
            </a:r>
            <a:r>
              <a:rPr lang="id-ID" u="sng" dirty="0" smtClean="0"/>
              <a:t>tidak memiliki aglutinogen </a:t>
            </a:r>
            <a:r>
              <a:rPr lang="id-ID" dirty="0" smtClean="0"/>
              <a:t>yang dapat </a:t>
            </a:r>
            <a:r>
              <a:rPr lang="id-ID" u="sng" dirty="0" smtClean="0"/>
              <a:t>digumpalkan</a:t>
            </a:r>
            <a:r>
              <a:rPr lang="id-ID" dirty="0" smtClean="0"/>
              <a:t> sehingga dapat diberikan kepada resipien semua golongan darah.</a:t>
            </a:r>
          </a:p>
          <a:p>
            <a:r>
              <a:rPr lang="id-ID" b="1" dirty="0" smtClean="0"/>
              <a:t>Golongan darah AB</a:t>
            </a:r>
            <a:r>
              <a:rPr lang="id-ID" dirty="0" smtClean="0"/>
              <a:t> disebut </a:t>
            </a:r>
            <a:r>
              <a:rPr lang="id-ID" b="1" dirty="0" smtClean="0"/>
              <a:t>resipien universal </a:t>
            </a:r>
            <a:r>
              <a:rPr lang="id-ID" dirty="0" smtClean="0"/>
              <a:t>karena </a:t>
            </a:r>
            <a:r>
              <a:rPr lang="id-ID" u="sng" dirty="0" smtClean="0"/>
              <a:t>tidak memiliki aglutinin</a:t>
            </a:r>
            <a:r>
              <a:rPr lang="id-ID" dirty="0" smtClean="0"/>
              <a:t> yang akan </a:t>
            </a:r>
            <a:r>
              <a:rPr lang="id-ID" u="sng" dirty="0" smtClean="0"/>
              <a:t>menggumpalkan</a:t>
            </a:r>
            <a:r>
              <a:rPr lang="id-ID" dirty="0" smtClean="0"/>
              <a:t> darah sehingga dapat menerima darah dari donor semua golongan darah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9587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68951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65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6983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04248" y="5348650"/>
            <a:ext cx="1944216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49348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523" y="0"/>
            <a:ext cx="927652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2703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404664"/>
            <a:ext cx="8712968" cy="6120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6000" dirty="0" smtClean="0"/>
              <a:t>Ada 2 sistem golongan darah yang sering digunakan yaitu:</a:t>
            </a:r>
          </a:p>
          <a:p>
            <a:pPr marL="514350" indent="-514350">
              <a:buAutoNum type="arabicPeriod"/>
            </a:pPr>
            <a:r>
              <a:rPr lang="id-ID" sz="6000" dirty="0" smtClean="0"/>
              <a:t>Sistem ABO</a:t>
            </a:r>
          </a:p>
          <a:p>
            <a:pPr marL="514350" indent="-514350">
              <a:buAutoNum type="arabicPeriod"/>
            </a:pPr>
            <a:r>
              <a:rPr lang="id-ID" sz="6000" dirty="0" smtClean="0"/>
              <a:t>Sistem Rh (Rhesus)</a:t>
            </a:r>
            <a:endParaRPr lang="id-ID" sz="6000" dirty="0"/>
          </a:p>
        </p:txBody>
      </p:sp>
    </p:spTree>
    <p:extLst>
      <p:ext uri="{BB962C8B-B14F-4D97-AF65-F5344CB8AC3E}">
        <p14:creationId xmlns:p14="http://schemas.microsoft.com/office/powerpoint/2010/main" val="853108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1. Sistem ABO</a:t>
            </a:r>
            <a:endParaRPr lang="id-ID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78" y="1412776"/>
            <a:ext cx="8525294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4254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Cara Uji Golongan Darah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 smtClean="0"/>
              <a:t>1. Mempersiapkan alat dan bahan</a:t>
            </a:r>
          </a:p>
          <a:p>
            <a:endParaRPr lang="id-ID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879111"/>
              </p:ext>
            </p:extLst>
          </p:nvPr>
        </p:nvGraphicFramePr>
        <p:xfrm>
          <a:off x="899592" y="2417286"/>
          <a:ext cx="7689544" cy="37480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9648"/>
                <a:gridCol w="3390815"/>
                <a:gridCol w="3309081"/>
              </a:tblGrid>
              <a:tr h="53543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NO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ALAT/BAHAN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JUMLAH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543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1.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Serum Anti A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</a:t>
                      </a:r>
                      <a:r>
                        <a:rPr lang="id-ID" sz="2000" dirty="0" smtClean="0">
                          <a:effectLst/>
                        </a:rPr>
                        <a:t>-2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tetes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543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2.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Serum Anti B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</a:t>
                      </a:r>
                      <a:r>
                        <a:rPr lang="id-ID" sz="2000" dirty="0" smtClean="0">
                          <a:effectLst/>
                        </a:rPr>
                        <a:t>-2</a:t>
                      </a:r>
                      <a:r>
                        <a:rPr lang="id-ID" sz="2000" baseline="0" dirty="0" smtClean="0">
                          <a:effectLst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</a:rPr>
                        <a:t>tetes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543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3.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Object glass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 </a:t>
                      </a:r>
                      <a:r>
                        <a:rPr lang="en-US" sz="2000" dirty="0" err="1">
                          <a:effectLst/>
                        </a:rPr>
                        <a:t>buah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543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4.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Alcohol swabs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 </a:t>
                      </a:r>
                      <a:r>
                        <a:rPr lang="en-US" sz="2000" dirty="0" err="1">
                          <a:effectLst/>
                        </a:rPr>
                        <a:t>buah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543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5.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Blood lancet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 </a:t>
                      </a:r>
                      <a:r>
                        <a:rPr lang="en-US" sz="2000" dirty="0" err="1">
                          <a:effectLst/>
                        </a:rPr>
                        <a:t>buah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543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6. 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Lancing device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 </a:t>
                      </a:r>
                      <a:r>
                        <a:rPr lang="en-US" sz="2000" dirty="0" err="1">
                          <a:effectLst/>
                        </a:rPr>
                        <a:t>buah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6510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69"/>
            <a:ext cx="9252520" cy="682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2289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77" y="0"/>
            <a:ext cx="4440161" cy="666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0"/>
            <a:ext cx="3600400" cy="2263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113" y="2708920"/>
            <a:ext cx="4505325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893988"/>
            <a:ext cx="2038350" cy="277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480" y="3893988"/>
            <a:ext cx="2232100" cy="2631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8690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928992" cy="2434282"/>
          </a:xfrm>
        </p:spPr>
        <p:txBody>
          <a:bodyPr>
            <a:noAutofit/>
          </a:bodyPr>
          <a:lstStyle/>
          <a:p>
            <a:pPr lvl="0" algn="l"/>
            <a:r>
              <a:rPr lang="id-ID" sz="3600" dirty="0" smtClean="0"/>
              <a:t>2. </a:t>
            </a:r>
            <a:r>
              <a:rPr lang="en-US" sz="3600" dirty="0" err="1"/>
              <a:t>Siswa</a:t>
            </a:r>
            <a:r>
              <a:rPr lang="en-US" sz="3600" dirty="0"/>
              <a:t> </a:t>
            </a:r>
            <a:r>
              <a:rPr lang="en-US" sz="3600" dirty="0" err="1"/>
              <a:t>menekan</a:t>
            </a:r>
            <a:r>
              <a:rPr lang="en-US" sz="3600" dirty="0"/>
              <a:t> </a:t>
            </a:r>
            <a:r>
              <a:rPr lang="en-US" sz="3600" dirty="0" err="1"/>
              <a:t>jari</a:t>
            </a:r>
            <a:r>
              <a:rPr lang="en-US" sz="3600" dirty="0"/>
              <a:t> </a:t>
            </a:r>
            <a:r>
              <a:rPr lang="en-US" sz="3600" dirty="0" err="1"/>
              <a:t>tengah</a:t>
            </a:r>
            <a:r>
              <a:rPr lang="en-US" sz="3600" dirty="0"/>
              <a:t> </a:t>
            </a:r>
            <a:r>
              <a:rPr lang="en-US" sz="3600" dirty="0" err="1"/>
              <a:t>sehingga</a:t>
            </a:r>
            <a:r>
              <a:rPr lang="en-US" sz="3600" dirty="0"/>
              <a:t> </a:t>
            </a:r>
            <a:r>
              <a:rPr lang="en-US" sz="3600" dirty="0" err="1"/>
              <a:t>berwarna</a:t>
            </a:r>
            <a:r>
              <a:rPr lang="en-US" sz="3600" dirty="0"/>
              <a:t> </a:t>
            </a:r>
            <a:r>
              <a:rPr lang="en-US" sz="3600" dirty="0" err="1" smtClean="0"/>
              <a:t>merah</a:t>
            </a:r>
            <a:r>
              <a:rPr lang="id-ID" sz="3600" dirty="0" smtClean="0"/>
              <a:t>, membersihkan dengan alkohol swab</a:t>
            </a:r>
            <a:r>
              <a:rPr lang="en-US" sz="3600" dirty="0" smtClean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menusukkan</a:t>
            </a:r>
            <a:r>
              <a:rPr lang="en-US" sz="3600" dirty="0"/>
              <a:t> blood lancet yang </a:t>
            </a:r>
            <a:r>
              <a:rPr lang="en-US" sz="3600" dirty="0" err="1"/>
              <a:t>telah</a:t>
            </a:r>
            <a:r>
              <a:rPr lang="en-US" sz="3600" dirty="0"/>
              <a:t> di </a:t>
            </a:r>
            <a:r>
              <a:rPr lang="en-US" sz="3600" dirty="0" err="1"/>
              <a:t>pasang</a:t>
            </a:r>
            <a:r>
              <a:rPr lang="en-US" sz="3600" dirty="0"/>
              <a:t> </a:t>
            </a:r>
            <a:r>
              <a:rPr lang="en-US" sz="3600" dirty="0" err="1"/>
              <a:t>pada</a:t>
            </a:r>
            <a:r>
              <a:rPr lang="en-US" sz="3600" dirty="0"/>
              <a:t> lancing device.</a:t>
            </a:r>
            <a:r>
              <a:rPr lang="id-ID" sz="3600" dirty="0"/>
              <a:t/>
            </a:r>
            <a:br>
              <a:rPr lang="id-ID" sz="3600" dirty="0"/>
            </a:br>
            <a:endParaRPr lang="id-ID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852936"/>
            <a:ext cx="4464496" cy="38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2852936"/>
            <a:ext cx="4476750" cy="38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6014231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665</Words>
  <Application>Microsoft Office PowerPoint</Application>
  <PresentationFormat>On-screen Show (4:3)</PresentationFormat>
  <Paragraphs>87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Office Theme</vt:lpstr>
      <vt:lpstr>1_Office Theme</vt:lpstr>
      <vt:lpstr>Pushpin</vt:lpstr>
      <vt:lpstr>Slipstream</vt:lpstr>
      <vt:lpstr>Adjacency</vt:lpstr>
      <vt:lpstr>Module</vt:lpstr>
      <vt:lpstr>Solstice</vt:lpstr>
      <vt:lpstr>Golongan Darah dan  Transfusi Darah</vt:lpstr>
      <vt:lpstr>Golongan Darah</vt:lpstr>
      <vt:lpstr>PowerPoint Presentation</vt:lpstr>
      <vt:lpstr>PowerPoint Presentation</vt:lpstr>
      <vt:lpstr>1. Sistem ABO</vt:lpstr>
      <vt:lpstr>Cara Uji Golongan Darah</vt:lpstr>
      <vt:lpstr>PowerPoint Presentation</vt:lpstr>
      <vt:lpstr>PowerPoint Presentation</vt:lpstr>
      <vt:lpstr>2. Siswa menekan jari tengah sehingga berwarna merah, membersihkan dengan alkohol swab dan menusukkan blood lancet yang telah di pasang pada lancing device. </vt:lpstr>
      <vt:lpstr>3. Meneteskan darah pada object glass menjadi 2 bagian. </vt:lpstr>
      <vt:lpstr>4. Darah bagian 1 ditetesi serum anti A, darah bagian 2 ditetesi serum anti B </vt:lpstr>
      <vt:lpstr>5. Mencampurkan serum dengan darah sehingga terjadi perubahan aglutinasi. </vt:lpstr>
      <vt:lpstr>6. Melihat perubahan yang terjadi</vt:lpstr>
      <vt:lpstr>7. Kesimpulan</vt:lpstr>
      <vt:lpstr>PowerPoint Presentation</vt:lpstr>
      <vt:lpstr>II. SISTEM RHESUS</vt:lpstr>
      <vt:lpstr>PowerPoint Presentation</vt:lpstr>
      <vt:lpstr>Tabel. Golongan darah sistem rhesus dengan unsur aglutinogen (antigen)</vt:lpstr>
      <vt:lpstr>PowerPoint Presentation</vt:lpstr>
      <vt:lpstr>PowerPoint Presentation</vt:lpstr>
      <vt:lpstr>PENGARUH FAKTOR RHESUS TERHADAP JANIN SAAT KEHAMILAN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TRANSFUSI DARAH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win7</dc:creator>
  <cp:lastModifiedBy>win7</cp:lastModifiedBy>
  <cp:revision>32</cp:revision>
  <dcterms:created xsi:type="dcterms:W3CDTF">2020-10-31T03:57:42Z</dcterms:created>
  <dcterms:modified xsi:type="dcterms:W3CDTF">2020-11-01T12:59:59Z</dcterms:modified>
</cp:coreProperties>
</file>