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8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644E-BD82-45AC-BEAC-399F7228E1BF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48435-A93A-473D-AFC1-75B1ECF53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8435-A93A-473D-AFC1-75B1ECF537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8435-A93A-473D-AFC1-75B1ECF537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8435-A93A-473D-AFC1-75B1ECF537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48435-A93A-473D-AFC1-75B1ECF537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A64B-14C4-4E59-B694-222ED671D41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31DE1-E951-4808-B298-F01571BF66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33739" y="71414"/>
            <a:ext cx="8963877" cy="6557986"/>
            <a:chOff x="133739" y="71414"/>
            <a:chExt cx="8963877" cy="6557986"/>
          </a:xfrm>
        </p:grpSpPr>
        <p:sp>
          <p:nvSpPr>
            <p:cNvPr id="8" name="Rectangle 7"/>
            <p:cNvSpPr/>
            <p:nvPr userDrawn="1"/>
          </p:nvSpPr>
          <p:spPr>
            <a:xfrm>
              <a:off x="133739" y="247650"/>
              <a:ext cx="8839200" cy="638175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686800" y="71414"/>
              <a:ext cx="410816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3400" y="4267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Ciri-ciri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Bunyi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Gejala-gejala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Bunyi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Stasioner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Penghasil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Bunyi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Taraf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Bunyi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990600"/>
            <a:ext cx="4419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miliki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bab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id-ID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mendeskripsikan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gejala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ciri-ciri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bunyi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menerapkan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bunyi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255897"/>
            <a:ext cx="3816658" cy="629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838200"/>
          </a:xfrm>
        </p:spPr>
        <p:txBody>
          <a:bodyPr>
            <a:normAutofit/>
          </a:bodyPr>
          <a:lstStyle/>
          <a:p>
            <a:pPr marL="0"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osiloskop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4267200" cy="231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95800"/>
            <a:ext cx="446809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819400"/>
            <a:ext cx="440444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Nada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686800" cy="685799"/>
          </a:xfrm>
        </p:spPr>
        <p:txBody>
          <a:bodyPr>
            <a:normAutofit/>
          </a:bodyPr>
          <a:lstStyle/>
          <a:p>
            <a:pPr marL="0"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nada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frekuensinya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957935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lemahnya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amplitudo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nya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62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0"/>
            <a:ext cx="762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Gejala-gejala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2766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musik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dindingnya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dilapisi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peredam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kedap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Pemantulan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dipasang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peredam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038600"/>
            <a:ext cx="35718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09600" y="53089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akustik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baik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143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petir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terdengar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Pembiasan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id-ID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03100"/>
            <a:ext cx="8763000" cy="365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0"/>
            <a:ext cx="8305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udara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sentimeter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meter.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id-ID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difraksi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667000"/>
            <a:ext cx="3124200" cy="234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52800" y="5715000"/>
            <a:ext cx="509954" cy="920262"/>
            <a:chOff x="457200" y="1776046"/>
            <a:chExt cx="509954" cy="920262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509954" y="2086708"/>
              <a:ext cx="457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57200" y="2132012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86508" y="1776046"/>
              <a:ext cx="457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3400" y="1549837"/>
            <a:ext cx="624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konstruktif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bertemu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sefase</a:t>
            </a:r>
            <a:endParaRPr lang="id-ID" sz="20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 S₁P – S₂P l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;n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0, 1, 2, 3, . .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Interferensi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desktruktif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bertemu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berlawanan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fase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lemah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 S₁L – S₂L l = (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 +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sz="2000" i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;n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0, 1, 2, 3, . . . 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81065"/>
            <a:ext cx="7620000" cy="295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Doppler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3997166"/>
            <a:ext cx="8153400" cy="2708434"/>
            <a:chOff x="457200" y="3616166"/>
            <a:chExt cx="8153400" cy="2708434"/>
          </a:xfrm>
        </p:grpSpPr>
        <p:grpSp>
          <p:nvGrpSpPr>
            <p:cNvPr id="4" name="Group 3"/>
            <p:cNvGrpSpPr/>
            <p:nvPr/>
          </p:nvGrpSpPr>
          <p:grpSpPr>
            <a:xfrm>
              <a:off x="1014046" y="3996173"/>
              <a:ext cx="838200" cy="914400"/>
              <a:chOff x="457200" y="1752600"/>
              <a:chExt cx="457200" cy="91440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v -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vs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v-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vp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060940" y="5356049"/>
              <a:ext cx="2209800" cy="914400"/>
              <a:chOff x="457200" y="1752600"/>
              <a:chExt cx="457200" cy="914400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( v +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vw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) -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vs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( v +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vw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) -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vp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57200" y="3616166"/>
              <a:ext cx="81534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buNone/>
              </a:pP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frekuensi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yang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didengar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oleh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pendengar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(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pengamat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)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fp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	     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fs</a:t>
              </a:r>
              <a:endParaRPr lang="en-US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endParaRPr lang="id-ID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Efek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doppler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memasukan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pengaruh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angin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0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  <a:buNone/>
              </a:pP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fp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		 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        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fs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</a:pPr>
              <a:endParaRPr lang="id-ID" sz="2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44562"/>
            <a:ext cx="6781800" cy="416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Pelayangan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8600" y="5181600"/>
            <a:ext cx="5943600" cy="1529862"/>
            <a:chOff x="685800" y="2438400"/>
            <a:chExt cx="5943600" cy="1529862"/>
          </a:xfrm>
        </p:grpSpPr>
        <p:grpSp>
          <p:nvGrpSpPr>
            <p:cNvPr id="4" name="Group 3"/>
            <p:cNvGrpSpPr/>
            <p:nvPr/>
          </p:nvGrpSpPr>
          <p:grpSpPr>
            <a:xfrm>
              <a:off x="1471246" y="2461846"/>
              <a:ext cx="1219200" cy="937846"/>
              <a:chOff x="457200" y="1752600"/>
              <a:chExt cx="457200" cy="937846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78827" y="2080846"/>
                <a:ext cx="5861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l-GR" sz="2000" i="1" dirty="0" smtClean="0">
                    <a:latin typeface="Arial" pitchFamily="34" charset="0"/>
                    <a:cs typeface="Arial" pitchFamily="34" charset="0"/>
                  </a:rPr>
                  <a:t>ω₁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- </a:t>
                </a:r>
                <a:r>
                  <a:rPr lang="el-GR" sz="2000" i="1" dirty="0" smtClean="0">
                    <a:latin typeface="Arial" pitchFamily="34" charset="0"/>
                    <a:cs typeface="Arial" pitchFamily="34" charset="0"/>
                  </a:rPr>
                  <a:t>ω₂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76246" y="2461846"/>
              <a:ext cx="1676400" cy="937846"/>
              <a:chOff x="457200" y="1752600"/>
              <a:chExt cx="457200" cy="937846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89218" y="2080846"/>
                <a:ext cx="5861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l-GR" sz="2000" i="1" dirty="0" smtClean="0"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f₁ - 2</a:t>
                </a:r>
                <a:r>
                  <a:rPr lang="el-GR" sz="2000" i="1" dirty="0" smtClean="0">
                    <a:latin typeface="Arial" pitchFamily="34" charset="0"/>
                    <a:cs typeface="Arial" pitchFamily="34" charset="0"/>
                  </a:rPr>
                  <a:t>π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f₂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410200" y="2438400"/>
              <a:ext cx="1219200" cy="990600"/>
              <a:chOff x="457200" y="1729154"/>
              <a:chExt cx="457200" cy="990600"/>
            </a:xfrm>
          </p:grpSpPr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52450" y="2110154"/>
                <a:ext cx="5861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7200" y="2132012"/>
                <a:ext cx="257175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57200" y="1729154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l-GR" sz="2000" i="1" dirty="0" smtClean="0">
                    <a:latin typeface="Arial" pitchFamily="34" charset="0"/>
                    <a:cs typeface="Arial" pitchFamily="34" charset="0"/>
                  </a:rPr>
                  <a:t>₁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- f</a:t>
                </a:r>
                <a:r>
                  <a:rPr lang="el-GR" sz="2000" i="1" dirty="0" smtClean="0">
                    <a:latin typeface="Arial" pitchFamily="34" charset="0"/>
                    <a:cs typeface="Arial" pitchFamily="34" charset="0"/>
                  </a:rPr>
                  <a:t>₂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208453" y="3053862"/>
              <a:ext cx="1054101" cy="914400"/>
              <a:chOff x="457200" y="1776046"/>
              <a:chExt cx="486508" cy="914400"/>
            </a:xfrm>
          </p:grpSpPr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57200" y="2080846"/>
                <a:ext cx="486508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F₁ - f₂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589310" y="1776046"/>
                <a:ext cx="281354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85800" y="2543908"/>
              <a:ext cx="501451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Δω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=	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;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π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id-ID" sz="2000" dirty="0" smtClean="0">
                  <a:latin typeface="Arial" pitchFamily="34" charset="0"/>
                  <a:cs typeface="Arial" pitchFamily="34" charset="0"/>
                </a:rPr>
                <a:t>		     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;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f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=   </a:t>
              </a:r>
            </a:p>
            <a:p>
              <a:pPr>
                <a:buNone/>
              </a:pPr>
              <a:endParaRPr lang="id-ID" sz="20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 = </a:t>
              </a:r>
              <a:endParaRPr lang="id-ID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523869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id-ID" sz="2400" i="1" baseline="-25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f₁ - f₂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008" y="533400"/>
            <a:ext cx="8763000" cy="405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086462"/>
            <a:ext cx="3200400" cy="195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Stasioner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Penghasil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33400" y="3962400"/>
            <a:ext cx="7543800" cy="2971800"/>
            <a:chOff x="533400" y="3657600"/>
            <a:chExt cx="7543800" cy="2971800"/>
          </a:xfrm>
        </p:grpSpPr>
        <p:grpSp>
          <p:nvGrpSpPr>
            <p:cNvPr id="4" name="Group 3"/>
            <p:cNvGrpSpPr/>
            <p:nvPr/>
          </p:nvGrpSpPr>
          <p:grpSpPr>
            <a:xfrm>
              <a:off x="4648200" y="4876800"/>
              <a:ext cx="381000" cy="914400"/>
              <a:chOff x="457200" y="1752600"/>
              <a:chExt cx="457200" cy="914400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057400"/>
                <a:ext cx="172915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µ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33400" y="3657600"/>
              <a:ext cx="7543800" cy="2971800"/>
              <a:chOff x="533400" y="3393428"/>
              <a:chExt cx="7543800" cy="297180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971800" y="5403936"/>
                <a:ext cx="4015154" cy="961292"/>
                <a:chOff x="990600" y="5403936"/>
                <a:chExt cx="4015154" cy="96129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990600" y="5415658"/>
                  <a:ext cx="381000" cy="914400"/>
                  <a:chOff x="429065" y="1277412"/>
                  <a:chExt cx="457200" cy="914400"/>
                </a:xfrm>
              </p:grpSpPr>
              <p:sp>
                <p:nvSpPr>
                  <p:cNvPr id="9" name="Content Placeholder 2"/>
                  <p:cNvSpPr txBox="1">
                    <a:spLocks/>
                  </p:cNvSpPr>
                  <p:nvPr/>
                </p:nvSpPr>
                <p:spPr>
                  <a:xfrm>
                    <a:off x="429065" y="1582212"/>
                    <a:ext cx="36576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000" i="1" dirty="0" smtClean="0">
                        <a:latin typeface="Arial" pitchFamily="34" charset="0"/>
                        <a:cs typeface="Arial" pitchFamily="34" charset="0"/>
                      </a:rPr>
                      <a:t>L</a:t>
                    </a:r>
                    <a:endParaRPr kumimoji="0" lang="en-US" sz="20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429065" y="1656824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Content Placeholder 2"/>
                  <p:cNvSpPr txBox="1">
                    <a:spLocks/>
                  </p:cNvSpPr>
                  <p:nvPr/>
                </p:nvSpPr>
                <p:spPr>
                  <a:xfrm>
                    <a:off x="429065" y="1277412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000" i="1" dirty="0" smtClean="0">
                        <a:latin typeface="Arial" pitchFamily="34" charset="0"/>
                        <a:cs typeface="Arial" pitchFamily="34" charset="0"/>
                      </a:rPr>
                      <a:t>m</a:t>
                    </a:r>
                    <a:endParaRPr kumimoji="0" lang="en-US" sz="20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3991708" y="5403936"/>
                  <a:ext cx="1014046" cy="961292"/>
                  <a:chOff x="439886" y="1277412"/>
                  <a:chExt cx="748834" cy="961292"/>
                </a:xfrm>
              </p:grpSpPr>
              <p:sp>
                <p:nvSpPr>
                  <p:cNvPr id="13" name="Content Placeholder 2"/>
                  <p:cNvSpPr txBox="1">
                    <a:spLocks/>
                  </p:cNvSpPr>
                  <p:nvPr/>
                </p:nvSpPr>
                <p:spPr>
                  <a:xfrm>
                    <a:off x="457200" y="1629104"/>
                    <a:ext cx="73152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l-GR" sz="2000" i="1" dirty="0" smtClean="0">
                        <a:latin typeface="Arial" pitchFamily="34" charset="0"/>
                        <a:cs typeface="Arial" pitchFamily="34" charset="0"/>
                      </a:rPr>
                      <a:t>ρ</a:t>
                    </a:r>
                    <a:r>
                      <a:rPr lang="en-US" sz="2000" i="1" dirty="0" smtClean="0">
                        <a:latin typeface="Arial" pitchFamily="34" charset="0"/>
                        <a:cs typeface="Arial" pitchFamily="34" charset="0"/>
                      </a:rPr>
                      <a:t>A</a:t>
                    </a:r>
                    <a:endParaRPr kumimoji="0" lang="en-US" sz="20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439886" y="1656824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Content Placeholder 2"/>
                  <p:cNvSpPr txBox="1">
                    <a:spLocks/>
                  </p:cNvSpPr>
                  <p:nvPr/>
                </p:nvSpPr>
                <p:spPr>
                  <a:xfrm>
                    <a:off x="545394" y="1277412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000" i="1" dirty="0" smtClean="0">
                        <a:latin typeface="Arial" pitchFamily="34" charset="0"/>
                        <a:cs typeface="Arial" pitchFamily="34" charset="0"/>
                      </a:rPr>
                      <a:t>F</a:t>
                    </a:r>
                    <a:endParaRPr kumimoji="0" lang="en-US" sz="20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6" name="TextBox 15"/>
              <p:cNvSpPr txBox="1"/>
              <p:nvPr/>
            </p:nvSpPr>
            <p:spPr>
              <a:xfrm>
                <a:off x="533400" y="3393428"/>
                <a:ext cx="7543800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-514350">
                  <a:spcBef>
                    <a:spcPts val="1200"/>
                  </a:spcBef>
                  <a:buNone/>
                </a:pPr>
                <a:r>
                  <a:rPr lang="en-US" sz="2000" b="1" i="1" dirty="0" err="1" smtClean="0">
                    <a:latin typeface="Arial" pitchFamily="34" charset="0"/>
                    <a:cs typeface="Arial" pitchFamily="34" charset="0"/>
                  </a:rPr>
                  <a:t>Cepat</a:t>
                </a:r>
                <a:r>
                  <a:rPr lang="en-US" sz="20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i="1" dirty="0" err="1" smtClean="0">
                    <a:latin typeface="Arial" pitchFamily="34" charset="0"/>
                    <a:cs typeface="Arial" pitchFamily="34" charset="0"/>
                  </a:rPr>
                  <a:t>rambat</a:t>
                </a:r>
                <a:r>
                  <a:rPr lang="en-US" sz="20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i="1" dirty="0" err="1" smtClean="0">
                    <a:latin typeface="Arial" pitchFamily="34" charset="0"/>
                    <a:cs typeface="Arial" pitchFamily="34" charset="0"/>
                  </a:rPr>
                  <a:t>gelombang</a:t>
                </a:r>
                <a:r>
                  <a:rPr lang="en-US" sz="2000" b="1" i="1" dirty="0" smtClean="0">
                    <a:latin typeface="Arial" pitchFamily="34" charset="0"/>
                    <a:cs typeface="Arial" pitchFamily="34" charset="0"/>
                  </a:rPr>
                  <a:t> transversal </a:t>
                </a:r>
                <a:r>
                  <a:rPr lang="en-US" sz="2000" b="1" i="1" dirty="0" err="1" smtClean="0">
                    <a:latin typeface="Arial" pitchFamily="34" charset="0"/>
                    <a:cs typeface="Arial" pitchFamily="34" charset="0"/>
                  </a:rPr>
                  <a:t>dalam</a:t>
                </a:r>
                <a:r>
                  <a:rPr lang="en-US" sz="20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1" i="1" dirty="0" err="1" smtClean="0">
                    <a:latin typeface="Arial" pitchFamily="34" charset="0"/>
                    <a:cs typeface="Arial" pitchFamily="34" charset="0"/>
                  </a:rPr>
                  <a:t>dawai</a:t>
                </a:r>
                <a:r>
                  <a:rPr lang="en-US" sz="20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adalah</a:t>
                </a:r>
                <a:r>
                  <a:rPr lang="id-ID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sebanding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dengan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akar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kuadrat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gaya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tegangan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dawai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( v ∞ √f )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dan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berbanding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terbalik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dengan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akar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kuadarat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massa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per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panjang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 smtClean="0">
                    <a:latin typeface="Arial" pitchFamily="34" charset="0"/>
                    <a:cs typeface="Arial" pitchFamily="34" charset="0"/>
                  </a:rPr>
                  <a:t>dawai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( v ∞  1/√µ )</a:t>
                </a:r>
              </a:p>
              <a:p>
                <a:pPr indent="-514350" algn="ctr">
                  <a:spcBef>
                    <a:spcPts val="1200"/>
                  </a:spcBef>
                  <a:buNone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v = </a:t>
                </a:r>
                <a:r>
                  <a:rPr lang="en-US" sz="3200" i="1" dirty="0" smtClean="0">
                    <a:latin typeface="Arial" pitchFamily="34" charset="0"/>
                    <a:cs typeface="Arial" pitchFamily="34" charset="0"/>
                  </a:rPr>
                  <a:t>√</a:t>
                </a:r>
                <a:endParaRPr lang="id-ID" sz="2000" i="1" dirty="0" smtClean="0">
                  <a:latin typeface="Arial" pitchFamily="34" charset="0"/>
                  <a:cs typeface="Arial" pitchFamily="34" charset="0"/>
                </a:endParaRPr>
              </a:p>
              <a:p>
                <a:pPr indent="-514350" algn="ctr">
                  <a:spcBef>
                    <a:spcPts val="1200"/>
                  </a:spcBef>
                  <a:buNone/>
                </a:pP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µ =			v = </a:t>
                </a:r>
                <a:r>
                  <a:rPr lang="en-US" sz="3200" i="1" dirty="0" smtClean="0">
                    <a:latin typeface="Arial" pitchFamily="34" charset="0"/>
                    <a:cs typeface="Arial" pitchFamily="34" charset="0"/>
                  </a:rPr>
                  <a:t>√</a:t>
                </a:r>
                <a:r>
                  <a:rPr lang="en-US" sz="20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457200" y="1676400"/>
            <a:ext cx="578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Stasioner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Transversal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Senar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Ciri-ciri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324600" cy="609599"/>
          </a:xfrm>
        </p:spPr>
        <p:txBody>
          <a:bodyPr>
            <a:normAutofit fontScale="92500"/>
          </a:bodyPr>
          <a:lstStyle/>
          <a:p>
            <a:pPr marL="0" indent="-514350">
              <a:spcBef>
                <a:spcPts val="1200"/>
              </a:spcBef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Timbulnya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0" indent="-514350">
              <a:spcBef>
                <a:spcPts val="1200"/>
              </a:spcBef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4362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berteriak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memegang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tenggorokan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tenggorokan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bergetar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8840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bergetar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mendengar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59971"/>
            <a:ext cx="7848600" cy="401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609600" y="533400"/>
            <a:ext cx="7297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Formulasi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Resonansi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Senar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2000" y="4964724"/>
            <a:ext cx="7315200" cy="1588476"/>
            <a:chOff x="762000" y="2743200"/>
            <a:chExt cx="7315200" cy="1588476"/>
          </a:xfrm>
        </p:grpSpPr>
        <p:grpSp>
          <p:nvGrpSpPr>
            <p:cNvPr id="20" name="Group 19"/>
            <p:cNvGrpSpPr/>
            <p:nvPr/>
          </p:nvGrpSpPr>
          <p:grpSpPr>
            <a:xfrm>
              <a:off x="3827584" y="3346938"/>
              <a:ext cx="2286000" cy="984738"/>
              <a:chOff x="4114800" y="3323492"/>
              <a:chExt cx="2286000" cy="98473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114800" y="3352800"/>
                <a:ext cx="762000" cy="914400"/>
                <a:chOff x="457200" y="1752600"/>
                <a:chExt cx="731520" cy="914400"/>
              </a:xfrm>
            </p:grpSpPr>
            <p:sp>
              <p:nvSpPr>
                <p:cNvPr id="5" name="Content Placeholder 2"/>
                <p:cNvSpPr txBox="1">
                  <a:spLocks/>
                </p:cNvSpPr>
                <p:nvPr/>
              </p:nvSpPr>
              <p:spPr>
                <a:xfrm>
                  <a:off x="457200" y="2057400"/>
                  <a:ext cx="73152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sz="2400" b="0" i="1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2L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57200" y="2132012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Content Placeholder 2"/>
                <p:cNvSpPr txBox="1">
                  <a:spLocks/>
                </p:cNvSpPr>
                <p:nvPr/>
              </p:nvSpPr>
              <p:spPr>
                <a:xfrm>
                  <a:off x="457200" y="1752600"/>
                  <a:ext cx="4572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85000" lnSpcReduction="10000"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lang="en-US" sz="2400" i="1" dirty="0" err="1" smtClean="0">
                      <a:latin typeface="Arial" pitchFamily="34" charset="0"/>
                      <a:cs typeface="Arial" pitchFamily="34" charset="0"/>
                    </a:rPr>
                    <a:t>nv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953000" y="3346938"/>
                <a:ext cx="762000" cy="914400"/>
                <a:chOff x="457200" y="1752600"/>
                <a:chExt cx="731520" cy="914400"/>
              </a:xfrm>
            </p:grpSpPr>
            <p:sp>
              <p:nvSpPr>
                <p:cNvPr id="9" name="Content Placeholder 2"/>
                <p:cNvSpPr txBox="1">
                  <a:spLocks/>
                </p:cNvSpPr>
                <p:nvPr/>
              </p:nvSpPr>
              <p:spPr>
                <a:xfrm>
                  <a:off x="457200" y="2057400"/>
                  <a:ext cx="73152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sz="2400" b="0" i="1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2L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457200" y="2132012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Content Placeholder 2"/>
                <p:cNvSpPr txBox="1">
                  <a:spLocks/>
                </p:cNvSpPr>
                <p:nvPr/>
              </p:nvSpPr>
              <p:spPr>
                <a:xfrm>
                  <a:off x="457200" y="1752600"/>
                  <a:ext cx="4572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lang="en-US" sz="2400" i="1" dirty="0" smtClean="0">
                      <a:latin typeface="Arial" pitchFamily="34" charset="0"/>
                      <a:cs typeface="Arial" pitchFamily="34" charset="0"/>
                    </a:rPr>
                    <a:t>n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662246" y="3323492"/>
                <a:ext cx="738554" cy="984738"/>
                <a:chOff x="457200" y="1729154"/>
                <a:chExt cx="545394" cy="984738"/>
              </a:xfrm>
            </p:grpSpPr>
            <p:sp>
              <p:nvSpPr>
                <p:cNvPr id="13" name="Content Placeholder 2"/>
                <p:cNvSpPr txBox="1">
                  <a:spLocks/>
                </p:cNvSpPr>
                <p:nvPr/>
              </p:nvSpPr>
              <p:spPr>
                <a:xfrm>
                  <a:off x="491828" y="2104292"/>
                  <a:ext cx="393896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lang="en-US" sz="2400" i="1" dirty="0" err="1" smtClean="0">
                      <a:latin typeface="Arial" pitchFamily="34" charset="0"/>
                      <a:cs typeface="Arial" pitchFamily="34" charset="0"/>
                    </a:rPr>
                    <a:t>fA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457200" y="2132012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Content Placeholder 2"/>
                <p:cNvSpPr txBox="1">
                  <a:spLocks/>
                </p:cNvSpPr>
                <p:nvPr/>
              </p:nvSpPr>
              <p:spPr>
                <a:xfrm>
                  <a:off x="545394" y="1729154"/>
                  <a:ext cx="4572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lang="en-US" sz="2400" i="1" dirty="0" smtClean="0">
                      <a:latin typeface="Arial" pitchFamily="34" charset="0"/>
                      <a:cs typeface="Arial" pitchFamily="34" charset="0"/>
                    </a:rPr>
                    <a:t>F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762000" y="2743200"/>
              <a:ext cx="7315200" cy="1569660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                  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Frekuensi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resonansi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senar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                  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fn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nf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₁ = 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= 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√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Transversal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33600" y="5357446"/>
            <a:ext cx="4648200" cy="1271954"/>
            <a:chOff x="2133600" y="5357446"/>
            <a:chExt cx="4648200" cy="1271954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792416" y="6019800"/>
              <a:ext cx="7620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2L</a:t>
              </a:r>
              <a:endPara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15862" y="6075362"/>
              <a:ext cx="396875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815862" y="5662246"/>
              <a:ext cx="47625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v</a:t>
              </a:r>
              <a:endPara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5357446"/>
              <a:ext cx="4648200" cy="1200329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id-ID" sz="2400" b="1" dirty="0" smtClean="0">
                  <a:latin typeface="Arial" pitchFamily="34" charset="0"/>
                  <a:cs typeface="Arial" pitchFamily="34" charset="0"/>
                </a:rPr>
                <a:t>Frekuensi pipa organa terbuka</a:t>
              </a:r>
            </a:p>
            <a:p>
              <a:pPr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fn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nf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₁ = n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	    ;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n = 1, 2, 3, . . .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3400" y="1600200"/>
            <a:ext cx="6839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Terbuka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00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24000" y="4953000"/>
            <a:ext cx="5867400" cy="1676400"/>
            <a:chOff x="1524000" y="4953000"/>
            <a:chExt cx="5867400" cy="16764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704492" y="6019800"/>
              <a:ext cx="7620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4L</a:t>
              </a:r>
              <a:endPara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51030" y="6018212"/>
              <a:ext cx="396875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851030" y="5597770"/>
              <a:ext cx="47625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v</a:t>
              </a:r>
              <a:endPara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953000"/>
              <a:ext cx="5867400" cy="156966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frekuensi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alamiah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pipa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organa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tertutup</a:t>
              </a:r>
              <a:endParaRPr lang="id-ID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fn = 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nf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₁ = n	   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;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n = 1, 3, 5,  . . .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9600" y="4572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Pipa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Tertutup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838200"/>
            <a:ext cx="78909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716411"/>
            <a:ext cx="7924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 = ½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ω²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y² = 2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π²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mf²y²</a:t>
            </a:r>
          </a:p>
          <a:p>
            <a:pPr>
              <a:spcBef>
                <a:spcPts val="1200"/>
              </a:spcBef>
              <a:buNone/>
            </a:pP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pindahkan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sebanding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kuadrat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amplitudonya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 E ∞ y² 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sebanding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kuadrat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frekuensinya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 E ∞ f₂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27816"/>
            <a:ext cx="3124200" cy="321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1498937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dipindahkan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seluas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tegak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lurus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rambat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81000" y="5638800"/>
            <a:ext cx="8534400" cy="1238250"/>
            <a:chOff x="152400" y="4953000"/>
            <a:chExt cx="8534400" cy="1238250"/>
          </a:xfrm>
        </p:grpSpPr>
        <p:grpSp>
          <p:nvGrpSpPr>
            <p:cNvPr id="16" name="Group 15"/>
            <p:cNvGrpSpPr/>
            <p:nvPr/>
          </p:nvGrpSpPr>
          <p:grpSpPr>
            <a:xfrm>
              <a:off x="6896100" y="5219700"/>
              <a:ext cx="609600" cy="971550"/>
              <a:chOff x="420624" y="1714500"/>
              <a:chExt cx="585216" cy="971550"/>
            </a:xfrm>
          </p:grpSpPr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20624" y="2076450"/>
                <a:ext cx="58521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r²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57200" y="17145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52400" y="4953000"/>
              <a:ext cx="853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Makin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jauh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sumber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intensitas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gelombang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(I)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mengecil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s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ra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berbanding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terbalik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kuadrat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jaraknya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dari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err="1" smtClean="0">
                  <a:latin typeface="Arial" pitchFamily="34" charset="0"/>
                  <a:cs typeface="Arial" pitchFamily="34" charset="0"/>
                </a:rPr>
                <a:t>sumber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2000" i="1" dirty="0" smtClean="0">
                  <a:latin typeface="Arial" pitchFamily="34" charset="0"/>
                  <a:cs typeface="Arial" pitchFamily="34" charset="0"/>
                </a:rPr>
                <a:t> (     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 )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53000" y="4358054"/>
            <a:ext cx="2151184" cy="1046284"/>
            <a:chOff x="3276600" y="3771900"/>
            <a:chExt cx="2151184" cy="1046284"/>
          </a:xfrm>
        </p:grpSpPr>
        <p:grpSp>
          <p:nvGrpSpPr>
            <p:cNvPr id="8" name="Group 7"/>
            <p:cNvGrpSpPr/>
            <p:nvPr/>
          </p:nvGrpSpPr>
          <p:grpSpPr>
            <a:xfrm>
              <a:off x="3933092" y="3771900"/>
              <a:ext cx="633046" cy="999392"/>
              <a:chOff x="429064" y="1714500"/>
              <a:chExt cx="607724" cy="999392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1572" y="2104292"/>
                <a:ext cx="58521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I₁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9064" y="17145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I₂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00600" y="3771900"/>
              <a:ext cx="627184" cy="1046284"/>
              <a:chOff x="457200" y="1714500"/>
              <a:chExt cx="602097" cy="1046284"/>
            </a:xfrm>
          </p:grpSpPr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74081" y="2151184"/>
                <a:ext cx="58521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r₂²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79708" y="17145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 smtClean="0"/>
                  <a:t>r₁²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276600" y="39624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	  =</a:t>
              </a:r>
            </a:p>
            <a:p>
              <a:endParaRPr lang="id-ID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19200" y="4396154"/>
            <a:ext cx="1295400" cy="937846"/>
            <a:chOff x="3581400" y="3253154"/>
            <a:chExt cx="1295400" cy="937846"/>
          </a:xfrm>
        </p:grpSpPr>
        <p:grpSp>
          <p:nvGrpSpPr>
            <p:cNvPr id="4" name="Group 3"/>
            <p:cNvGrpSpPr/>
            <p:nvPr/>
          </p:nvGrpSpPr>
          <p:grpSpPr>
            <a:xfrm>
              <a:off x="4062046" y="3253154"/>
              <a:ext cx="609600" cy="937846"/>
              <a:chOff x="457200" y="1752600"/>
              <a:chExt cx="585216" cy="937846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080846"/>
                <a:ext cx="585216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752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 smtClean="0"/>
                  <a:t>P</a:t>
                </a:r>
                <a:endPara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581400" y="34290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I =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33600" y="2667000"/>
            <a:ext cx="609600" cy="914400"/>
            <a:chOff x="384048" y="1752600"/>
            <a:chExt cx="585216" cy="9144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84048" y="2057400"/>
              <a:ext cx="585216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I₀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57200" y="2132012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57200" y="1752600"/>
              <a:ext cx="457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I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3400" y="2058412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TI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10 log 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(W m⁻²) ; 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I₀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10⁻¹² W m⁻² ; 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(dB)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229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12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Industri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SONAR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514350">
              <a:spcBef>
                <a:spcPts val="120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Kedalaman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514350">
              <a:spcBef>
                <a:spcPts val="120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Mendeteksi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retak-retak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logam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Kamera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perlengkapan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Ultrsonika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berguna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diagnosisi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Ultrasonik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-X</a:t>
            </a: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Ultrasonik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diganakan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terus-menerus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pergerakan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janin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Ultrasonik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kedalaman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pulsa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pergi-pulang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Ultrasonik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mendeteksi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jaringan-jaringan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lunak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sinar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-X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Doppler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kelajuan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mendeteksi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trombosis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penyempitan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pembuluh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Longitudinal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8722056" cy="39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  <a:ln>
            <a:solidFill>
              <a:schemeClr val="accent1"/>
            </a:solidFill>
            <a:prstDash val="lgDashDotDot"/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Dapatkah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Vakum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05200"/>
          </a:xfrm>
        </p:spPr>
        <p:txBody>
          <a:bodyPr/>
          <a:lstStyle/>
          <a:p>
            <a:pPr marL="0">
              <a:spcBef>
                <a:spcPts val="1200"/>
              </a:spcBef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vakum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astronot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walaupun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radio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19800" y="1500554"/>
            <a:ext cx="533400" cy="967154"/>
            <a:chOff x="457200" y="1729154"/>
            <a:chExt cx="533400" cy="967154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504092" y="2086708"/>
              <a:ext cx="457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>
                  <a:latin typeface="Arial" pitchFamily="34" charset="0"/>
                  <a:cs typeface="Arial" pitchFamily="34" charset="0"/>
                </a:rPr>
                <a:t>t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57200" y="2132012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33400" y="1729154"/>
              <a:ext cx="457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400" i="1" dirty="0">
                  <a:latin typeface="Arial" pitchFamily="34" charset="0"/>
                  <a:cs typeface="Arial" pitchFamily="34" charset="0"/>
                </a:rPr>
                <a:t>s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0" y="2667000"/>
            <a:ext cx="8382000" cy="3077766"/>
            <a:chOff x="457200" y="3064668"/>
            <a:chExt cx="8382000" cy="3077766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0" y="4976446"/>
              <a:ext cx="457200" cy="1037492"/>
              <a:chOff x="457200" y="1705708"/>
              <a:chExt cx="457200" cy="1037492"/>
            </a:xfrm>
          </p:grpSpPr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7200" y="2133600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sz="2400" i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57200" y="1705708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l-GR" sz="2400" i="1" dirty="0" smtClean="0">
                    <a:latin typeface="Arial" pitchFamily="34" charset="0"/>
                    <a:cs typeface="Arial" pitchFamily="34" charset="0"/>
                  </a:rPr>
                  <a:t>λ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57200" y="3064668"/>
              <a:ext cx="8382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514350">
                <a:spcBef>
                  <a:spcPts val="1200"/>
                </a:spcBef>
                <a:buNone/>
              </a:pP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Cepat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Rambat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Bunyi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di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Udara</a:t>
              </a:r>
              <a:endParaRPr lang="en-US" sz="2400" b="1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gb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2.2</a:t>
              </a: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endParaRPr lang="id-ID" sz="24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pPr indent="-514350"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I₂ - I₁ = </a:t>
              </a:r>
            </a:p>
            <a:p>
              <a:pPr indent="-514350">
                <a:spcBef>
                  <a:spcPts val="1200"/>
                </a:spcBef>
                <a:buNone/>
              </a:pP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Persamaan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gelombang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v = </a:t>
              </a:r>
              <a:r>
                <a:rPr lang="el-GR" sz="2400" i="1" dirty="0" smtClean="0">
                  <a:latin typeface="Arial" pitchFamily="34" charset="0"/>
                  <a:cs typeface="Arial" pitchFamily="34" charset="0"/>
                </a:rPr>
                <a:t>λ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52600" y="1607403"/>
            <a:ext cx="4876800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rambat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v =</a:t>
            </a:r>
            <a:endParaRPr lang="id-ID" sz="2400" i="1" dirty="0" smtClean="0">
              <a:latin typeface="Arial" pitchFamily="34" charset="0"/>
              <a:cs typeface="Arial" pitchFamily="34" charset="0"/>
            </a:endParaRPr>
          </a:p>
          <a:p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90800"/>
            <a:ext cx="3657600" cy="400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599"/>
            <a:ext cx="6781800" cy="213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609600" y="457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Cepat rambat bunyi dalam zat padat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33400" y="3032270"/>
            <a:ext cx="7772400" cy="3673330"/>
            <a:chOff x="533400" y="3021060"/>
            <a:chExt cx="7772400" cy="3673330"/>
          </a:xfrm>
        </p:grpSpPr>
        <p:grpSp>
          <p:nvGrpSpPr>
            <p:cNvPr id="20" name="Group 19"/>
            <p:cNvGrpSpPr/>
            <p:nvPr/>
          </p:nvGrpSpPr>
          <p:grpSpPr>
            <a:xfrm>
              <a:off x="1225062" y="3021060"/>
              <a:ext cx="5334000" cy="3581400"/>
              <a:chOff x="1096108" y="3048000"/>
              <a:chExt cx="5334000" cy="35814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810000" y="3048000"/>
                <a:ext cx="2620108" cy="996462"/>
                <a:chOff x="3810000" y="3048000"/>
                <a:chExt cx="2620108" cy="996462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3810000" y="3048000"/>
                  <a:ext cx="1905000" cy="967154"/>
                  <a:chOff x="457200" y="1676400"/>
                  <a:chExt cx="476250" cy="967154"/>
                </a:xfrm>
              </p:grpSpPr>
              <p:sp>
                <p:nvSpPr>
                  <p:cNvPr id="5" name="Content Placeholder 2"/>
                  <p:cNvSpPr txBox="1">
                    <a:spLocks/>
                  </p:cNvSpPr>
                  <p:nvPr/>
                </p:nvSpPr>
                <p:spPr>
                  <a:xfrm>
                    <a:off x="476250" y="2033954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400" dirty="0" err="1" smtClean="0">
                        <a:latin typeface="Arial" pitchFamily="34" charset="0"/>
                        <a:cs typeface="Arial" pitchFamily="34" charset="0"/>
                      </a:rPr>
                      <a:t>tegangan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457200" y="2132012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Content Placeholder 2"/>
                  <p:cNvSpPr txBox="1">
                    <a:spLocks/>
                  </p:cNvSpPr>
                  <p:nvPr/>
                </p:nvSpPr>
                <p:spPr>
                  <a:xfrm>
                    <a:off x="476250" y="1676400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400" dirty="0" err="1" smtClean="0">
                        <a:latin typeface="Arial" pitchFamily="34" charset="0"/>
                        <a:cs typeface="Arial" pitchFamily="34" charset="0"/>
                      </a:rPr>
                      <a:t>tegangan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5668108" y="3130062"/>
                  <a:ext cx="762000" cy="914400"/>
                  <a:chOff x="438150" y="1752600"/>
                  <a:chExt cx="476250" cy="914400"/>
                </a:xfrm>
              </p:grpSpPr>
              <p:sp>
                <p:nvSpPr>
                  <p:cNvPr id="9" name="Content Placeholder 2"/>
                  <p:cNvSpPr txBox="1">
                    <a:spLocks/>
                  </p:cNvSpPr>
                  <p:nvPr/>
                </p:nvSpPr>
                <p:spPr>
                  <a:xfrm>
                    <a:off x="438150" y="2057400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 fontScale="92500"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400" i="1" dirty="0">
                        <a:latin typeface="Arial" pitchFamily="34" charset="0"/>
                        <a:cs typeface="Arial" pitchFamily="34" charset="0"/>
                      </a:rPr>
                      <a:t>u</a:t>
                    </a:r>
                    <a:r>
                      <a:rPr lang="en-US" sz="2400" i="1" dirty="0" smtClean="0">
                        <a:latin typeface="Arial" pitchFamily="34" charset="0"/>
                        <a:cs typeface="Arial" pitchFamily="34" charset="0"/>
                      </a:rPr>
                      <a:t> / v</a:t>
                    </a:r>
                    <a:endParaRPr kumimoji="0" lang="en-US" sz="2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457200" y="2132012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Content Placeholder 2"/>
                  <p:cNvSpPr txBox="1">
                    <a:spLocks/>
                  </p:cNvSpPr>
                  <p:nvPr/>
                </p:nvSpPr>
                <p:spPr>
                  <a:xfrm>
                    <a:off x="457200" y="1752600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 fontScale="85000" lnSpcReduction="10000"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400" i="1" dirty="0" smtClean="0">
                        <a:latin typeface="Arial" pitchFamily="34" charset="0"/>
                        <a:cs typeface="Arial" pitchFamily="34" charset="0"/>
                      </a:rPr>
                      <a:t>F / A</a:t>
                    </a:r>
                    <a:endParaRPr kumimoji="0" lang="en-US" sz="2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8" name="Group 17"/>
              <p:cNvGrpSpPr/>
              <p:nvPr/>
            </p:nvGrpSpPr>
            <p:grpSpPr>
              <a:xfrm>
                <a:off x="1096108" y="5715000"/>
                <a:ext cx="609600" cy="914400"/>
                <a:chOff x="4953000" y="1371600"/>
                <a:chExt cx="609600" cy="91440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5105400" y="1371600"/>
                  <a:ext cx="381000" cy="914400"/>
                  <a:chOff x="438150" y="1752600"/>
                  <a:chExt cx="476250" cy="914400"/>
                </a:xfrm>
              </p:grpSpPr>
              <p:sp>
                <p:nvSpPr>
                  <p:cNvPr id="13" name="Content Placeholder 2"/>
                  <p:cNvSpPr txBox="1">
                    <a:spLocks/>
                  </p:cNvSpPr>
                  <p:nvPr/>
                </p:nvSpPr>
                <p:spPr>
                  <a:xfrm>
                    <a:off x="438150" y="2057400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kumimoji="0" lang="en-US" sz="2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ρ</a:t>
                    </a: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457200" y="2132012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Content Placeholder 2"/>
                  <p:cNvSpPr txBox="1">
                    <a:spLocks/>
                  </p:cNvSpPr>
                  <p:nvPr/>
                </p:nvSpPr>
                <p:spPr>
                  <a:xfrm>
                    <a:off x="457200" y="1752600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lang="en-US" sz="2000" i="1" dirty="0" smtClean="0">
                        <a:latin typeface="Arial" pitchFamily="34" charset="0"/>
                        <a:cs typeface="Arial" pitchFamily="34" charset="0"/>
                      </a:rPr>
                      <a:t>E</a:t>
                    </a:r>
                    <a:endParaRPr kumimoji="0" lang="en-US" sz="20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" name="Freeform 16"/>
                <p:cNvSpPr/>
                <p:nvPr/>
              </p:nvSpPr>
              <p:spPr>
                <a:xfrm>
                  <a:off x="4953000" y="1393504"/>
                  <a:ext cx="609600" cy="663896"/>
                </a:xfrm>
                <a:custGeom>
                  <a:avLst/>
                  <a:gdLst>
                    <a:gd name="connsiteX0" fmla="*/ 0 w 1227221"/>
                    <a:gd name="connsiteY0" fmla="*/ 120316 h 228600"/>
                    <a:gd name="connsiteX1" fmla="*/ 72190 w 1227221"/>
                    <a:gd name="connsiteY1" fmla="*/ 84221 h 228600"/>
                    <a:gd name="connsiteX2" fmla="*/ 108285 w 1227221"/>
                    <a:gd name="connsiteY2" fmla="*/ 228600 h 228600"/>
                    <a:gd name="connsiteX3" fmla="*/ 144379 w 1227221"/>
                    <a:gd name="connsiteY3" fmla="*/ 0 h 228600"/>
                    <a:gd name="connsiteX4" fmla="*/ 1227221 w 1227221"/>
                    <a:gd name="connsiteY4" fmla="*/ 0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7221" h="228600">
                      <a:moveTo>
                        <a:pt x="0" y="120316"/>
                      </a:moveTo>
                      <a:lnTo>
                        <a:pt x="72190" y="84221"/>
                      </a:lnTo>
                      <a:lnTo>
                        <a:pt x="108285" y="228600"/>
                      </a:lnTo>
                      <a:lnTo>
                        <a:pt x="144379" y="0"/>
                      </a:lnTo>
                      <a:lnTo>
                        <a:pt x="1227221" y="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533400" y="3247292"/>
              <a:ext cx="7772400" cy="3447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id-ID" sz="2400" b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2400" b="1" dirty="0" err="1" smtClean="0">
                  <a:latin typeface="Arial" pitchFamily="34" charset="0"/>
                  <a:cs typeface="Arial" pitchFamily="34" charset="0"/>
                </a:rPr>
                <a:t>odul</a:t>
              </a:r>
              <a:r>
                <a:rPr lang="id-ID" sz="2400" b="1" dirty="0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 Young</a:t>
              </a:r>
              <a:r>
                <a:rPr lang="id-ID" sz="2400" dirty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E = 		    = </a:t>
              </a:r>
            </a:p>
            <a:p>
              <a:pPr>
                <a:spcBef>
                  <a:spcPts val="1200"/>
                </a:spcBef>
              </a:pP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Ft = m ( v₂ - v₁ )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= mu</a:t>
              </a:r>
            </a:p>
            <a:p>
              <a:pPr>
                <a:spcBef>
                  <a:spcPts val="1200"/>
                </a:spcBef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m = </a:t>
              </a:r>
              <a:r>
                <a:rPr lang="el-GR" sz="2400" i="1" dirty="0" smtClean="0">
                  <a:latin typeface="Arial" pitchFamily="34" charset="0"/>
                  <a:cs typeface="Arial" pitchFamily="34" charset="0"/>
                </a:rPr>
                <a:t>ρ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id-ID" sz="2400" i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Ft = </a:t>
              </a:r>
              <a:r>
                <a:rPr lang="el-GR" sz="2400" i="1" dirty="0" smtClean="0">
                  <a:latin typeface="Arial" pitchFamily="34" charset="0"/>
                  <a:cs typeface="Arial" pitchFamily="34" charset="0"/>
                </a:rPr>
                <a:t>ρ</a:t>
              </a:r>
              <a:r>
                <a:rPr lang="en-US" sz="2400" i="1" dirty="0" err="1" smtClean="0">
                  <a:latin typeface="Arial" pitchFamily="34" charset="0"/>
                  <a:cs typeface="Arial" pitchFamily="34" charset="0"/>
                </a:rPr>
                <a:t>Avtu</a:t>
              </a:r>
              <a:endParaRPr lang="en-US" sz="2400" i="1" dirty="0" smtClean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1200"/>
                </a:spcBef>
              </a:pPr>
              <a:r>
                <a:rPr lang="id-ID" sz="2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endParaRPr lang="id-ID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81000" y="762000"/>
            <a:ext cx="8153400" cy="5738446"/>
            <a:chOff x="381000" y="762000"/>
            <a:chExt cx="8153400" cy="5738446"/>
          </a:xfrm>
        </p:grpSpPr>
        <p:grpSp>
          <p:nvGrpSpPr>
            <p:cNvPr id="14" name="Group 13"/>
            <p:cNvGrpSpPr/>
            <p:nvPr/>
          </p:nvGrpSpPr>
          <p:grpSpPr>
            <a:xfrm>
              <a:off x="1189892" y="5539154"/>
              <a:ext cx="732692" cy="961292"/>
              <a:chOff x="457200" y="1729154"/>
              <a:chExt cx="488461" cy="961292"/>
            </a:xfrm>
          </p:grpSpPr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8461" y="2080846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2132012"/>
                <a:ext cx="381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729154"/>
                <a:ext cx="45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RT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300046" y="2971800"/>
              <a:ext cx="2719754" cy="1019908"/>
              <a:chOff x="3505200" y="2971800"/>
              <a:chExt cx="2719754" cy="101990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715000" y="2971800"/>
                <a:ext cx="457200" cy="990600"/>
                <a:chOff x="457200" y="1676400"/>
                <a:chExt cx="457200" cy="990600"/>
              </a:xfrm>
            </p:grpSpPr>
            <p:sp>
              <p:nvSpPr>
                <p:cNvPr id="11" name="Content Placeholder 2"/>
                <p:cNvSpPr txBox="1">
                  <a:spLocks/>
                </p:cNvSpPr>
                <p:nvPr/>
              </p:nvSpPr>
              <p:spPr>
                <a:xfrm>
                  <a:off x="457200" y="2057400"/>
                  <a:ext cx="4572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sz="2400" b="0" i="1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ρ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57200" y="2132012"/>
                  <a:ext cx="381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Content Placeholder 2"/>
                <p:cNvSpPr txBox="1">
                  <a:spLocks/>
                </p:cNvSpPr>
                <p:nvPr/>
              </p:nvSpPr>
              <p:spPr>
                <a:xfrm>
                  <a:off x="457200" y="1676400"/>
                  <a:ext cx="4572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r>
                    <a:rPr kumimoji="0" lang="en-US" sz="2400" b="0" i="1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p</a:t>
                  </a:r>
                  <a:endPara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505200" y="3048000"/>
                <a:ext cx="609600" cy="943708"/>
                <a:chOff x="3581400" y="3048000"/>
                <a:chExt cx="609600" cy="943708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3733800" y="3048000"/>
                  <a:ext cx="457200" cy="943708"/>
                  <a:chOff x="457200" y="1723292"/>
                  <a:chExt cx="457200" cy="943708"/>
                </a:xfrm>
              </p:grpSpPr>
              <p:sp>
                <p:nvSpPr>
                  <p:cNvPr id="5" name="Content Placeholder 2"/>
                  <p:cNvSpPr txBox="1">
                    <a:spLocks/>
                  </p:cNvSpPr>
                  <p:nvPr/>
                </p:nvSpPr>
                <p:spPr>
                  <a:xfrm>
                    <a:off x="457200" y="2057400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ρ</a:t>
                    </a:r>
                    <a:endParaRPr kumimoji="0" lang="en-US" sz="2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457200" y="2132012"/>
                    <a:ext cx="381000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Content Placeholder 2"/>
                  <p:cNvSpPr txBox="1">
                    <a:spLocks/>
                  </p:cNvSpPr>
                  <p:nvPr/>
                </p:nvSpPr>
                <p:spPr>
                  <a:xfrm>
                    <a:off x="457200" y="1723292"/>
                    <a:ext cx="457200" cy="609600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rmAutofit/>
                  </a:bodyPr>
                  <a:lstStyle/>
                  <a:p>
                    <a:pPr marL="342900" marR="0" lvl="0" indent="-342900" algn="l" defTabSz="914400" rtl="0" eaLnBrk="1" fontAlgn="auto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ts val="0"/>
                      </a:spcAft>
                      <a:buClrTx/>
                      <a:buSzTx/>
                      <a:buFont typeface="Arial" pitchFamily="34" charset="0"/>
                      <a:buNone/>
                      <a:tabLst/>
                      <a:defRPr/>
                    </a:pPr>
                    <a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k</a:t>
                    </a:r>
                  </a:p>
                </p:txBody>
              </p:sp>
            </p:grpSp>
            <p:sp>
              <p:nvSpPr>
                <p:cNvPr id="18" name="Freeform 17"/>
                <p:cNvSpPr/>
                <p:nvPr/>
              </p:nvSpPr>
              <p:spPr>
                <a:xfrm>
                  <a:off x="3581400" y="3124200"/>
                  <a:ext cx="609600" cy="663896"/>
                </a:xfrm>
                <a:custGeom>
                  <a:avLst/>
                  <a:gdLst>
                    <a:gd name="connsiteX0" fmla="*/ 0 w 1227221"/>
                    <a:gd name="connsiteY0" fmla="*/ 120316 h 228600"/>
                    <a:gd name="connsiteX1" fmla="*/ 72190 w 1227221"/>
                    <a:gd name="connsiteY1" fmla="*/ 84221 h 228600"/>
                    <a:gd name="connsiteX2" fmla="*/ 108285 w 1227221"/>
                    <a:gd name="connsiteY2" fmla="*/ 228600 h 228600"/>
                    <a:gd name="connsiteX3" fmla="*/ 144379 w 1227221"/>
                    <a:gd name="connsiteY3" fmla="*/ 0 h 228600"/>
                    <a:gd name="connsiteX4" fmla="*/ 1227221 w 1227221"/>
                    <a:gd name="connsiteY4" fmla="*/ 0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27221" h="228600">
                      <a:moveTo>
                        <a:pt x="0" y="120316"/>
                      </a:moveTo>
                      <a:lnTo>
                        <a:pt x="72190" y="84221"/>
                      </a:lnTo>
                      <a:lnTo>
                        <a:pt x="108285" y="228600"/>
                      </a:lnTo>
                      <a:lnTo>
                        <a:pt x="144379" y="0"/>
                      </a:lnTo>
                      <a:lnTo>
                        <a:pt x="1227221" y="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" name="Freeform 18"/>
              <p:cNvSpPr/>
              <p:nvPr/>
            </p:nvSpPr>
            <p:spPr>
              <a:xfrm>
                <a:off x="5339862" y="3122658"/>
                <a:ext cx="885092" cy="663896"/>
              </a:xfrm>
              <a:custGeom>
                <a:avLst/>
                <a:gdLst>
                  <a:gd name="connsiteX0" fmla="*/ 0 w 1227221"/>
                  <a:gd name="connsiteY0" fmla="*/ 120316 h 228600"/>
                  <a:gd name="connsiteX1" fmla="*/ 72190 w 1227221"/>
                  <a:gd name="connsiteY1" fmla="*/ 84221 h 228600"/>
                  <a:gd name="connsiteX2" fmla="*/ 108285 w 1227221"/>
                  <a:gd name="connsiteY2" fmla="*/ 228600 h 228600"/>
                  <a:gd name="connsiteX3" fmla="*/ 144379 w 1227221"/>
                  <a:gd name="connsiteY3" fmla="*/ 0 h 228600"/>
                  <a:gd name="connsiteX4" fmla="*/ 1227221 w 1227221"/>
                  <a:gd name="connsiteY4" fmla="*/ 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221" h="228600">
                    <a:moveTo>
                      <a:pt x="0" y="120316"/>
                    </a:moveTo>
                    <a:lnTo>
                      <a:pt x="72190" y="84221"/>
                    </a:lnTo>
                    <a:lnTo>
                      <a:pt x="108285" y="228600"/>
                    </a:lnTo>
                    <a:lnTo>
                      <a:pt x="144379" y="0"/>
                    </a:lnTo>
                    <a:lnTo>
                      <a:pt x="1227221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914400" y="5562600"/>
              <a:ext cx="838200" cy="663896"/>
            </a:xfrm>
            <a:custGeom>
              <a:avLst/>
              <a:gdLst>
                <a:gd name="connsiteX0" fmla="*/ 0 w 1227221"/>
                <a:gd name="connsiteY0" fmla="*/ 120316 h 228600"/>
                <a:gd name="connsiteX1" fmla="*/ 72190 w 1227221"/>
                <a:gd name="connsiteY1" fmla="*/ 84221 h 228600"/>
                <a:gd name="connsiteX2" fmla="*/ 108285 w 1227221"/>
                <a:gd name="connsiteY2" fmla="*/ 228600 h 228600"/>
                <a:gd name="connsiteX3" fmla="*/ 144379 w 1227221"/>
                <a:gd name="connsiteY3" fmla="*/ 0 h 228600"/>
                <a:gd name="connsiteX4" fmla="*/ 1227221 w 1227221"/>
                <a:gd name="connsiteY4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221" h="228600">
                  <a:moveTo>
                    <a:pt x="0" y="120316"/>
                  </a:moveTo>
                  <a:lnTo>
                    <a:pt x="72190" y="84221"/>
                  </a:lnTo>
                  <a:lnTo>
                    <a:pt x="108285" y="228600"/>
                  </a:lnTo>
                  <a:lnTo>
                    <a:pt x="144379" y="0"/>
                  </a:lnTo>
                  <a:lnTo>
                    <a:pt x="1227221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762000"/>
              <a:ext cx="8153400" cy="5386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>
                <a:spcBef>
                  <a:spcPts val="1200"/>
                </a:spcBef>
                <a:buNone/>
              </a:pPr>
              <a:r>
                <a:rPr lang="id-ID" sz="2400" b="1" dirty="0" smtClean="0">
                  <a:latin typeface="Arial" pitchFamily="34" charset="0"/>
                  <a:cs typeface="Arial" pitchFamily="34" charset="0"/>
                </a:rPr>
                <a:t>Cepat rambat bunyi dalam gas</a:t>
              </a:r>
            </a:p>
            <a:p>
              <a:pPr indent="0">
                <a:spcBef>
                  <a:spcPts val="1200"/>
                </a:spcBef>
                <a:buNone/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Modulus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elastis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bahan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adalah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modulus bulk (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diberi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notasi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 indent="0"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k =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γ </a:t>
              </a:r>
              <a:r>
                <a:rPr lang="en-US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p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adalah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tekanan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gas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γ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adalah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tetapan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id-ID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L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aplace</a:t>
              </a:r>
              <a:endParaRPr lang="en-US" sz="2400" dirty="0" smtClean="0">
                <a:latin typeface="Arial" pitchFamily="34" charset="0"/>
                <a:ea typeface="Adobe Song Std L"/>
                <a:cs typeface="Arial" pitchFamily="34" charset="0"/>
              </a:endParaRPr>
            </a:p>
            <a:p>
              <a:pPr indent="0">
                <a:spcBef>
                  <a:spcPts val="1200"/>
                </a:spcBef>
                <a:buNone/>
              </a:pPr>
              <a:r>
                <a:rPr lang="el-GR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γ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= C</a:t>
              </a:r>
              <a:r>
                <a:rPr lang="en-US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p /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C</a:t>
              </a:r>
              <a:r>
                <a:rPr lang="en-US" sz="2400" i="1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v</a:t>
              </a:r>
              <a:endParaRPr lang="id-ID" sz="2400" i="1" dirty="0" smtClean="0">
                <a:latin typeface="Arial" pitchFamily="34" charset="0"/>
                <a:ea typeface="Adobe Song Std L"/>
                <a:cs typeface="Arial" pitchFamily="34" charset="0"/>
              </a:endParaRPr>
            </a:p>
            <a:p>
              <a:pPr indent="0">
                <a:spcBef>
                  <a:spcPts val="1200"/>
                </a:spcBef>
                <a:buNone/>
              </a:pPr>
              <a:r>
                <a:rPr lang="id-ID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                           </a:t>
              </a:r>
              <a:r>
                <a:rPr lang="en-US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v =</a:t>
              </a:r>
              <a:r>
                <a:rPr lang="id-ID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          </a:t>
              </a:r>
              <a:r>
                <a:rPr lang="id-ID" sz="2400" dirty="0" smtClean="0">
                  <a:latin typeface="Arial" pitchFamily="34" charset="0"/>
                  <a:ea typeface="Adobe Song Std L"/>
                  <a:cs typeface="Arial" pitchFamily="34" charset="0"/>
                  <a:sym typeface="Wingdings" pitchFamily="2" charset="2"/>
                </a:rPr>
                <a:t></a:t>
              </a:r>
              <a:r>
                <a:rPr lang="id-ID" sz="2400" i="1" dirty="0" smtClean="0">
                  <a:latin typeface="Arial" pitchFamily="34" charset="0"/>
                  <a:ea typeface="Adobe Song Std L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v =</a:t>
              </a:r>
              <a:r>
                <a:rPr lang="id-ID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  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γ</a:t>
              </a:r>
              <a:endParaRPr lang="en-US" sz="2400" dirty="0" smtClean="0">
                <a:latin typeface="Arial" pitchFamily="34" charset="0"/>
                <a:ea typeface="Adobe Song Std L"/>
                <a:cs typeface="Arial" pitchFamily="34" charset="0"/>
              </a:endParaRPr>
            </a:p>
            <a:p>
              <a:pPr indent="0">
                <a:spcBef>
                  <a:spcPts val="1200"/>
                </a:spcBef>
                <a:buNone/>
              </a:pPr>
              <a:endParaRPr lang="id-ID" sz="2400" dirty="0" smtClean="0">
                <a:latin typeface="Arial" pitchFamily="34" charset="0"/>
                <a:ea typeface="Adobe Song Std L"/>
                <a:cs typeface="Arial" pitchFamily="34" charset="0"/>
              </a:endParaRPr>
            </a:p>
            <a:p>
              <a:pPr indent="0">
                <a:spcBef>
                  <a:spcPts val="1200"/>
                </a:spcBef>
                <a:buNone/>
              </a:pP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Apa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kaitan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tekanan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dan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suhu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gas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terhadap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cepat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rambatnya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ea typeface="Adobe Song Std L"/>
                  <a:cs typeface="Arial" pitchFamily="34" charset="0"/>
                </a:rPr>
                <a:t>bunyi</a:t>
              </a:r>
              <a:r>
                <a:rPr lang="en-US" sz="2400" dirty="0" smtClean="0">
                  <a:latin typeface="Arial" pitchFamily="34" charset="0"/>
                  <a:ea typeface="Adobe Song Std L"/>
                  <a:cs typeface="Arial" pitchFamily="34" charset="0"/>
                </a:rPr>
                <a:t> ?</a:t>
              </a:r>
              <a:endParaRPr lang="id-ID" sz="2400" dirty="0" smtClean="0">
                <a:latin typeface="Arial" pitchFamily="34" charset="0"/>
                <a:ea typeface="Adobe Song Std L"/>
                <a:cs typeface="Arial" pitchFamily="34" charset="0"/>
              </a:endParaRPr>
            </a:p>
            <a:p>
              <a:pPr indent="0">
                <a:spcBef>
                  <a:spcPts val="1200"/>
                </a:spcBef>
                <a:buNone/>
              </a:pPr>
              <a:endParaRPr lang="id-ID" sz="2400" i="1" dirty="0" smtClean="0">
                <a:latin typeface="Arial" pitchFamily="34" charset="0"/>
                <a:ea typeface="Adobe Song Std L"/>
                <a:cs typeface="Arial" pitchFamily="34" charset="0"/>
              </a:endParaRPr>
            </a:p>
            <a:p>
              <a:pPr indent="0">
                <a:spcBef>
                  <a:spcPts val="1200"/>
                </a:spcBef>
                <a:buNone/>
              </a:pPr>
              <a:r>
                <a:rPr lang="en-US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v =</a:t>
              </a:r>
              <a:r>
                <a:rPr lang="id-ID" sz="2400" i="1" dirty="0" smtClean="0">
                  <a:latin typeface="Arial" pitchFamily="34" charset="0"/>
                  <a:ea typeface="Adobe Song Std L"/>
                  <a:cs typeface="Arial" pitchFamily="34" charset="0"/>
                </a:rPr>
                <a:t> 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γ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Mendengar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3716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Telinga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Penerima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Buny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i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04" y="2426656"/>
            <a:ext cx="8686800" cy="384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Gelombang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</p:spPr>
        <p:txBody>
          <a:bodyPr>
            <a:normAutofit/>
          </a:bodyPr>
          <a:lstStyle/>
          <a:p>
            <a:pPr marL="0"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20Hz – 20 000 Hz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dinamakan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audiosonik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 Hz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dinamakan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infrasonik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200"/>
              </a:spcBef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20 000 Hz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dinamakan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ultrasonik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44196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862</Words>
  <Application>Microsoft Office PowerPoint</Application>
  <PresentationFormat>On-screen Show (4:3)</PresentationFormat>
  <Paragraphs>193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Ciri-ciri Gelombang Bunyi</vt:lpstr>
      <vt:lpstr>Gelombang Bunyi adalah Gelombang Longitudinal</vt:lpstr>
      <vt:lpstr>Dapatkah Bunyi Merambat melalui Vakum ?</vt:lpstr>
      <vt:lpstr>Mengukur Cepat Rambat Bunyi </vt:lpstr>
      <vt:lpstr>Slide 6</vt:lpstr>
      <vt:lpstr>Slide 7</vt:lpstr>
      <vt:lpstr>Mendengar dan Melihat Gelombang Bunyi </vt:lpstr>
      <vt:lpstr>Klasifikasi Gelombang Bunyi</vt:lpstr>
      <vt:lpstr>Melihat Bunyi </vt:lpstr>
      <vt:lpstr>Tinggi Nada dan Kuat Bunyi</vt:lpstr>
      <vt:lpstr>Gejala-gejala Gelombang Bunyi</vt:lpstr>
      <vt:lpstr>Slide 13</vt:lpstr>
      <vt:lpstr>Slide 14</vt:lpstr>
      <vt:lpstr>Interferensi Gelombang Bunyi </vt:lpstr>
      <vt:lpstr>Efek Doppler</vt:lpstr>
      <vt:lpstr>Pelayangan Gelombang</vt:lpstr>
      <vt:lpstr>Slide 18</vt:lpstr>
      <vt:lpstr>Gelombang Stasioner pada Alat Penghasil Bunyi</vt:lpstr>
      <vt:lpstr>Slide 20</vt:lpstr>
      <vt:lpstr>Gelombang Transversal pada Pipa Organa </vt:lpstr>
      <vt:lpstr>Slide 22</vt:lpstr>
      <vt:lpstr>Taraf Intensitas dan Aplikasi Bunyi</vt:lpstr>
      <vt:lpstr>Intensitas Gelombang </vt:lpstr>
      <vt:lpstr>Taraf Intensitas Bunyi </vt:lpstr>
      <vt:lpstr>Aplikasi Gelombang Bunyi </vt:lpstr>
      <vt:lpstr>Aplikasi dalam Bidang Kedokteran </vt:lpstr>
    </vt:vector>
  </TitlesOfParts>
  <Company>PKD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2  Gelombang Bunyi</dc:title>
  <dc:creator>BAMBANG</dc:creator>
  <cp:lastModifiedBy>Bambang</cp:lastModifiedBy>
  <cp:revision>29</cp:revision>
  <dcterms:created xsi:type="dcterms:W3CDTF">2012-01-05T11:56:04Z</dcterms:created>
  <dcterms:modified xsi:type="dcterms:W3CDTF">2012-02-29T11:23:13Z</dcterms:modified>
</cp:coreProperties>
</file>