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3" r:id="rId17"/>
    <p:sldId id="274" r:id="rId18"/>
    <p:sldId id="28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15644E-BD82-45AC-BEAC-399F7228E1BF}" type="datetimeFigureOut">
              <a:rPr lang="en-US" smtClean="0"/>
              <a:pPr/>
              <a:t>2/29/2012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D48435-A93A-473D-AFC1-75B1ECF53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D48435-A93A-473D-AFC1-75B1ECF537A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D48435-A93A-473D-AFC1-75B1ECF537A7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D48435-A93A-473D-AFC1-75B1ECF537A7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D48435-A93A-473D-AFC1-75B1ECF537A7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3A64B-14C4-4E59-B694-222ED671D419}" type="datetimeFigureOut">
              <a:rPr lang="en-US" smtClean="0"/>
              <a:pPr/>
              <a:t>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31DE1-E951-4808-B298-F01571BF66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3A64B-14C4-4E59-B694-222ED671D419}" type="datetimeFigureOut">
              <a:rPr lang="en-US" smtClean="0"/>
              <a:pPr/>
              <a:t>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31DE1-E951-4808-B298-F01571BF66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3A64B-14C4-4E59-B694-222ED671D419}" type="datetimeFigureOut">
              <a:rPr lang="en-US" smtClean="0"/>
              <a:pPr/>
              <a:t>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31DE1-E951-4808-B298-F01571BF66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3A64B-14C4-4E59-B694-222ED671D419}" type="datetimeFigureOut">
              <a:rPr lang="en-US" smtClean="0"/>
              <a:pPr/>
              <a:t>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31DE1-E951-4808-B298-F01571BF66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3A64B-14C4-4E59-B694-222ED671D419}" type="datetimeFigureOut">
              <a:rPr lang="en-US" smtClean="0"/>
              <a:pPr/>
              <a:t>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31DE1-E951-4808-B298-F01571BF66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3A64B-14C4-4E59-B694-222ED671D419}" type="datetimeFigureOut">
              <a:rPr lang="en-US" smtClean="0"/>
              <a:pPr/>
              <a:t>2/29/2012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31DE1-E951-4808-B298-F01571BF66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3A64B-14C4-4E59-B694-222ED671D419}" type="datetimeFigureOut">
              <a:rPr lang="en-US" smtClean="0"/>
              <a:pPr/>
              <a:t>2/29/2012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31DE1-E951-4808-B298-F01571BF66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3A64B-14C4-4E59-B694-222ED671D419}" type="datetimeFigureOut">
              <a:rPr lang="en-US" smtClean="0"/>
              <a:pPr/>
              <a:t>2/29/2012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31DE1-E951-4808-B298-F01571BF66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3A64B-14C4-4E59-B694-222ED671D419}" type="datetimeFigureOut">
              <a:rPr lang="en-US" smtClean="0"/>
              <a:pPr/>
              <a:t>2/29/2012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31DE1-E951-4808-B298-F01571BF66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3A64B-14C4-4E59-B694-222ED671D419}" type="datetimeFigureOut">
              <a:rPr lang="en-US" smtClean="0"/>
              <a:pPr/>
              <a:t>2/29/2012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31DE1-E951-4808-B298-F01571BF66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3A64B-14C4-4E59-B694-222ED671D419}" type="datetimeFigureOut">
              <a:rPr lang="en-US" smtClean="0"/>
              <a:pPr/>
              <a:t>2/29/2012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31DE1-E951-4808-B298-F01571BF66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3A64B-14C4-4E59-B694-222ED671D419}" type="datetimeFigureOut">
              <a:rPr lang="en-US" smtClean="0"/>
              <a:pPr/>
              <a:t>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31DE1-E951-4808-B298-F01571BF662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133739" y="71414"/>
            <a:ext cx="8963877" cy="6557986"/>
            <a:chOff x="133739" y="71414"/>
            <a:chExt cx="8963877" cy="6557986"/>
          </a:xfrm>
        </p:grpSpPr>
        <p:sp>
          <p:nvSpPr>
            <p:cNvPr id="8" name="Rectangle 7"/>
            <p:cNvSpPr/>
            <p:nvPr userDrawn="1"/>
          </p:nvSpPr>
          <p:spPr>
            <a:xfrm>
              <a:off x="133739" y="247650"/>
              <a:ext cx="8839200" cy="6381750"/>
            </a:xfrm>
            <a:prstGeom prst="rect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2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8686800" y="71414"/>
              <a:ext cx="410816" cy="3047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343400" y="4267200"/>
            <a:ext cx="4572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AutoNum type="alphaUcPeriod"/>
            </a:pP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Ciri-ciri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Gelombang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Bunyi</a:t>
            </a:r>
            <a:endParaRPr lang="en-US" sz="200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AutoNum type="alphaUcPeriod"/>
            </a:pP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Gejala-gejala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Gelombang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Bunyi</a:t>
            </a:r>
            <a:endParaRPr lang="en-US" sz="200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AutoNum type="alphaUcPeriod"/>
            </a:pP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Gelombang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Stasioner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pada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Alat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Penghasil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Bunyi</a:t>
            </a:r>
            <a:endParaRPr lang="en-US" sz="200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AutoNum type="alphaUcPeriod"/>
            </a:pP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Taraf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Intensitas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Aplikasi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Bunyi</a:t>
            </a:r>
            <a:endParaRPr lang="en-US" sz="200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43400" y="990600"/>
            <a:ext cx="44196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Kemampuan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dasar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akan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Anda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miliki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setelah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mempelajari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bab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ini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adalah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sebagai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berikut</a:t>
            </a:r>
            <a:r>
              <a:rPr lang="id-ID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285750" indent="-28575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Dapat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mendeskripsikan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gejala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ciri-ciri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gelombang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bunyi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Dapat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menerapkan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konsep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prinsip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gelombang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bunyi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dalam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teknologi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3038" y="255897"/>
            <a:ext cx="3816658" cy="6297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Melihat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Bunyi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05800" cy="838200"/>
          </a:xfrm>
        </p:spPr>
        <p:txBody>
          <a:bodyPr>
            <a:normAutofit/>
          </a:bodyPr>
          <a:lstStyle/>
          <a:p>
            <a:pPr marL="0">
              <a:spcBef>
                <a:spcPts val="1200"/>
              </a:spcBef>
              <a:buNone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Peralatan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digunakan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melihat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gelombang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bunyi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latin typeface="Arial" pitchFamily="34" charset="0"/>
                <a:cs typeface="Arial" pitchFamily="34" charset="0"/>
              </a:rPr>
              <a:t>osiloskop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133600"/>
            <a:ext cx="4267200" cy="2312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495800"/>
            <a:ext cx="4468091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5800" y="2819400"/>
            <a:ext cx="440444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Tinggi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Nada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Kuat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Bunyi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686800" cy="685799"/>
          </a:xfrm>
        </p:spPr>
        <p:txBody>
          <a:bodyPr>
            <a:normAutofit/>
          </a:bodyPr>
          <a:lstStyle/>
          <a:p>
            <a:pPr marL="0">
              <a:spcBef>
                <a:spcPts val="1200"/>
              </a:spcBef>
              <a:buNone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Tinggi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rendahnya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nada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ditentukan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oleh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frekuensinya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" y="3957935"/>
            <a:ext cx="922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Kuat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lemahnya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bunyi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tentukan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oleh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amplitudo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gelombang</a:t>
            </a:r>
            <a:r>
              <a:rPr lang="id-ID" sz="2400" dirty="0" smtClean="0">
                <a:latin typeface="Arial" pitchFamily="34" charset="0"/>
                <a:cs typeface="Arial" pitchFamily="34" charset="0"/>
              </a:rPr>
              <a:t>nya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905000"/>
            <a:ext cx="7620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4572000"/>
            <a:ext cx="7620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rmAutofit fontScale="90000"/>
          </a:bodyPr>
          <a:lstStyle/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Gejala-gejala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Gelombang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Bunyi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3276600"/>
            <a:ext cx="7924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514350">
              <a:spcBef>
                <a:spcPts val="1200"/>
              </a:spcBef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menghindari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terjadinya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gaung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maka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konser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musik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dindingnya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dilapisi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oleh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zat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peredam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suara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zat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kedap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suara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indent="-514350">
              <a:spcBef>
                <a:spcPts val="1200"/>
              </a:spcBef>
            </a:pPr>
            <a:endParaRPr lang="id-ID" sz="2000" dirty="0" smtClean="0">
              <a:latin typeface="Arial" pitchFamily="34" charset="0"/>
              <a:cs typeface="Arial" pitchFamily="34" charset="0"/>
            </a:endParaRPr>
          </a:p>
          <a:p>
            <a:pPr indent="-514350">
              <a:spcBef>
                <a:spcPts val="1200"/>
              </a:spcBef>
            </a:pPr>
            <a:endParaRPr lang="id-ID" sz="2000" dirty="0" smtClean="0">
              <a:latin typeface="Arial" pitchFamily="34" charset="0"/>
              <a:cs typeface="Arial" pitchFamily="34" charset="0"/>
            </a:endParaRPr>
          </a:p>
          <a:p>
            <a:pPr indent="-514350">
              <a:spcBef>
                <a:spcPts val="1200"/>
              </a:spcBef>
            </a:pPr>
            <a:endParaRPr lang="id-ID" sz="2000" dirty="0" smtClean="0">
              <a:latin typeface="Arial" pitchFamily="34" charset="0"/>
              <a:cs typeface="Arial" pitchFamily="34" charset="0"/>
            </a:endParaRPr>
          </a:p>
          <a:p>
            <a:pPr indent="-514350">
              <a:spcBef>
                <a:spcPts val="1200"/>
              </a:spcBef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15240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514350">
              <a:spcBef>
                <a:spcPts val="1200"/>
              </a:spcBef>
            </a:pP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Pemantulan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Gelombang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Bunyi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endParaRPr lang="id-ID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2209800"/>
            <a:ext cx="8001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Mengapa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gedung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konser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dipasang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peredam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suara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?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4038600"/>
            <a:ext cx="3571875" cy="241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8"/>
          <p:cNvSpPr/>
          <p:nvPr/>
        </p:nvSpPr>
        <p:spPr>
          <a:xfrm>
            <a:off x="609600" y="5308937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-514350">
              <a:spcBef>
                <a:spcPts val="1200"/>
              </a:spcBef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Ruang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besar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menimbulkan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efek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gaung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disebut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ruang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memiliki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akustik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baik</a:t>
            </a:r>
            <a:endParaRPr lang="id-ID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1143000"/>
            <a:ext cx="7772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Mengapa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malam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hari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bunyi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petir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terdengar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lebih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keras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daripada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siang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hari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228600"/>
            <a:ext cx="739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latin typeface="Arial" pitchFamily="34" charset="0"/>
                <a:cs typeface="Arial" pitchFamily="34" charset="0"/>
              </a:rPr>
              <a:t>Pembiasan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latin typeface="Arial" pitchFamily="34" charset="0"/>
                <a:cs typeface="Arial" pitchFamily="34" charset="0"/>
              </a:rPr>
              <a:t>Gelombang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latin typeface="Arial" pitchFamily="34" charset="0"/>
                <a:cs typeface="Arial" pitchFamily="34" charset="0"/>
              </a:rPr>
              <a:t>Bunyi</a:t>
            </a:r>
            <a:endParaRPr lang="id-ID" sz="36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503100"/>
            <a:ext cx="8763000" cy="365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3429000"/>
            <a:ext cx="83058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Gelombang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bunyi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udara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memiliki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panjang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gelombang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rentang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beberapa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sentimeter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sampai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beberapa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meter.</a:t>
            </a:r>
          </a:p>
          <a:p>
            <a:pPr>
              <a:spcBef>
                <a:spcPts val="1200"/>
              </a:spcBef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Gelombang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panjang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gelombangnya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lebih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panjang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mudah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difraksi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754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latin typeface="Arial" pitchFamily="34" charset="0"/>
                <a:cs typeface="Arial" pitchFamily="34" charset="0"/>
              </a:rPr>
              <a:t>Difraksi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latin typeface="Arial" pitchFamily="34" charset="0"/>
                <a:cs typeface="Arial" pitchFamily="34" charset="0"/>
              </a:rPr>
              <a:t>Gelombang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latin typeface="Arial" pitchFamily="34" charset="0"/>
                <a:cs typeface="Arial" pitchFamily="34" charset="0"/>
              </a:rPr>
              <a:t>Bunyi</a:t>
            </a:r>
            <a:endParaRPr lang="id-ID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1676400"/>
            <a:ext cx="7924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Mengapa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gelombang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bunyi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mudah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mengalami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difraksi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2667000"/>
            <a:ext cx="3124200" cy="2346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Interferensi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Gelombang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Bunyi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352800" y="5715000"/>
            <a:ext cx="509954" cy="920262"/>
            <a:chOff x="457200" y="1776046"/>
            <a:chExt cx="509954" cy="920262"/>
          </a:xfrm>
        </p:grpSpPr>
        <p:sp>
          <p:nvSpPr>
            <p:cNvPr id="5" name="Content Placeholder 2"/>
            <p:cNvSpPr txBox="1">
              <a:spLocks/>
            </p:cNvSpPr>
            <p:nvPr/>
          </p:nvSpPr>
          <p:spPr>
            <a:xfrm>
              <a:off x="509954" y="2086708"/>
              <a:ext cx="457200" cy="60960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2</a:t>
              </a:r>
              <a:endParaRPr kumimoji="0" lang="en-US" sz="2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457200" y="2132012"/>
              <a:ext cx="3810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Content Placeholder 2"/>
            <p:cNvSpPr txBox="1">
              <a:spLocks/>
            </p:cNvSpPr>
            <p:nvPr/>
          </p:nvSpPr>
          <p:spPr>
            <a:xfrm>
              <a:off x="486508" y="1776046"/>
              <a:ext cx="457200" cy="60960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sz="2000" b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1</a:t>
              </a:r>
              <a:endParaRPr kumimoji="0" lang="en-US" sz="2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533400" y="1549837"/>
            <a:ext cx="62484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Formulasi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interferensi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gelombang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bunyi</a:t>
            </a:r>
            <a:r>
              <a:rPr lang="en-US" sz="2000" b="1" i="1" dirty="0" smtClean="0">
                <a:latin typeface="Arial" pitchFamily="34" charset="0"/>
                <a:cs typeface="Arial" pitchFamily="34" charset="0"/>
              </a:rPr>
              <a:t> </a:t>
            </a:r>
            <a:endParaRPr lang="id-ID" sz="2000" b="1" i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</a:pPr>
            <a:endParaRPr lang="en-US" sz="2000" b="1" i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</a:pP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Interferensi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konstruktif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jika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kedua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gelombang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bunyi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bertemu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titik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p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sefase</a:t>
            </a:r>
            <a:endParaRPr lang="id-ID" sz="2000" i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</a:pPr>
            <a:r>
              <a:rPr lang="en-US" sz="2000" b="1" i="1" dirty="0" err="1" smtClean="0">
                <a:latin typeface="Arial" pitchFamily="34" charset="0"/>
                <a:cs typeface="Arial" pitchFamily="34" charset="0"/>
              </a:rPr>
              <a:t>bunyi</a:t>
            </a:r>
            <a:r>
              <a:rPr lang="en-US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dirty="0" err="1" smtClean="0">
                <a:latin typeface="Arial" pitchFamily="34" charset="0"/>
                <a:cs typeface="Arial" pitchFamily="34" charset="0"/>
              </a:rPr>
              <a:t>kuat</a:t>
            </a:r>
            <a:r>
              <a:rPr lang="en-US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d-ID" sz="2000" i="1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spcBef>
                <a:spcPts val="1200"/>
              </a:spcBef>
            </a:pPr>
            <a:r>
              <a:rPr lang="el-GR" sz="2000" i="1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s =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l S₁P – S₂P l =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el-GR" sz="2000" i="1" dirty="0" smtClean="0">
                <a:latin typeface="Arial" pitchFamily="34" charset="0"/>
                <a:cs typeface="Arial" pitchFamily="34" charset="0"/>
              </a:rPr>
              <a:t>λ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;n =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0, 1, 2, 3, . . </a:t>
            </a:r>
            <a:endParaRPr lang="id-ID" sz="20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</a:pP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Interferensi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desktruktif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jika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kedua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gelombang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bertemu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dititik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L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berlawanan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fase</a:t>
            </a:r>
            <a:endParaRPr lang="en-US" sz="2000" i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</a:pPr>
            <a:r>
              <a:rPr lang="en-US" sz="2000" b="1" i="1" dirty="0" err="1" smtClean="0">
                <a:latin typeface="Arial" pitchFamily="34" charset="0"/>
                <a:cs typeface="Arial" pitchFamily="34" charset="0"/>
              </a:rPr>
              <a:t>bunyi</a:t>
            </a:r>
            <a:r>
              <a:rPr lang="en-US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dirty="0" err="1" smtClean="0">
                <a:latin typeface="Arial" pitchFamily="34" charset="0"/>
                <a:cs typeface="Arial" pitchFamily="34" charset="0"/>
              </a:rPr>
              <a:t>lemah</a:t>
            </a:r>
            <a:r>
              <a:rPr lang="en-US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d-ID" sz="2000" i="1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spcBef>
                <a:spcPts val="1200"/>
              </a:spcBef>
            </a:pPr>
            <a:r>
              <a:rPr lang="el-GR" sz="2000" i="1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s =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l S₁L – S₂L l = (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n +</a:t>
            </a:r>
            <a:r>
              <a:rPr lang="id-ID" sz="2000" i="1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l-GR" sz="2000" i="1" dirty="0" smtClean="0">
                <a:latin typeface="Arial" pitchFamily="34" charset="0"/>
                <a:cs typeface="Arial" pitchFamily="34" charset="0"/>
              </a:rPr>
              <a:t>λ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;n =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0, 1, 2, 3, . . . </a:t>
            </a:r>
            <a:endParaRPr lang="en-US" sz="2000" i="1" dirty="0" smtClean="0">
              <a:latin typeface="Arial" pitchFamily="34" charset="0"/>
              <a:cs typeface="Arial" pitchFamily="34" charset="0"/>
            </a:endParaRPr>
          </a:p>
          <a:p>
            <a:endParaRPr lang="id-ID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081065"/>
            <a:ext cx="7620000" cy="2957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Efek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Doppler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457200" y="3997166"/>
            <a:ext cx="8153400" cy="2708434"/>
            <a:chOff x="457200" y="3616166"/>
            <a:chExt cx="8153400" cy="2708434"/>
          </a:xfrm>
        </p:grpSpPr>
        <p:grpSp>
          <p:nvGrpSpPr>
            <p:cNvPr id="4" name="Group 3"/>
            <p:cNvGrpSpPr/>
            <p:nvPr/>
          </p:nvGrpSpPr>
          <p:grpSpPr>
            <a:xfrm>
              <a:off x="1014046" y="3996173"/>
              <a:ext cx="838200" cy="914400"/>
              <a:chOff x="457200" y="1752600"/>
              <a:chExt cx="457200" cy="914400"/>
            </a:xfrm>
          </p:grpSpPr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457200" y="2057400"/>
                <a:ext cx="457200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sz="2000" i="1" dirty="0" smtClean="0">
                    <a:latin typeface="Arial" pitchFamily="34" charset="0"/>
                    <a:cs typeface="Arial" pitchFamily="34" charset="0"/>
                  </a:rPr>
                  <a:t>v - </a:t>
                </a:r>
                <a:r>
                  <a:rPr lang="en-US" sz="2000" i="1" dirty="0" err="1" smtClean="0">
                    <a:latin typeface="Arial" pitchFamily="34" charset="0"/>
                    <a:cs typeface="Arial" pitchFamily="34" charset="0"/>
                  </a:rPr>
                  <a:t>vs</a:t>
                </a:r>
                <a:endParaRPr kumimoji="0" lang="en-US" sz="20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6" name="Straight Connector 5"/>
              <p:cNvCxnSpPr/>
              <p:nvPr/>
            </p:nvCxnSpPr>
            <p:spPr>
              <a:xfrm>
                <a:off x="457200" y="2132012"/>
                <a:ext cx="3810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457200" y="1752600"/>
                <a:ext cx="457200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sz="2000" i="1" dirty="0" smtClean="0">
                    <a:latin typeface="Arial" pitchFamily="34" charset="0"/>
                    <a:cs typeface="Arial" pitchFamily="34" charset="0"/>
                  </a:rPr>
                  <a:t>v- </a:t>
                </a:r>
                <a:r>
                  <a:rPr lang="en-US" sz="2000" i="1" dirty="0" err="1" smtClean="0">
                    <a:latin typeface="Arial" pitchFamily="34" charset="0"/>
                    <a:cs typeface="Arial" pitchFamily="34" charset="0"/>
                  </a:rPr>
                  <a:t>vp</a:t>
                </a:r>
                <a:endParaRPr kumimoji="0" lang="en-US" sz="20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1060940" y="5356049"/>
              <a:ext cx="2209800" cy="914400"/>
              <a:chOff x="457200" y="1752600"/>
              <a:chExt cx="457200" cy="914400"/>
            </a:xfrm>
          </p:grpSpPr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457200" y="2057400"/>
                <a:ext cx="457200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sz="2000" i="1" dirty="0" smtClean="0">
                    <a:latin typeface="Arial" pitchFamily="34" charset="0"/>
                    <a:cs typeface="Arial" pitchFamily="34" charset="0"/>
                  </a:rPr>
                  <a:t>( v + </a:t>
                </a:r>
                <a:r>
                  <a:rPr lang="en-US" sz="2000" i="1" dirty="0" err="1" smtClean="0">
                    <a:latin typeface="Arial" pitchFamily="34" charset="0"/>
                    <a:cs typeface="Arial" pitchFamily="34" charset="0"/>
                  </a:rPr>
                  <a:t>vw</a:t>
                </a:r>
                <a:r>
                  <a:rPr lang="en-US" sz="2000" i="1" dirty="0" smtClean="0">
                    <a:latin typeface="Arial" pitchFamily="34" charset="0"/>
                    <a:cs typeface="Arial" pitchFamily="34" charset="0"/>
                  </a:rPr>
                  <a:t> ) - </a:t>
                </a:r>
                <a:r>
                  <a:rPr lang="en-US" sz="2000" i="1" dirty="0" err="1" smtClean="0">
                    <a:latin typeface="Arial" pitchFamily="34" charset="0"/>
                    <a:cs typeface="Arial" pitchFamily="34" charset="0"/>
                  </a:rPr>
                  <a:t>vs</a:t>
                </a:r>
                <a:endParaRPr kumimoji="0" lang="en-US" sz="20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10" name="Straight Connector 9"/>
              <p:cNvCxnSpPr/>
              <p:nvPr/>
            </p:nvCxnSpPr>
            <p:spPr>
              <a:xfrm>
                <a:off x="457200" y="2132012"/>
                <a:ext cx="3810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457200" y="1752600"/>
                <a:ext cx="457200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sz="2000" i="1" dirty="0" smtClean="0">
                    <a:latin typeface="Arial" pitchFamily="34" charset="0"/>
                    <a:cs typeface="Arial" pitchFamily="34" charset="0"/>
                  </a:rPr>
                  <a:t>( v + </a:t>
                </a:r>
                <a:r>
                  <a:rPr lang="en-US" sz="2000" i="1" dirty="0" err="1" smtClean="0">
                    <a:latin typeface="Arial" pitchFamily="34" charset="0"/>
                    <a:cs typeface="Arial" pitchFamily="34" charset="0"/>
                  </a:rPr>
                  <a:t>vw</a:t>
                </a:r>
                <a:r>
                  <a:rPr lang="en-US" sz="2000" i="1" dirty="0" smtClean="0">
                    <a:latin typeface="Arial" pitchFamily="34" charset="0"/>
                    <a:cs typeface="Arial" pitchFamily="34" charset="0"/>
                  </a:rPr>
                  <a:t> ) - </a:t>
                </a:r>
                <a:r>
                  <a:rPr lang="en-US" sz="2000" i="1" dirty="0" err="1" smtClean="0">
                    <a:latin typeface="Arial" pitchFamily="34" charset="0"/>
                    <a:cs typeface="Arial" pitchFamily="34" charset="0"/>
                  </a:rPr>
                  <a:t>vp</a:t>
                </a:r>
                <a:endParaRPr kumimoji="0" lang="en-US" sz="20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>
              <a:off x="457200" y="3616166"/>
              <a:ext cx="8153400" cy="2708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1200"/>
                </a:spcBef>
                <a:buNone/>
              </a:pPr>
              <a:r>
                <a:rPr lang="en-US" sz="2000" dirty="0" err="1" smtClean="0">
                  <a:latin typeface="Arial" pitchFamily="34" charset="0"/>
                  <a:cs typeface="Arial" pitchFamily="34" charset="0"/>
                </a:rPr>
                <a:t>frekuensi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 yang </a:t>
              </a:r>
              <a:r>
                <a:rPr lang="en-US" sz="2000" dirty="0" err="1" smtClean="0">
                  <a:latin typeface="Arial" pitchFamily="34" charset="0"/>
                  <a:cs typeface="Arial" pitchFamily="34" charset="0"/>
                </a:rPr>
                <a:t>didengar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dirty="0" err="1" smtClean="0">
                  <a:latin typeface="Arial" pitchFamily="34" charset="0"/>
                  <a:cs typeface="Arial" pitchFamily="34" charset="0"/>
                </a:rPr>
                <a:t>oleh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dirty="0" err="1" smtClean="0">
                  <a:latin typeface="Arial" pitchFamily="34" charset="0"/>
                  <a:cs typeface="Arial" pitchFamily="34" charset="0"/>
                </a:rPr>
                <a:t>pendengar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 ( </a:t>
              </a:r>
              <a:r>
                <a:rPr lang="en-US" sz="2000" dirty="0" err="1" smtClean="0">
                  <a:latin typeface="Arial" pitchFamily="34" charset="0"/>
                  <a:cs typeface="Arial" pitchFamily="34" charset="0"/>
                </a:rPr>
                <a:t>pengamat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 ) </a:t>
              </a:r>
              <a:r>
                <a:rPr lang="en-US" sz="2000" dirty="0" err="1" smtClean="0">
                  <a:latin typeface="Arial" pitchFamily="34" charset="0"/>
                  <a:cs typeface="Arial" pitchFamily="34" charset="0"/>
                </a:rPr>
                <a:t>adalah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 </a:t>
              </a:r>
              <a:endParaRPr lang="id-ID" sz="2000" i="1" dirty="0" smtClean="0">
                <a:latin typeface="Arial" pitchFamily="34" charset="0"/>
                <a:cs typeface="Arial" pitchFamily="34" charset="0"/>
              </a:endParaRPr>
            </a:p>
            <a:p>
              <a:pPr>
                <a:spcBef>
                  <a:spcPts val="1200"/>
                </a:spcBef>
                <a:buNone/>
              </a:pP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fp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= 	     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fs</a:t>
              </a:r>
              <a:endParaRPr lang="en-US" sz="2000" i="1" dirty="0" smtClean="0">
                <a:latin typeface="Arial" pitchFamily="34" charset="0"/>
                <a:cs typeface="Arial" pitchFamily="34" charset="0"/>
              </a:endParaRPr>
            </a:p>
            <a:p>
              <a:pPr>
                <a:spcBef>
                  <a:spcPts val="1200"/>
                </a:spcBef>
                <a:buNone/>
              </a:pPr>
              <a:endParaRPr lang="id-ID" sz="2000" i="1" dirty="0" smtClean="0">
                <a:latin typeface="Arial" pitchFamily="34" charset="0"/>
                <a:cs typeface="Arial" pitchFamily="34" charset="0"/>
              </a:endParaRPr>
            </a:p>
            <a:p>
              <a:pPr>
                <a:spcBef>
                  <a:spcPts val="1200"/>
                </a:spcBef>
                <a:buNone/>
              </a:pP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Efek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doppler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dirty="0" err="1" smtClean="0">
                  <a:latin typeface="Arial" pitchFamily="34" charset="0"/>
                  <a:cs typeface="Arial" pitchFamily="34" charset="0"/>
                </a:rPr>
                <a:t>dengan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dirty="0" err="1" smtClean="0">
                  <a:latin typeface="Arial" pitchFamily="34" charset="0"/>
                  <a:cs typeface="Arial" pitchFamily="34" charset="0"/>
                </a:rPr>
                <a:t>memasukan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dirty="0" err="1" smtClean="0">
                  <a:latin typeface="Arial" pitchFamily="34" charset="0"/>
                  <a:cs typeface="Arial" pitchFamily="34" charset="0"/>
                </a:rPr>
                <a:t>pengaruh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dirty="0" err="1" smtClean="0">
                  <a:latin typeface="Arial" pitchFamily="34" charset="0"/>
                  <a:cs typeface="Arial" pitchFamily="34" charset="0"/>
                </a:rPr>
                <a:t>angin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dirty="0" err="1" smtClean="0">
                  <a:latin typeface="Arial" pitchFamily="34" charset="0"/>
                  <a:cs typeface="Arial" pitchFamily="34" charset="0"/>
                </a:rPr>
                <a:t>adalah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 </a:t>
              </a:r>
              <a:endParaRPr lang="id-ID" sz="2000" i="1" dirty="0" smtClean="0">
                <a:latin typeface="Arial" pitchFamily="34" charset="0"/>
                <a:cs typeface="Arial" pitchFamily="34" charset="0"/>
              </a:endParaRPr>
            </a:p>
            <a:p>
              <a:pPr>
                <a:spcBef>
                  <a:spcPts val="1200"/>
                </a:spcBef>
                <a:buNone/>
              </a:pP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fp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= 		 </a:t>
              </a:r>
              <a:r>
                <a:rPr lang="id-ID" sz="2000" i="1" dirty="0" smtClean="0">
                  <a:latin typeface="Arial" pitchFamily="34" charset="0"/>
                  <a:cs typeface="Arial" pitchFamily="34" charset="0"/>
                </a:rPr>
                <a:t>        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fs</a:t>
              </a:r>
              <a:endParaRPr lang="en-US" sz="2000" dirty="0" smtClean="0">
                <a:latin typeface="Arial" pitchFamily="34" charset="0"/>
                <a:cs typeface="Arial" pitchFamily="34" charset="0"/>
              </a:endParaRPr>
            </a:p>
            <a:p>
              <a:pPr>
                <a:spcBef>
                  <a:spcPts val="1200"/>
                </a:spcBef>
              </a:pPr>
              <a:endParaRPr lang="id-ID" sz="20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944562"/>
            <a:ext cx="6781800" cy="4160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8229600" cy="1143000"/>
          </a:xfrm>
        </p:spPr>
        <p:txBody>
          <a:bodyPr/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Pelayangan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Gelombang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228600" y="5181600"/>
            <a:ext cx="5943600" cy="1529862"/>
            <a:chOff x="685800" y="2438400"/>
            <a:chExt cx="5943600" cy="1529862"/>
          </a:xfrm>
        </p:grpSpPr>
        <p:grpSp>
          <p:nvGrpSpPr>
            <p:cNvPr id="4" name="Group 3"/>
            <p:cNvGrpSpPr/>
            <p:nvPr/>
          </p:nvGrpSpPr>
          <p:grpSpPr>
            <a:xfrm>
              <a:off x="1471246" y="2461846"/>
              <a:ext cx="1219200" cy="937846"/>
              <a:chOff x="457200" y="1752600"/>
              <a:chExt cx="457200" cy="937846"/>
            </a:xfrm>
          </p:grpSpPr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578827" y="2080846"/>
                <a:ext cx="58615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sz="2000" i="1" dirty="0" smtClean="0">
                    <a:latin typeface="Arial" pitchFamily="34" charset="0"/>
                    <a:cs typeface="Arial" pitchFamily="34" charset="0"/>
                  </a:rPr>
                  <a:t>2</a:t>
                </a:r>
                <a:endParaRPr kumimoji="0" lang="en-US" sz="20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6" name="Straight Connector 5"/>
              <p:cNvCxnSpPr/>
              <p:nvPr/>
            </p:nvCxnSpPr>
            <p:spPr>
              <a:xfrm>
                <a:off x="457200" y="2132012"/>
                <a:ext cx="3810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457200" y="1752600"/>
                <a:ext cx="457200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l-GR" sz="2000" i="1" dirty="0" smtClean="0">
                    <a:latin typeface="Arial" pitchFamily="34" charset="0"/>
                    <a:cs typeface="Arial" pitchFamily="34" charset="0"/>
                  </a:rPr>
                  <a:t>ω₁</a:t>
                </a:r>
                <a:r>
                  <a:rPr lang="en-US" sz="2000" i="1" dirty="0" smtClean="0">
                    <a:latin typeface="Arial" pitchFamily="34" charset="0"/>
                    <a:cs typeface="Arial" pitchFamily="34" charset="0"/>
                  </a:rPr>
                  <a:t> - </a:t>
                </a:r>
                <a:r>
                  <a:rPr lang="el-GR" sz="2000" i="1" dirty="0" smtClean="0">
                    <a:latin typeface="Arial" pitchFamily="34" charset="0"/>
                    <a:cs typeface="Arial" pitchFamily="34" charset="0"/>
                  </a:rPr>
                  <a:t>ω₂</a:t>
                </a:r>
                <a:endParaRPr kumimoji="0" lang="en-US" sz="20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3376246" y="2461846"/>
              <a:ext cx="1676400" cy="937846"/>
              <a:chOff x="457200" y="1752600"/>
              <a:chExt cx="457200" cy="937846"/>
            </a:xfrm>
          </p:grpSpPr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589218" y="2080846"/>
                <a:ext cx="58615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sz="2000" i="1" dirty="0" smtClean="0">
                    <a:latin typeface="Arial" pitchFamily="34" charset="0"/>
                    <a:cs typeface="Arial" pitchFamily="34" charset="0"/>
                  </a:rPr>
                  <a:t>2</a:t>
                </a:r>
                <a:endParaRPr kumimoji="0" lang="en-US" sz="20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10" name="Straight Connector 9"/>
              <p:cNvCxnSpPr/>
              <p:nvPr/>
            </p:nvCxnSpPr>
            <p:spPr>
              <a:xfrm>
                <a:off x="457200" y="2132012"/>
                <a:ext cx="3810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457200" y="1752600"/>
                <a:ext cx="457200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sz="2000" i="1" dirty="0" smtClean="0"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el-GR" sz="2000" i="1" dirty="0" smtClean="0">
                    <a:latin typeface="Arial" pitchFamily="34" charset="0"/>
                    <a:cs typeface="Arial" pitchFamily="34" charset="0"/>
                  </a:rPr>
                  <a:t>π</a:t>
                </a:r>
                <a:r>
                  <a:rPr lang="en-US" sz="2000" i="1" dirty="0" smtClean="0">
                    <a:latin typeface="Arial" pitchFamily="34" charset="0"/>
                    <a:cs typeface="Arial" pitchFamily="34" charset="0"/>
                  </a:rPr>
                  <a:t>f₁ - 2</a:t>
                </a:r>
                <a:r>
                  <a:rPr lang="el-GR" sz="2000" i="1" dirty="0" smtClean="0">
                    <a:latin typeface="Arial" pitchFamily="34" charset="0"/>
                    <a:cs typeface="Arial" pitchFamily="34" charset="0"/>
                  </a:rPr>
                  <a:t>π</a:t>
                </a:r>
                <a:r>
                  <a:rPr lang="en-US" sz="2000" i="1" dirty="0" smtClean="0">
                    <a:latin typeface="Arial" pitchFamily="34" charset="0"/>
                    <a:cs typeface="Arial" pitchFamily="34" charset="0"/>
                  </a:rPr>
                  <a:t>f₂</a:t>
                </a:r>
                <a:endParaRPr kumimoji="0" lang="en-US" sz="20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5410200" y="2438400"/>
              <a:ext cx="1219200" cy="990600"/>
              <a:chOff x="457200" y="1729154"/>
              <a:chExt cx="457200" cy="990600"/>
            </a:xfrm>
          </p:grpSpPr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552450" y="2110154"/>
                <a:ext cx="58615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sz="2000" i="1" dirty="0" smtClean="0">
                    <a:latin typeface="Arial" pitchFamily="34" charset="0"/>
                    <a:cs typeface="Arial" pitchFamily="34" charset="0"/>
                  </a:rPr>
                  <a:t>2</a:t>
                </a:r>
                <a:endParaRPr kumimoji="0" lang="en-US" sz="20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457200" y="2132012"/>
                <a:ext cx="257175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457200" y="1729154"/>
                <a:ext cx="457200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sz="2000" i="1" dirty="0" smtClean="0">
                    <a:latin typeface="Arial" pitchFamily="34" charset="0"/>
                    <a:cs typeface="Arial" pitchFamily="34" charset="0"/>
                  </a:rPr>
                  <a:t>f</a:t>
                </a:r>
                <a:r>
                  <a:rPr lang="el-GR" sz="2000" i="1" dirty="0" smtClean="0">
                    <a:latin typeface="Arial" pitchFamily="34" charset="0"/>
                    <a:cs typeface="Arial" pitchFamily="34" charset="0"/>
                  </a:rPr>
                  <a:t>₁</a:t>
                </a:r>
                <a:r>
                  <a:rPr lang="en-US" sz="2000" i="1" dirty="0" smtClean="0">
                    <a:latin typeface="Arial" pitchFamily="34" charset="0"/>
                    <a:cs typeface="Arial" pitchFamily="34" charset="0"/>
                  </a:rPr>
                  <a:t> - f</a:t>
                </a:r>
                <a:r>
                  <a:rPr lang="el-GR" sz="2000" i="1" dirty="0" smtClean="0">
                    <a:latin typeface="Arial" pitchFamily="34" charset="0"/>
                    <a:cs typeface="Arial" pitchFamily="34" charset="0"/>
                  </a:rPr>
                  <a:t>₂</a:t>
                </a:r>
                <a:endParaRPr kumimoji="0" lang="en-US" sz="20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1208453" y="3053862"/>
              <a:ext cx="1054101" cy="914400"/>
              <a:chOff x="457200" y="1776046"/>
              <a:chExt cx="486508" cy="914400"/>
            </a:xfrm>
          </p:grpSpPr>
          <p:sp>
            <p:nvSpPr>
              <p:cNvPr id="21" name="Content Placeholder 2"/>
              <p:cNvSpPr txBox="1">
                <a:spLocks/>
              </p:cNvSpPr>
              <p:nvPr/>
            </p:nvSpPr>
            <p:spPr>
              <a:xfrm>
                <a:off x="457200" y="2080846"/>
                <a:ext cx="486508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sz="2000" b="0" i="1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F₁ - f₂</a:t>
                </a:r>
                <a:endParaRPr kumimoji="0" lang="en-US" sz="20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457200" y="2132012"/>
                <a:ext cx="3810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Content Placeholder 2"/>
              <p:cNvSpPr txBox="1">
                <a:spLocks/>
              </p:cNvSpPr>
              <p:nvPr/>
            </p:nvSpPr>
            <p:spPr>
              <a:xfrm>
                <a:off x="589310" y="1776046"/>
                <a:ext cx="281354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sz="2000" i="1" dirty="0" smtClean="0">
                    <a:latin typeface="Arial" pitchFamily="34" charset="0"/>
                    <a:cs typeface="Arial" pitchFamily="34" charset="0"/>
                  </a:rPr>
                  <a:t>2</a:t>
                </a:r>
                <a:endParaRPr kumimoji="0" lang="en-US" sz="20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>
              <a:off x="685800" y="2543908"/>
              <a:ext cx="5014514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l-GR" sz="2000" dirty="0" smtClean="0">
                  <a:latin typeface="Arial" pitchFamily="34" charset="0"/>
                  <a:cs typeface="Arial" pitchFamily="34" charset="0"/>
                </a:rPr>
                <a:t>Δω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 =	</a:t>
              </a:r>
              <a:r>
                <a:rPr lang="id-ID" sz="2000" dirty="0" smtClean="0">
                  <a:latin typeface="Arial" pitchFamily="34" charset="0"/>
                  <a:cs typeface="Arial" pitchFamily="34" charset="0"/>
                </a:rPr>
                <a:t>	; 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2</a:t>
              </a:r>
              <a:r>
                <a:rPr lang="el-GR" sz="2000" dirty="0" smtClean="0">
                  <a:latin typeface="Arial" pitchFamily="34" charset="0"/>
                  <a:cs typeface="Arial" pitchFamily="34" charset="0"/>
                </a:rPr>
                <a:t>π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f 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=</a:t>
              </a:r>
              <a:r>
                <a:rPr lang="id-ID" sz="2000" dirty="0" smtClean="0">
                  <a:latin typeface="Arial" pitchFamily="34" charset="0"/>
                  <a:cs typeface="Arial" pitchFamily="34" charset="0"/>
                </a:rPr>
                <a:t>		       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; 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f 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=   </a:t>
              </a:r>
            </a:p>
            <a:p>
              <a:pPr>
                <a:buNone/>
              </a:pPr>
              <a:endParaRPr lang="id-ID" sz="2000" dirty="0" smtClean="0">
                <a:latin typeface="Arial" pitchFamily="34" charset="0"/>
                <a:cs typeface="Arial" pitchFamily="34" charset="0"/>
              </a:endParaRPr>
            </a:p>
            <a:p>
              <a:pPr>
                <a:buNone/>
              </a:pP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T = </a:t>
              </a:r>
              <a:endParaRPr lang="id-ID" sz="2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52600" y="5238690"/>
            <a:ext cx="594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Frekuensi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layangan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d-ID" sz="2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id-ID" sz="2400" i="1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id-ID" sz="2400" i="1" baseline="-25000" dirty="0" smtClean="0">
                <a:latin typeface="Arial" pitchFamily="34" charset="0"/>
                <a:cs typeface="Arial" pitchFamily="34" charset="0"/>
              </a:rPr>
              <a:t>L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= f₁ - f₂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4008" y="533400"/>
            <a:ext cx="8763000" cy="4056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2086462"/>
            <a:ext cx="3200400" cy="195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Gelombang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Stasioner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Alat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Penghasil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Bunyi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533400" y="3962400"/>
            <a:ext cx="7543800" cy="2971800"/>
            <a:chOff x="533400" y="3657600"/>
            <a:chExt cx="7543800" cy="2971800"/>
          </a:xfrm>
        </p:grpSpPr>
        <p:grpSp>
          <p:nvGrpSpPr>
            <p:cNvPr id="4" name="Group 3"/>
            <p:cNvGrpSpPr/>
            <p:nvPr/>
          </p:nvGrpSpPr>
          <p:grpSpPr>
            <a:xfrm>
              <a:off x="4648200" y="4876800"/>
              <a:ext cx="381000" cy="914400"/>
              <a:chOff x="457200" y="1752600"/>
              <a:chExt cx="457200" cy="914400"/>
            </a:xfrm>
          </p:grpSpPr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457200" y="2057400"/>
                <a:ext cx="172915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sz="2000" i="1" dirty="0" smtClean="0">
                    <a:latin typeface="Arial" pitchFamily="34" charset="0"/>
                    <a:cs typeface="Arial" pitchFamily="34" charset="0"/>
                  </a:rPr>
                  <a:t>µ</a:t>
                </a:r>
                <a:endParaRPr kumimoji="0" lang="en-US" sz="20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6" name="Straight Connector 5"/>
              <p:cNvCxnSpPr/>
              <p:nvPr/>
            </p:nvCxnSpPr>
            <p:spPr>
              <a:xfrm>
                <a:off x="457200" y="2132012"/>
                <a:ext cx="3810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457200" y="1752600"/>
                <a:ext cx="457200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sz="2000" i="1" dirty="0" smtClean="0">
                    <a:latin typeface="Arial" pitchFamily="34" charset="0"/>
                    <a:cs typeface="Arial" pitchFamily="34" charset="0"/>
                  </a:rPr>
                  <a:t>f</a:t>
                </a:r>
                <a:endParaRPr kumimoji="0" lang="en-US" sz="20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533400" y="3657600"/>
              <a:ext cx="7543800" cy="2971800"/>
              <a:chOff x="533400" y="3393428"/>
              <a:chExt cx="7543800" cy="2971800"/>
            </a:xfrm>
          </p:grpSpPr>
          <p:grpSp>
            <p:nvGrpSpPr>
              <p:cNvPr id="20" name="Group 19"/>
              <p:cNvGrpSpPr/>
              <p:nvPr/>
            </p:nvGrpSpPr>
            <p:grpSpPr>
              <a:xfrm>
                <a:off x="2971800" y="5403936"/>
                <a:ext cx="4015154" cy="961292"/>
                <a:chOff x="990600" y="5403936"/>
                <a:chExt cx="4015154" cy="961292"/>
              </a:xfrm>
            </p:grpSpPr>
            <p:grpSp>
              <p:nvGrpSpPr>
                <p:cNvPr id="8" name="Group 7"/>
                <p:cNvGrpSpPr/>
                <p:nvPr/>
              </p:nvGrpSpPr>
              <p:grpSpPr>
                <a:xfrm>
                  <a:off x="990600" y="5415658"/>
                  <a:ext cx="381000" cy="914400"/>
                  <a:chOff x="429065" y="1277412"/>
                  <a:chExt cx="457200" cy="914400"/>
                </a:xfrm>
              </p:grpSpPr>
              <p:sp>
                <p:nvSpPr>
                  <p:cNvPr id="9" name="Content Placeholder 2"/>
                  <p:cNvSpPr txBox="1">
                    <a:spLocks/>
                  </p:cNvSpPr>
                  <p:nvPr/>
                </p:nvSpPr>
                <p:spPr>
                  <a:xfrm>
                    <a:off x="429065" y="1582212"/>
                    <a:ext cx="365760" cy="609600"/>
                  </a:xfrm>
                  <a:prstGeom prst="rect">
                    <a:avLst/>
                  </a:prstGeom>
                </p:spPr>
                <p:txBody>
                  <a:bodyPr vert="horz" lIns="91440" tIns="45720" rIns="91440" bIns="45720" rtlCol="0">
                    <a:normAutofit/>
                  </a:bodyPr>
                  <a:lstStyle/>
                  <a:p>
                    <a:pPr marL="342900" marR="0" lvl="0" indent="-342900" algn="l" defTabSz="914400" rtl="0" eaLnBrk="1" fontAlgn="auto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ts val="0"/>
                      </a:spcAft>
                      <a:buClrTx/>
                      <a:buSzTx/>
                      <a:buFont typeface="Arial" pitchFamily="34" charset="0"/>
                      <a:buNone/>
                      <a:tabLst/>
                      <a:defRPr/>
                    </a:pPr>
                    <a:r>
                      <a:rPr lang="en-US" sz="2000" i="1" dirty="0" smtClean="0">
                        <a:latin typeface="Arial" pitchFamily="34" charset="0"/>
                        <a:cs typeface="Arial" pitchFamily="34" charset="0"/>
                      </a:rPr>
                      <a:t>L</a:t>
                    </a:r>
                    <a:endParaRPr kumimoji="0" lang="en-US" sz="2000" b="0" i="1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cxnSp>
                <p:nvCxnSpPr>
                  <p:cNvPr id="10" name="Straight Connector 9"/>
                  <p:cNvCxnSpPr/>
                  <p:nvPr/>
                </p:nvCxnSpPr>
                <p:spPr>
                  <a:xfrm>
                    <a:off x="429065" y="1656824"/>
                    <a:ext cx="381000" cy="1588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1" name="Content Placeholder 2"/>
                  <p:cNvSpPr txBox="1">
                    <a:spLocks/>
                  </p:cNvSpPr>
                  <p:nvPr/>
                </p:nvSpPr>
                <p:spPr>
                  <a:xfrm>
                    <a:off x="429065" y="1277412"/>
                    <a:ext cx="457200" cy="609600"/>
                  </a:xfrm>
                  <a:prstGeom prst="rect">
                    <a:avLst/>
                  </a:prstGeom>
                </p:spPr>
                <p:txBody>
                  <a:bodyPr vert="horz" lIns="91440" tIns="45720" rIns="91440" bIns="45720" rtlCol="0">
                    <a:normAutofit/>
                  </a:bodyPr>
                  <a:lstStyle/>
                  <a:p>
                    <a:pPr marL="342900" marR="0" lvl="0" indent="-342900" algn="l" defTabSz="914400" rtl="0" eaLnBrk="1" fontAlgn="auto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ts val="0"/>
                      </a:spcAft>
                      <a:buClrTx/>
                      <a:buSzTx/>
                      <a:buFont typeface="Arial" pitchFamily="34" charset="0"/>
                      <a:buNone/>
                      <a:tabLst/>
                      <a:defRPr/>
                    </a:pPr>
                    <a:r>
                      <a:rPr lang="en-US" sz="2000" i="1" dirty="0" smtClean="0">
                        <a:latin typeface="Arial" pitchFamily="34" charset="0"/>
                        <a:cs typeface="Arial" pitchFamily="34" charset="0"/>
                      </a:rPr>
                      <a:t>m</a:t>
                    </a:r>
                    <a:endParaRPr kumimoji="0" lang="en-US" sz="2000" b="0" i="1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2" name="Group 11"/>
                <p:cNvGrpSpPr/>
                <p:nvPr/>
              </p:nvGrpSpPr>
              <p:grpSpPr>
                <a:xfrm>
                  <a:off x="3991708" y="5403936"/>
                  <a:ext cx="1014046" cy="961292"/>
                  <a:chOff x="439886" y="1277412"/>
                  <a:chExt cx="748834" cy="961292"/>
                </a:xfrm>
              </p:grpSpPr>
              <p:sp>
                <p:nvSpPr>
                  <p:cNvPr id="13" name="Content Placeholder 2"/>
                  <p:cNvSpPr txBox="1">
                    <a:spLocks/>
                  </p:cNvSpPr>
                  <p:nvPr/>
                </p:nvSpPr>
                <p:spPr>
                  <a:xfrm>
                    <a:off x="457200" y="1629104"/>
                    <a:ext cx="731520" cy="609600"/>
                  </a:xfrm>
                  <a:prstGeom prst="rect">
                    <a:avLst/>
                  </a:prstGeom>
                </p:spPr>
                <p:txBody>
                  <a:bodyPr vert="horz" lIns="91440" tIns="45720" rIns="91440" bIns="45720" rtlCol="0">
                    <a:normAutofit/>
                  </a:bodyPr>
                  <a:lstStyle/>
                  <a:p>
                    <a:pPr marL="342900" marR="0" lvl="0" indent="-342900" algn="l" defTabSz="914400" rtl="0" eaLnBrk="1" fontAlgn="auto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ts val="0"/>
                      </a:spcAft>
                      <a:buClrTx/>
                      <a:buSzTx/>
                      <a:buFont typeface="Arial" pitchFamily="34" charset="0"/>
                      <a:buNone/>
                      <a:tabLst/>
                      <a:defRPr/>
                    </a:pPr>
                    <a:r>
                      <a:rPr lang="el-GR" sz="2000" i="1" dirty="0" smtClean="0">
                        <a:latin typeface="Arial" pitchFamily="34" charset="0"/>
                        <a:cs typeface="Arial" pitchFamily="34" charset="0"/>
                      </a:rPr>
                      <a:t>ρ</a:t>
                    </a:r>
                    <a:r>
                      <a:rPr lang="en-US" sz="2000" i="1" dirty="0" smtClean="0">
                        <a:latin typeface="Arial" pitchFamily="34" charset="0"/>
                        <a:cs typeface="Arial" pitchFamily="34" charset="0"/>
                      </a:rPr>
                      <a:t>A</a:t>
                    </a:r>
                    <a:endParaRPr kumimoji="0" lang="en-US" sz="2000" b="0" i="1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cxnSp>
                <p:nvCxnSpPr>
                  <p:cNvPr id="14" name="Straight Connector 13"/>
                  <p:cNvCxnSpPr/>
                  <p:nvPr/>
                </p:nvCxnSpPr>
                <p:spPr>
                  <a:xfrm>
                    <a:off x="439886" y="1656824"/>
                    <a:ext cx="381000" cy="1588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5" name="Content Placeholder 2"/>
                  <p:cNvSpPr txBox="1">
                    <a:spLocks/>
                  </p:cNvSpPr>
                  <p:nvPr/>
                </p:nvSpPr>
                <p:spPr>
                  <a:xfrm>
                    <a:off x="545394" y="1277412"/>
                    <a:ext cx="457200" cy="609600"/>
                  </a:xfrm>
                  <a:prstGeom prst="rect">
                    <a:avLst/>
                  </a:prstGeom>
                </p:spPr>
                <p:txBody>
                  <a:bodyPr vert="horz" lIns="91440" tIns="45720" rIns="91440" bIns="45720" rtlCol="0">
                    <a:normAutofit/>
                  </a:bodyPr>
                  <a:lstStyle/>
                  <a:p>
                    <a:pPr marL="342900" marR="0" lvl="0" indent="-342900" algn="l" defTabSz="914400" rtl="0" eaLnBrk="1" fontAlgn="auto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ts val="0"/>
                      </a:spcAft>
                      <a:buClrTx/>
                      <a:buSzTx/>
                      <a:buFont typeface="Arial" pitchFamily="34" charset="0"/>
                      <a:buNone/>
                      <a:tabLst/>
                      <a:defRPr/>
                    </a:pPr>
                    <a:r>
                      <a:rPr lang="en-US" sz="2000" i="1" dirty="0" smtClean="0">
                        <a:latin typeface="Arial" pitchFamily="34" charset="0"/>
                        <a:cs typeface="Arial" pitchFamily="34" charset="0"/>
                      </a:rPr>
                      <a:t>F</a:t>
                    </a:r>
                    <a:endParaRPr kumimoji="0" lang="en-US" sz="2000" b="0" i="1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</p:grpSp>
          <p:sp>
            <p:nvSpPr>
              <p:cNvPr id="16" name="TextBox 15"/>
              <p:cNvSpPr txBox="1"/>
              <p:nvPr/>
            </p:nvSpPr>
            <p:spPr>
              <a:xfrm>
                <a:off x="533400" y="3393428"/>
                <a:ext cx="7543800" cy="26161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indent="-514350">
                  <a:spcBef>
                    <a:spcPts val="1200"/>
                  </a:spcBef>
                  <a:buNone/>
                </a:pPr>
                <a:r>
                  <a:rPr lang="en-US" sz="2000" b="1" i="1" dirty="0" err="1" smtClean="0">
                    <a:latin typeface="Arial" pitchFamily="34" charset="0"/>
                    <a:cs typeface="Arial" pitchFamily="34" charset="0"/>
                  </a:rPr>
                  <a:t>Cepat</a:t>
                </a:r>
                <a:r>
                  <a:rPr lang="en-US" sz="2000" b="1" i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b="1" i="1" dirty="0" err="1" smtClean="0">
                    <a:latin typeface="Arial" pitchFamily="34" charset="0"/>
                    <a:cs typeface="Arial" pitchFamily="34" charset="0"/>
                  </a:rPr>
                  <a:t>rambat</a:t>
                </a:r>
                <a:r>
                  <a:rPr lang="en-US" sz="2000" b="1" i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b="1" i="1" dirty="0" err="1" smtClean="0">
                    <a:latin typeface="Arial" pitchFamily="34" charset="0"/>
                    <a:cs typeface="Arial" pitchFamily="34" charset="0"/>
                  </a:rPr>
                  <a:t>gelombang</a:t>
                </a:r>
                <a:r>
                  <a:rPr lang="en-US" sz="2000" b="1" i="1" dirty="0" smtClean="0">
                    <a:latin typeface="Arial" pitchFamily="34" charset="0"/>
                    <a:cs typeface="Arial" pitchFamily="34" charset="0"/>
                  </a:rPr>
                  <a:t> transversal </a:t>
                </a:r>
                <a:r>
                  <a:rPr lang="en-US" sz="2000" b="1" i="1" dirty="0" err="1" smtClean="0">
                    <a:latin typeface="Arial" pitchFamily="34" charset="0"/>
                    <a:cs typeface="Arial" pitchFamily="34" charset="0"/>
                  </a:rPr>
                  <a:t>dalam</a:t>
                </a:r>
                <a:r>
                  <a:rPr lang="en-US" sz="2000" b="1" i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b="1" i="1" dirty="0" err="1" smtClean="0">
                    <a:latin typeface="Arial" pitchFamily="34" charset="0"/>
                    <a:cs typeface="Arial" pitchFamily="34" charset="0"/>
                  </a:rPr>
                  <a:t>dawai</a:t>
                </a:r>
                <a:r>
                  <a:rPr lang="en-US" sz="2000" b="1" i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i="1" dirty="0" err="1" smtClean="0">
                    <a:latin typeface="Arial" pitchFamily="34" charset="0"/>
                    <a:cs typeface="Arial" pitchFamily="34" charset="0"/>
                  </a:rPr>
                  <a:t>adalah</a:t>
                </a:r>
                <a:r>
                  <a:rPr lang="id-ID" sz="2000" i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i="1" dirty="0" err="1" smtClean="0">
                    <a:latin typeface="Arial" pitchFamily="34" charset="0"/>
                    <a:cs typeface="Arial" pitchFamily="34" charset="0"/>
                  </a:rPr>
                  <a:t>sebanding</a:t>
                </a:r>
                <a:r>
                  <a:rPr lang="en-US" sz="2000" i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i="1" dirty="0" err="1" smtClean="0">
                    <a:latin typeface="Arial" pitchFamily="34" charset="0"/>
                    <a:cs typeface="Arial" pitchFamily="34" charset="0"/>
                  </a:rPr>
                  <a:t>dengan</a:t>
                </a:r>
                <a:r>
                  <a:rPr lang="en-US" sz="2000" i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i="1" dirty="0" err="1" smtClean="0">
                    <a:latin typeface="Arial" pitchFamily="34" charset="0"/>
                    <a:cs typeface="Arial" pitchFamily="34" charset="0"/>
                  </a:rPr>
                  <a:t>akar</a:t>
                </a:r>
                <a:r>
                  <a:rPr lang="en-US" sz="2000" i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i="1" dirty="0" err="1" smtClean="0">
                    <a:latin typeface="Arial" pitchFamily="34" charset="0"/>
                    <a:cs typeface="Arial" pitchFamily="34" charset="0"/>
                  </a:rPr>
                  <a:t>kuadrat</a:t>
                </a:r>
                <a:r>
                  <a:rPr lang="en-US" sz="2000" i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i="1" dirty="0" err="1" smtClean="0">
                    <a:latin typeface="Arial" pitchFamily="34" charset="0"/>
                    <a:cs typeface="Arial" pitchFamily="34" charset="0"/>
                  </a:rPr>
                  <a:t>gaya</a:t>
                </a:r>
                <a:r>
                  <a:rPr lang="en-US" sz="2000" i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i="1" dirty="0" err="1" smtClean="0">
                    <a:latin typeface="Arial" pitchFamily="34" charset="0"/>
                    <a:cs typeface="Arial" pitchFamily="34" charset="0"/>
                  </a:rPr>
                  <a:t>tegangan</a:t>
                </a:r>
                <a:r>
                  <a:rPr lang="en-US" sz="2000" i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i="1" dirty="0" err="1" smtClean="0">
                    <a:latin typeface="Arial" pitchFamily="34" charset="0"/>
                    <a:cs typeface="Arial" pitchFamily="34" charset="0"/>
                  </a:rPr>
                  <a:t>dawai</a:t>
                </a:r>
                <a:r>
                  <a:rPr lang="en-US" sz="2000" i="1" dirty="0" smtClean="0">
                    <a:latin typeface="Arial" pitchFamily="34" charset="0"/>
                    <a:cs typeface="Arial" pitchFamily="34" charset="0"/>
                  </a:rPr>
                  <a:t> ( v ∞ √f ) </a:t>
                </a:r>
                <a:r>
                  <a:rPr lang="en-US" sz="2000" i="1" dirty="0" err="1" smtClean="0">
                    <a:latin typeface="Arial" pitchFamily="34" charset="0"/>
                    <a:cs typeface="Arial" pitchFamily="34" charset="0"/>
                  </a:rPr>
                  <a:t>dan</a:t>
                </a:r>
                <a:r>
                  <a:rPr lang="en-US" sz="2000" i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i="1" dirty="0" err="1" smtClean="0">
                    <a:latin typeface="Arial" pitchFamily="34" charset="0"/>
                    <a:cs typeface="Arial" pitchFamily="34" charset="0"/>
                  </a:rPr>
                  <a:t>berbanding</a:t>
                </a:r>
                <a:r>
                  <a:rPr lang="en-US" sz="2000" i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i="1" dirty="0" err="1" smtClean="0">
                    <a:latin typeface="Arial" pitchFamily="34" charset="0"/>
                    <a:cs typeface="Arial" pitchFamily="34" charset="0"/>
                  </a:rPr>
                  <a:t>terbalik</a:t>
                </a:r>
                <a:r>
                  <a:rPr lang="en-US" sz="2000" i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i="1" dirty="0" err="1" smtClean="0">
                    <a:latin typeface="Arial" pitchFamily="34" charset="0"/>
                    <a:cs typeface="Arial" pitchFamily="34" charset="0"/>
                  </a:rPr>
                  <a:t>dengan</a:t>
                </a:r>
                <a:r>
                  <a:rPr lang="en-US" sz="2000" i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i="1" dirty="0" err="1" smtClean="0">
                    <a:latin typeface="Arial" pitchFamily="34" charset="0"/>
                    <a:cs typeface="Arial" pitchFamily="34" charset="0"/>
                  </a:rPr>
                  <a:t>akar</a:t>
                </a:r>
                <a:r>
                  <a:rPr lang="en-US" sz="2000" i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i="1" dirty="0" err="1" smtClean="0">
                    <a:latin typeface="Arial" pitchFamily="34" charset="0"/>
                    <a:cs typeface="Arial" pitchFamily="34" charset="0"/>
                  </a:rPr>
                  <a:t>kuadarat</a:t>
                </a:r>
                <a:r>
                  <a:rPr lang="en-US" sz="2000" i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i="1" dirty="0" err="1" smtClean="0">
                    <a:latin typeface="Arial" pitchFamily="34" charset="0"/>
                    <a:cs typeface="Arial" pitchFamily="34" charset="0"/>
                  </a:rPr>
                  <a:t>massa</a:t>
                </a:r>
                <a:r>
                  <a:rPr lang="en-US" sz="2000" i="1" dirty="0" smtClean="0">
                    <a:latin typeface="Arial" pitchFamily="34" charset="0"/>
                    <a:cs typeface="Arial" pitchFamily="34" charset="0"/>
                  </a:rPr>
                  <a:t> per </a:t>
                </a:r>
                <a:r>
                  <a:rPr lang="en-US" sz="2000" i="1" dirty="0" err="1" smtClean="0">
                    <a:latin typeface="Arial" pitchFamily="34" charset="0"/>
                    <a:cs typeface="Arial" pitchFamily="34" charset="0"/>
                  </a:rPr>
                  <a:t>panjang</a:t>
                </a:r>
                <a:r>
                  <a:rPr lang="en-US" sz="2000" i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i="1" dirty="0" err="1" smtClean="0">
                    <a:latin typeface="Arial" pitchFamily="34" charset="0"/>
                    <a:cs typeface="Arial" pitchFamily="34" charset="0"/>
                  </a:rPr>
                  <a:t>dawai</a:t>
                </a:r>
                <a:r>
                  <a:rPr lang="en-US" sz="2000" i="1" dirty="0" smtClean="0">
                    <a:latin typeface="Arial" pitchFamily="34" charset="0"/>
                    <a:cs typeface="Arial" pitchFamily="34" charset="0"/>
                  </a:rPr>
                  <a:t> ( v ∞  1/√µ )</a:t>
                </a:r>
              </a:p>
              <a:p>
                <a:pPr indent="-514350" algn="ctr">
                  <a:spcBef>
                    <a:spcPts val="1200"/>
                  </a:spcBef>
                  <a:buNone/>
                </a:pPr>
                <a:r>
                  <a:rPr lang="en-US" sz="2000" i="1" dirty="0" smtClean="0">
                    <a:latin typeface="Arial" pitchFamily="34" charset="0"/>
                    <a:cs typeface="Arial" pitchFamily="34" charset="0"/>
                  </a:rPr>
                  <a:t>v = </a:t>
                </a:r>
                <a:r>
                  <a:rPr lang="en-US" sz="3200" i="1" dirty="0" smtClean="0">
                    <a:latin typeface="Arial" pitchFamily="34" charset="0"/>
                    <a:cs typeface="Arial" pitchFamily="34" charset="0"/>
                  </a:rPr>
                  <a:t>√</a:t>
                </a:r>
                <a:endParaRPr lang="id-ID" sz="2000" i="1" dirty="0" smtClean="0">
                  <a:latin typeface="Arial" pitchFamily="34" charset="0"/>
                  <a:cs typeface="Arial" pitchFamily="34" charset="0"/>
                </a:endParaRPr>
              </a:p>
              <a:p>
                <a:pPr indent="-514350" algn="ctr">
                  <a:spcBef>
                    <a:spcPts val="1200"/>
                  </a:spcBef>
                  <a:buNone/>
                </a:pPr>
                <a:r>
                  <a:rPr lang="en-US" sz="2000" i="1" dirty="0" smtClean="0">
                    <a:latin typeface="Arial" pitchFamily="34" charset="0"/>
                    <a:cs typeface="Arial" pitchFamily="34" charset="0"/>
                  </a:rPr>
                  <a:t>µ =			v = </a:t>
                </a:r>
                <a:r>
                  <a:rPr lang="en-US" sz="3200" i="1" dirty="0" smtClean="0">
                    <a:latin typeface="Arial" pitchFamily="34" charset="0"/>
                    <a:cs typeface="Arial" pitchFamily="34" charset="0"/>
                  </a:rPr>
                  <a:t>√</a:t>
                </a:r>
                <a:r>
                  <a:rPr lang="en-US" sz="2000" i="1" dirty="0" smtClean="0">
                    <a:latin typeface="Arial" pitchFamily="34" charset="0"/>
                    <a:cs typeface="Arial" pitchFamily="34" charset="0"/>
                  </a:rPr>
                  <a:t> </a:t>
                </a:r>
              </a:p>
            </p:txBody>
          </p:sp>
        </p:grpSp>
      </p:grpSp>
      <p:sp>
        <p:nvSpPr>
          <p:cNvPr id="17" name="TextBox 16"/>
          <p:cNvSpPr txBox="1"/>
          <p:nvPr/>
        </p:nvSpPr>
        <p:spPr>
          <a:xfrm>
            <a:off x="457200" y="1676400"/>
            <a:ext cx="57842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Gelombang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Stasioner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Transversal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Senar</a:t>
            </a:r>
            <a:endParaRPr lang="en-US" sz="20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Ciri-ciri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Gelombang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Bunyi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133600"/>
            <a:ext cx="6324600" cy="609599"/>
          </a:xfrm>
        </p:spPr>
        <p:txBody>
          <a:bodyPr>
            <a:normAutofit fontScale="92500"/>
          </a:bodyPr>
          <a:lstStyle/>
          <a:p>
            <a:pPr marL="0" indent="-514350">
              <a:spcBef>
                <a:spcPts val="1200"/>
              </a:spcBef>
              <a:buNone/>
            </a:pPr>
            <a:r>
              <a:rPr lang="en-US" b="1" dirty="0" err="1" smtClean="0">
                <a:latin typeface="Arial" pitchFamily="34" charset="0"/>
                <a:cs typeface="Arial" pitchFamily="34" charset="0"/>
              </a:rPr>
              <a:t>Apa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Penyebab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Timbulnya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Bunyi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?</a:t>
            </a:r>
          </a:p>
          <a:p>
            <a:pPr marL="0" indent="-514350">
              <a:spcBef>
                <a:spcPts val="1200"/>
              </a:spcBef>
              <a:buNone/>
            </a:pP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3436203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514350">
              <a:spcBef>
                <a:spcPts val="1200"/>
              </a:spcBef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Jika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berteriak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sambil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memegang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tenggorokan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maka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tenggorokan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Anda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bergetar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4884003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Ketika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senar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Anda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petik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senar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bergetar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Anda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mendengar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bunyi</a:t>
            </a:r>
            <a:r>
              <a:rPr lang="id-ID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859971"/>
            <a:ext cx="7848600" cy="4016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Box 17"/>
          <p:cNvSpPr txBox="1"/>
          <p:nvPr/>
        </p:nvSpPr>
        <p:spPr>
          <a:xfrm>
            <a:off x="609600" y="533400"/>
            <a:ext cx="72971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400" b="1" dirty="0" smtClean="0">
                <a:latin typeface="Arial" pitchFamily="34" charset="0"/>
                <a:cs typeface="Arial" pitchFamily="34" charset="0"/>
              </a:rPr>
              <a:t>Formulasi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Frekuensi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Resonansi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Senar</a:t>
            </a:r>
            <a:endParaRPr lang="id-ID" sz="24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762000" y="4964724"/>
            <a:ext cx="7315200" cy="1588476"/>
            <a:chOff x="762000" y="2743200"/>
            <a:chExt cx="7315200" cy="1588476"/>
          </a:xfrm>
        </p:grpSpPr>
        <p:grpSp>
          <p:nvGrpSpPr>
            <p:cNvPr id="20" name="Group 19"/>
            <p:cNvGrpSpPr/>
            <p:nvPr/>
          </p:nvGrpSpPr>
          <p:grpSpPr>
            <a:xfrm>
              <a:off x="3827584" y="3346938"/>
              <a:ext cx="2286000" cy="984738"/>
              <a:chOff x="4114800" y="3323492"/>
              <a:chExt cx="2286000" cy="984738"/>
            </a:xfrm>
          </p:grpSpPr>
          <p:grpSp>
            <p:nvGrpSpPr>
              <p:cNvPr id="4" name="Group 3"/>
              <p:cNvGrpSpPr/>
              <p:nvPr/>
            </p:nvGrpSpPr>
            <p:grpSpPr>
              <a:xfrm>
                <a:off x="4114800" y="3352800"/>
                <a:ext cx="762000" cy="914400"/>
                <a:chOff x="457200" y="1752600"/>
                <a:chExt cx="731520" cy="914400"/>
              </a:xfrm>
            </p:grpSpPr>
            <p:sp>
              <p:nvSpPr>
                <p:cNvPr id="5" name="Content Placeholder 2"/>
                <p:cNvSpPr txBox="1">
                  <a:spLocks/>
                </p:cNvSpPr>
                <p:nvPr/>
              </p:nvSpPr>
              <p:spPr>
                <a:xfrm>
                  <a:off x="457200" y="2057400"/>
                  <a:ext cx="731520" cy="609600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rmAutofit/>
                </a:bodyPr>
                <a:lstStyle/>
                <a:p>
                  <a:pPr marL="342900" marR="0" lvl="0" indent="-34290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Tx/>
                    <a:buSzTx/>
                    <a:buFont typeface="Arial" pitchFamily="34" charset="0"/>
                    <a:buNone/>
                    <a:tabLst/>
                    <a:defRPr/>
                  </a:pPr>
                  <a:r>
                    <a:rPr kumimoji="0" lang="en-US" sz="2400" b="0" i="1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rPr>
                    <a:t>2L</a:t>
                  </a:r>
                  <a:endParaRPr kumimoji="0" 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cxnSp>
              <p:nvCxnSpPr>
                <p:cNvPr id="6" name="Straight Connector 5"/>
                <p:cNvCxnSpPr/>
                <p:nvPr/>
              </p:nvCxnSpPr>
              <p:spPr>
                <a:xfrm>
                  <a:off x="457200" y="2132012"/>
                  <a:ext cx="381000" cy="158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" name="Content Placeholder 2"/>
                <p:cNvSpPr txBox="1">
                  <a:spLocks/>
                </p:cNvSpPr>
                <p:nvPr/>
              </p:nvSpPr>
              <p:spPr>
                <a:xfrm>
                  <a:off x="457200" y="1752600"/>
                  <a:ext cx="457200" cy="609600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rmAutofit fontScale="85000" lnSpcReduction="10000"/>
                </a:bodyPr>
                <a:lstStyle/>
                <a:p>
                  <a:pPr marL="342900" marR="0" lvl="0" indent="-34290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Tx/>
                    <a:buSzTx/>
                    <a:buFont typeface="Arial" pitchFamily="34" charset="0"/>
                    <a:buNone/>
                    <a:tabLst/>
                    <a:defRPr/>
                  </a:pPr>
                  <a:r>
                    <a:rPr lang="en-US" sz="2400" i="1" dirty="0" err="1" smtClean="0">
                      <a:latin typeface="Arial" pitchFamily="34" charset="0"/>
                      <a:cs typeface="Arial" pitchFamily="34" charset="0"/>
                    </a:rPr>
                    <a:t>nv</a:t>
                  </a:r>
                  <a:endParaRPr kumimoji="0" 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8" name="Group 7"/>
              <p:cNvGrpSpPr/>
              <p:nvPr/>
            </p:nvGrpSpPr>
            <p:grpSpPr>
              <a:xfrm>
                <a:off x="4953000" y="3346938"/>
                <a:ext cx="762000" cy="914400"/>
                <a:chOff x="457200" y="1752600"/>
                <a:chExt cx="731520" cy="914400"/>
              </a:xfrm>
            </p:grpSpPr>
            <p:sp>
              <p:nvSpPr>
                <p:cNvPr id="9" name="Content Placeholder 2"/>
                <p:cNvSpPr txBox="1">
                  <a:spLocks/>
                </p:cNvSpPr>
                <p:nvPr/>
              </p:nvSpPr>
              <p:spPr>
                <a:xfrm>
                  <a:off x="457200" y="2057400"/>
                  <a:ext cx="731520" cy="609600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rmAutofit/>
                </a:bodyPr>
                <a:lstStyle/>
                <a:p>
                  <a:pPr marL="342900" marR="0" lvl="0" indent="-34290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Tx/>
                    <a:buSzTx/>
                    <a:buFont typeface="Arial" pitchFamily="34" charset="0"/>
                    <a:buNone/>
                    <a:tabLst/>
                    <a:defRPr/>
                  </a:pPr>
                  <a:r>
                    <a:rPr kumimoji="0" lang="en-US" sz="2400" b="0" i="1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rPr>
                    <a:t>2L</a:t>
                  </a:r>
                  <a:endParaRPr kumimoji="0" 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cxnSp>
              <p:nvCxnSpPr>
                <p:cNvPr id="10" name="Straight Connector 9"/>
                <p:cNvCxnSpPr/>
                <p:nvPr/>
              </p:nvCxnSpPr>
              <p:spPr>
                <a:xfrm>
                  <a:off x="457200" y="2132012"/>
                  <a:ext cx="381000" cy="158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" name="Content Placeholder 2"/>
                <p:cNvSpPr txBox="1">
                  <a:spLocks/>
                </p:cNvSpPr>
                <p:nvPr/>
              </p:nvSpPr>
              <p:spPr>
                <a:xfrm>
                  <a:off x="457200" y="1752600"/>
                  <a:ext cx="457200" cy="609600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rmAutofit/>
                </a:bodyPr>
                <a:lstStyle/>
                <a:p>
                  <a:pPr marL="342900" marR="0" lvl="0" indent="-34290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Tx/>
                    <a:buSzTx/>
                    <a:buFont typeface="Arial" pitchFamily="34" charset="0"/>
                    <a:buNone/>
                    <a:tabLst/>
                    <a:defRPr/>
                  </a:pPr>
                  <a:r>
                    <a:rPr lang="en-US" sz="2400" i="1" dirty="0" smtClean="0">
                      <a:latin typeface="Arial" pitchFamily="34" charset="0"/>
                      <a:cs typeface="Arial" pitchFamily="34" charset="0"/>
                    </a:rPr>
                    <a:t>n</a:t>
                  </a:r>
                  <a:endParaRPr kumimoji="0" 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2" name="Group 11"/>
              <p:cNvGrpSpPr/>
              <p:nvPr/>
            </p:nvGrpSpPr>
            <p:grpSpPr>
              <a:xfrm>
                <a:off x="5662246" y="3323492"/>
                <a:ext cx="738554" cy="984738"/>
                <a:chOff x="457200" y="1729154"/>
                <a:chExt cx="545394" cy="984738"/>
              </a:xfrm>
            </p:grpSpPr>
            <p:sp>
              <p:nvSpPr>
                <p:cNvPr id="13" name="Content Placeholder 2"/>
                <p:cNvSpPr txBox="1">
                  <a:spLocks/>
                </p:cNvSpPr>
                <p:nvPr/>
              </p:nvSpPr>
              <p:spPr>
                <a:xfrm>
                  <a:off x="491828" y="2104292"/>
                  <a:ext cx="393896" cy="609600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rmAutofit/>
                </a:bodyPr>
                <a:lstStyle/>
                <a:p>
                  <a:pPr marL="342900" marR="0" lvl="0" indent="-34290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Tx/>
                    <a:buSzTx/>
                    <a:buFont typeface="Arial" pitchFamily="34" charset="0"/>
                    <a:buNone/>
                    <a:tabLst/>
                    <a:defRPr/>
                  </a:pPr>
                  <a:r>
                    <a:rPr lang="en-US" sz="2400" i="1" dirty="0" err="1" smtClean="0">
                      <a:latin typeface="Arial" pitchFamily="34" charset="0"/>
                      <a:cs typeface="Arial" pitchFamily="34" charset="0"/>
                    </a:rPr>
                    <a:t>fA</a:t>
                  </a:r>
                  <a:endParaRPr kumimoji="0" 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cxnSp>
              <p:nvCxnSpPr>
                <p:cNvPr id="14" name="Straight Connector 13"/>
                <p:cNvCxnSpPr/>
                <p:nvPr/>
              </p:nvCxnSpPr>
              <p:spPr>
                <a:xfrm>
                  <a:off x="457200" y="2132012"/>
                  <a:ext cx="381000" cy="158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" name="Content Placeholder 2"/>
                <p:cNvSpPr txBox="1">
                  <a:spLocks/>
                </p:cNvSpPr>
                <p:nvPr/>
              </p:nvSpPr>
              <p:spPr>
                <a:xfrm>
                  <a:off x="545394" y="1729154"/>
                  <a:ext cx="457200" cy="609600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rmAutofit/>
                </a:bodyPr>
                <a:lstStyle/>
                <a:p>
                  <a:pPr marL="342900" marR="0" lvl="0" indent="-34290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Tx/>
                    <a:buSzTx/>
                    <a:buFont typeface="Arial" pitchFamily="34" charset="0"/>
                    <a:buNone/>
                    <a:tabLst/>
                    <a:defRPr/>
                  </a:pPr>
                  <a:r>
                    <a:rPr lang="en-US" sz="2400" i="1" dirty="0" smtClean="0">
                      <a:latin typeface="Arial" pitchFamily="34" charset="0"/>
                      <a:cs typeface="Arial" pitchFamily="34" charset="0"/>
                    </a:rPr>
                    <a:t>F</a:t>
                  </a:r>
                  <a:endParaRPr kumimoji="0" 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sp>
          <p:nvSpPr>
            <p:cNvPr id="19" name="TextBox 18"/>
            <p:cNvSpPr txBox="1"/>
            <p:nvPr/>
          </p:nvSpPr>
          <p:spPr>
            <a:xfrm>
              <a:off x="762000" y="2743200"/>
              <a:ext cx="7315200" cy="1569660"/>
            </a:xfrm>
            <a:prstGeom prst="rect">
              <a:avLst/>
            </a:prstGeom>
            <a:noFill/>
            <a:ln w="38100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buNone/>
              </a:pPr>
              <a:r>
                <a:rPr lang="id-ID" sz="2400" dirty="0" smtClean="0">
                  <a:latin typeface="Arial" pitchFamily="34" charset="0"/>
                  <a:cs typeface="Arial" pitchFamily="34" charset="0"/>
                </a:rPr>
                <a:t>                  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Frekuensi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resonansi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senar</a:t>
              </a:r>
              <a:endParaRPr lang="id-ID" sz="2400" dirty="0" smtClean="0">
                <a:latin typeface="Arial" pitchFamily="34" charset="0"/>
                <a:cs typeface="Arial" pitchFamily="34" charset="0"/>
              </a:endParaRPr>
            </a:p>
            <a:p>
              <a:pPr algn="ctr">
                <a:buNone/>
              </a:pP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endParaRPr lang="id-ID" sz="2400" dirty="0" smtClean="0">
                <a:latin typeface="Arial" pitchFamily="34" charset="0"/>
                <a:cs typeface="Arial" pitchFamily="34" charset="0"/>
              </a:endParaRPr>
            </a:p>
            <a:p>
              <a:pPr>
                <a:buNone/>
              </a:pPr>
              <a:r>
                <a:rPr lang="id-ID" sz="2400" i="1" dirty="0" smtClean="0">
                  <a:latin typeface="Arial" pitchFamily="34" charset="0"/>
                  <a:cs typeface="Arial" pitchFamily="34" charset="0"/>
                </a:rPr>
                <a:t>                    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fn = </a:t>
              </a:r>
              <a:r>
                <a:rPr lang="en-US" sz="2400" i="1" dirty="0" err="1" smtClean="0">
                  <a:latin typeface="Arial" pitchFamily="34" charset="0"/>
                  <a:cs typeface="Arial" pitchFamily="34" charset="0"/>
                </a:rPr>
                <a:t>nf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₁ = </a:t>
              </a:r>
              <a:r>
                <a:rPr lang="id-ID" sz="2400" i="1" dirty="0" smtClean="0">
                  <a:latin typeface="Arial" pitchFamily="34" charset="0"/>
                  <a:cs typeface="Arial" pitchFamily="34" charset="0"/>
                </a:rPr>
                <a:t>   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  </a:t>
              </a:r>
              <a:r>
                <a:rPr lang="id-ID" sz="24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= </a:t>
              </a:r>
              <a:r>
                <a:rPr lang="id-ID" sz="2400" i="1" dirty="0" smtClean="0">
                  <a:latin typeface="Arial" pitchFamily="34" charset="0"/>
                  <a:cs typeface="Arial" pitchFamily="34" charset="0"/>
                </a:rPr>
                <a:t>       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√</a:t>
              </a:r>
              <a:endParaRPr lang="id-ID" sz="2400" i="1" dirty="0" smtClean="0">
                <a:latin typeface="Arial" pitchFamily="34" charset="0"/>
                <a:cs typeface="Arial" pitchFamily="34" charset="0"/>
              </a:endParaRPr>
            </a:p>
            <a:p>
              <a:pPr>
                <a:buNone/>
              </a:pPr>
              <a:endParaRPr lang="en-US" sz="2400" dirty="0" smtClean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Gelombang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Transversal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Pipa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Organa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2133600" y="5357446"/>
            <a:ext cx="4648200" cy="1271954"/>
            <a:chOff x="2133600" y="5357446"/>
            <a:chExt cx="4648200" cy="1271954"/>
          </a:xfrm>
        </p:grpSpPr>
        <p:sp>
          <p:nvSpPr>
            <p:cNvPr id="5" name="Content Placeholder 2"/>
            <p:cNvSpPr txBox="1">
              <a:spLocks/>
            </p:cNvSpPr>
            <p:nvPr/>
          </p:nvSpPr>
          <p:spPr>
            <a:xfrm>
              <a:off x="3792416" y="6019800"/>
              <a:ext cx="762000" cy="60960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sz="2400" b="0" i="1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2L</a:t>
              </a:r>
              <a:endPara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3815862" y="6075362"/>
              <a:ext cx="396875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Content Placeholder 2"/>
            <p:cNvSpPr txBox="1">
              <a:spLocks/>
            </p:cNvSpPr>
            <p:nvPr/>
          </p:nvSpPr>
          <p:spPr>
            <a:xfrm>
              <a:off x="3815862" y="5662246"/>
              <a:ext cx="476250" cy="60960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v</a:t>
              </a:r>
              <a:endPara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133600" y="5357446"/>
              <a:ext cx="4648200" cy="1200329"/>
            </a:xfrm>
            <a:prstGeom prst="rect">
              <a:avLst/>
            </a:prstGeom>
            <a:noFill/>
            <a:ln w="38100">
              <a:solidFill>
                <a:srgbClr val="FFFF00"/>
              </a:solidFill>
              <a:prstDash val="sysDash"/>
            </a:ln>
          </p:spPr>
          <p:txBody>
            <a:bodyPr wrap="square" rtlCol="0">
              <a:spAutoFit/>
            </a:bodyPr>
            <a:lstStyle/>
            <a:p>
              <a:pPr>
                <a:buNone/>
              </a:pPr>
              <a:r>
                <a:rPr lang="id-ID" sz="2400" b="1" dirty="0" smtClean="0">
                  <a:latin typeface="Arial" pitchFamily="34" charset="0"/>
                  <a:cs typeface="Arial" pitchFamily="34" charset="0"/>
                </a:rPr>
                <a:t>Frekuensi pipa organa terbuka</a:t>
              </a:r>
            </a:p>
            <a:p>
              <a:pPr>
                <a:buNone/>
              </a:pP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fn = </a:t>
              </a:r>
              <a:r>
                <a:rPr lang="en-US" sz="2400" i="1" dirty="0" err="1" smtClean="0">
                  <a:latin typeface="Arial" pitchFamily="34" charset="0"/>
                  <a:cs typeface="Arial" pitchFamily="34" charset="0"/>
                </a:rPr>
                <a:t>nf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₁ = n</a:t>
              </a:r>
              <a:r>
                <a:rPr lang="id-ID" sz="2400" i="1" dirty="0" smtClean="0">
                  <a:latin typeface="Arial" pitchFamily="34" charset="0"/>
                  <a:cs typeface="Arial" pitchFamily="34" charset="0"/>
                </a:rPr>
                <a:t>	    ; 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n = 1, 2, 3, . . .</a:t>
              </a:r>
              <a:endParaRPr lang="id-ID" sz="2400" i="1" dirty="0" smtClean="0">
                <a:latin typeface="Arial" pitchFamily="34" charset="0"/>
                <a:cs typeface="Arial" pitchFamily="34" charset="0"/>
              </a:endParaRPr>
            </a:p>
            <a:p>
              <a:pPr>
                <a:buNone/>
              </a:pPr>
              <a:endParaRPr lang="en-US" sz="2400" dirty="0" smtClean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533400" y="1600200"/>
            <a:ext cx="68391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Formulasi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Frekuensi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Alami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Pipa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Alami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Organa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Terbuka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057400"/>
            <a:ext cx="80010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524000" y="4953000"/>
            <a:ext cx="5867400" cy="1676400"/>
            <a:chOff x="1524000" y="4953000"/>
            <a:chExt cx="5867400" cy="1676400"/>
          </a:xfrm>
        </p:grpSpPr>
        <p:sp>
          <p:nvSpPr>
            <p:cNvPr id="5" name="Content Placeholder 2"/>
            <p:cNvSpPr txBox="1">
              <a:spLocks/>
            </p:cNvSpPr>
            <p:nvPr/>
          </p:nvSpPr>
          <p:spPr>
            <a:xfrm>
              <a:off x="3704492" y="6019800"/>
              <a:ext cx="762000" cy="60960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/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sz="2400" b="0" i="1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4L</a:t>
              </a:r>
              <a:endPara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3851030" y="6018212"/>
              <a:ext cx="396875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Content Placeholder 2"/>
            <p:cNvSpPr txBox="1">
              <a:spLocks/>
            </p:cNvSpPr>
            <p:nvPr/>
          </p:nvSpPr>
          <p:spPr>
            <a:xfrm>
              <a:off x="3851030" y="5597770"/>
              <a:ext cx="476250" cy="60960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/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v</a:t>
              </a:r>
              <a:endPara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524000" y="4953000"/>
              <a:ext cx="5867400" cy="1569660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prstDash val="sysDash"/>
            </a:ln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2400" b="1" dirty="0" err="1" smtClean="0">
                  <a:latin typeface="Arial" pitchFamily="34" charset="0"/>
                  <a:cs typeface="Arial" pitchFamily="34" charset="0"/>
                </a:rPr>
                <a:t>frekuensi</a:t>
              </a:r>
              <a:r>
                <a:rPr lang="en-US" sz="2400" b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b="1" dirty="0" err="1" smtClean="0">
                  <a:latin typeface="Arial" pitchFamily="34" charset="0"/>
                  <a:cs typeface="Arial" pitchFamily="34" charset="0"/>
                </a:rPr>
                <a:t>alamiah</a:t>
              </a:r>
              <a:r>
                <a:rPr lang="en-US" sz="2400" b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b="1" dirty="0" err="1" smtClean="0">
                  <a:latin typeface="Arial" pitchFamily="34" charset="0"/>
                  <a:cs typeface="Arial" pitchFamily="34" charset="0"/>
                </a:rPr>
                <a:t>pipa</a:t>
              </a:r>
              <a:r>
                <a:rPr lang="en-US" sz="2400" b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b="1" dirty="0" err="1" smtClean="0">
                  <a:latin typeface="Arial" pitchFamily="34" charset="0"/>
                  <a:cs typeface="Arial" pitchFamily="34" charset="0"/>
                </a:rPr>
                <a:t>organa</a:t>
              </a:r>
              <a:r>
                <a:rPr lang="en-US" sz="2400" b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b="1" dirty="0" err="1" smtClean="0">
                  <a:latin typeface="Arial" pitchFamily="34" charset="0"/>
                  <a:cs typeface="Arial" pitchFamily="34" charset="0"/>
                </a:rPr>
                <a:t>tertutup</a:t>
              </a:r>
              <a:endParaRPr lang="id-ID" sz="2400" b="1" dirty="0" smtClean="0">
                <a:latin typeface="Arial" pitchFamily="34" charset="0"/>
                <a:cs typeface="Arial" pitchFamily="34" charset="0"/>
              </a:endParaRPr>
            </a:p>
            <a:p>
              <a:pPr algn="ctr">
                <a:buNone/>
              </a:pPr>
              <a:endParaRPr lang="en-US" sz="2400" dirty="0" smtClean="0">
                <a:latin typeface="Arial" pitchFamily="34" charset="0"/>
                <a:cs typeface="Arial" pitchFamily="34" charset="0"/>
              </a:endParaRPr>
            </a:p>
            <a:p>
              <a:pPr algn="ctr">
                <a:buNone/>
              </a:pP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fn = </a:t>
              </a:r>
              <a:r>
                <a:rPr lang="en-US" sz="2400" i="1" dirty="0" err="1" smtClean="0">
                  <a:latin typeface="Arial" pitchFamily="34" charset="0"/>
                  <a:cs typeface="Arial" pitchFamily="34" charset="0"/>
                </a:rPr>
                <a:t>nf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₁ = n	   </a:t>
              </a:r>
              <a:r>
                <a:rPr lang="id-ID" sz="2400" i="1" dirty="0" smtClean="0">
                  <a:latin typeface="Arial" pitchFamily="34" charset="0"/>
                  <a:cs typeface="Arial" pitchFamily="34" charset="0"/>
                </a:rPr>
                <a:t> ; 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n = 1, 3, 5,  . . .</a:t>
              </a:r>
              <a:endParaRPr lang="id-ID" sz="2400" i="1" dirty="0" smtClean="0">
                <a:latin typeface="Arial" pitchFamily="34" charset="0"/>
                <a:cs typeface="Arial" pitchFamily="34" charset="0"/>
              </a:endParaRPr>
            </a:p>
            <a:p>
              <a:pPr algn="ctr">
                <a:buNone/>
              </a:pPr>
              <a:endParaRPr lang="en-US" sz="2400" dirty="0" smtClean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609600" y="457200"/>
            <a:ext cx="7467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Formulasi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Frekuensi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Alami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Pipa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Organa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Tertutup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endParaRPr lang="id-ID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199" y="838200"/>
            <a:ext cx="7890933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Taraf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Intensitas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Aplikasi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Bunyi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2716411"/>
            <a:ext cx="7924800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buNone/>
            </a:pP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Energi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gelombang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d-ID" sz="2400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E = ½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el-GR" sz="2400" i="1" dirty="0" smtClean="0">
                <a:latin typeface="Arial" pitchFamily="34" charset="0"/>
                <a:cs typeface="Arial" pitchFamily="34" charset="0"/>
              </a:rPr>
              <a:t>ω²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y² = 2</a:t>
            </a:r>
            <a:r>
              <a:rPr lang="el-GR" sz="2400" i="1" dirty="0" smtClean="0">
                <a:latin typeface="Arial" pitchFamily="34" charset="0"/>
                <a:cs typeface="Arial" pitchFamily="34" charset="0"/>
              </a:rPr>
              <a:t>π²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mf²y²</a:t>
            </a:r>
          </a:p>
          <a:p>
            <a:pPr>
              <a:spcBef>
                <a:spcPts val="1200"/>
              </a:spcBef>
              <a:buNone/>
            </a:pPr>
            <a:endParaRPr lang="id-ID" sz="2400" i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buNone/>
            </a:pPr>
            <a:endParaRPr lang="id-ID" sz="2400" i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buNone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energi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pindahkan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oleh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suatu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gelombang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sebanding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kuadrat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amplitudonya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( E ∞ y² )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juga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sebanding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kuadrat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frekuensinya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( E ∞ f₂ 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2427816"/>
            <a:ext cx="3124200" cy="3210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Intensitas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Gelombang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7200" y="1498937"/>
            <a:ext cx="8077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Intensitas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gelombang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didefinisikan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sebagai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daya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gelombang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dipindahkan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melalui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bidang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seluas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satu</a:t>
            </a:r>
            <a:r>
              <a:rPr lang="id-ID" sz="2000" i="1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satu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tegak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lurus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arah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cepat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rambat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gelombang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381000" y="5638800"/>
            <a:ext cx="8534400" cy="1238250"/>
            <a:chOff x="152400" y="4953000"/>
            <a:chExt cx="8534400" cy="1238250"/>
          </a:xfrm>
        </p:grpSpPr>
        <p:grpSp>
          <p:nvGrpSpPr>
            <p:cNvPr id="16" name="Group 15"/>
            <p:cNvGrpSpPr/>
            <p:nvPr/>
          </p:nvGrpSpPr>
          <p:grpSpPr>
            <a:xfrm>
              <a:off x="6896100" y="5219700"/>
              <a:ext cx="609600" cy="971550"/>
              <a:chOff x="420624" y="1714500"/>
              <a:chExt cx="585216" cy="971550"/>
            </a:xfrm>
          </p:grpSpPr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20624" y="2076450"/>
                <a:ext cx="585216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sz="2400" b="0" i="1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r²</a:t>
                </a:r>
                <a:endParaRPr kumimoji="0" lang="en-US" sz="16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457200" y="2132012"/>
                <a:ext cx="3810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Content Placeholder 2"/>
              <p:cNvSpPr txBox="1">
                <a:spLocks/>
              </p:cNvSpPr>
              <p:nvPr/>
            </p:nvSpPr>
            <p:spPr>
              <a:xfrm>
                <a:off x="457200" y="1714500"/>
                <a:ext cx="457200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sz="2400" i="1" dirty="0" smtClean="0">
                    <a:latin typeface="Arial" pitchFamily="34" charset="0"/>
                    <a:cs typeface="Arial" pitchFamily="34" charset="0"/>
                  </a:rPr>
                  <a:t>1</a:t>
                </a:r>
                <a:endParaRPr kumimoji="0" lang="en-US" sz="16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152400" y="4953000"/>
              <a:ext cx="85344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Makin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jauh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dari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sumber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,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intensitas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gelombang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(I)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mengecil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s</a:t>
              </a:r>
              <a:r>
                <a:rPr lang="id-ID" sz="2000" i="1" dirty="0" smtClean="0">
                  <a:latin typeface="Arial" pitchFamily="34" charset="0"/>
                  <a:cs typeface="Arial" pitchFamily="34" charset="0"/>
                </a:rPr>
                <a:t>e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c</a:t>
              </a:r>
              <a:r>
                <a:rPr lang="id-ID" sz="2000" i="1" dirty="0" smtClean="0">
                  <a:latin typeface="Arial" pitchFamily="34" charset="0"/>
                  <a:cs typeface="Arial" pitchFamily="34" charset="0"/>
                </a:rPr>
                <a:t>a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ra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berbanding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terbalik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dengan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kuadrat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jaraknya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dari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sumber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id-ID" sz="2000" i="1" dirty="0" smtClean="0">
                  <a:latin typeface="Arial" pitchFamily="34" charset="0"/>
                  <a:cs typeface="Arial" pitchFamily="34" charset="0"/>
                </a:rPr>
                <a:t> (      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 ) 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4953000" y="4358054"/>
            <a:ext cx="2151184" cy="1046284"/>
            <a:chOff x="3276600" y="3771900"/>
            <a:chExt cx="2151184" cy="1046284"/>
          </a:xfrm>
        </p:grpSpPr>
        <p:grpSp>
          <p:nvGrpSpPr>
            <p:cNvPr id="8" name="Group 7"/>
            <p:cNvGrpSpPr/>
            <p:nvPr/>
          </p:nvGrpSpPr>
          <p:grpSpPr>
            <a:xfrm>
              <a:off x="3933092" y="3771900"/>
              <a:ext cx="633046" cy="999392"/>
              <a:chOff x="429064" y="1714500"/>
              <a:chExt cx="607724" cy="999392"/>
            </a:xfrm>
          </p:grpSpPr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451572" y="2104292"/>
                <a:ext cx="585216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sz="2400" b="0" i="1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I₁</a:t>
                </a:r>
                <a:endParaRPr kumimoji="0" lang="en-US" sz="16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cxnSp>
            <p:nvCxnSpPr>
              <p:cNvPr id="10" name="Straight Connector 9"/>
              <p:cNvCxnSpPr/>
              <p:nvPr/>
            </p:nvCxnSpPr>
            <p:spPr>
              <a:xfrm>
                <a:off x="457200" y="2132012"/>
                <a:ext cx="3810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429064" y="1714500"/>
                <a:ext cx="457200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sz="2400" b="0" i="1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I₂</a:t>
                </a:r>
                <a:endParaRPr kumimoji="0" lang="en-US" sz="16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4800600" y="3771900"/>
              <a:ext cx="627184" cy="1046284"/>
              <a:chOff x="457200" y="1714500"/>
              <a:chExt cx="602097" cy="1046284"/>
            </a:xfrm>
          </p:grpSpPr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474081" y="2151184"/>
                <a:ext cx="585216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sz="2400" b="0" i="1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r₂²</a:t>
                </a:r>
                <a:endParaRPr kumimoji="0" lang="en-US" sz="16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457200" y="2132012"/>
                <a:ext cx="3810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479708" y="1714500"/>
                <a:ext cx="457200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sz="2400" i="1" dirty="0" smtClean="0"/>
                  <a:t>r₁²</a:t>
                </a:r>
                <a:endParaRPr kumimoji="0" lang="en-US" sz="16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22" name="TextBox 21"/>
            <p:cNvSpPr txBox="1"/>
            <p:nvPr/>
          </p:nvSpPr>
          <p:spPr>
            <a:xfrm>
              <a:off x="3276600" y="3962400"/>
              <a:ext cx="2133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Arial" pitchFamily="34" charset="0"/>
                  <a:cs typeface="Arial" pitchFamily="34" charset="0"/>
                </a:rPr>
                <a:t>	  =</a:t>
              </a:r>
            </a:p>
            <a:p>
              <a:endParaRPr lang="id-ID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219200" y="4396154"/>
            <a:ext cx="1295400" cy="937846"/>
            <a:chOff x="3581400" y="3253154"/>
            <a:chExt cx="1295400" cy="937846"/>
          </a:xfrm>
        </p:grpSpPr>
        <p:grpSp>
          <p:nvGrpSpPr>
            <p:cNvPr id="4" name="Group 3"/>
            <p:cNvGrpSpPr/>
            <p:nvPr/>
          </p:nvGrpSpPr>
          <p:grpSpPr>
            <a:xfrm>
              <a:off x="4062046" y="3253154"/>
              <a:ext cx="609600" cy="937846"/>
              <a:chOff x="457200" y="1752600"/>
              <a:chExt cx="585216" cy="937846"/>
            </a:xfrm>
          </p:grpSpPr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457200" y="2080846"/>
                <a:ext cx="585216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sz="2400" b="0" i="1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A</a:t>
                </a:r>
                <a:endParaRPr kumimoji="0" lang="en-US" sz="16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cxnSp>
            <p:nvCxnSpPr>
              <p:cNvPr id="6" name="Straight Connector 5"/>
              <p:cNvCxnSpPr/>
              <p:nvPr/>
            </p:nvCxnSpPr>
            <p:spPr>
              <a:xfrm>
                <a:off x="457200" y="2132012"/>
                <a:ext cx="3810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457200" y="1752600"/>
                <a:ext cx="457200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sz="2400" i="1" dirty="0" smtClean="0"/>
                  <a:t>P</a:t>
                </a:r>
                <a:endParaRPr kumimoji="0" lang="en-US" sz="16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23" name="TextBox 22"/>
            <p:cNvSpPr txBox="1"/>
            <p:nvPr/>
          </p:nvSpPr>
          <p:spPr>
            <a:xfrm>
              <a:off x="3581400" y="3429000"/>
              <a:ext cx="12954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Arial" pitchFamily="34" charset="0"/>
                  <a:cs typeface="Arial" pitchFamily="34" charset="0"/>
                </a:rPr>
                <a:t> I =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Taraf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Intensitas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Bunyi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133600" y="2667000"/>
            <a:ext cx="609600" cy="914400"/>
            <a:chOff x="384048" y="1752600"/>
            <a:chExt cx="585216" cy="914400"/>
          </a:xfrm>
        </p:grpSpPr>
        <p:sp>
          <p:nvSpPr>
            <p:cNvPr id="5" name="Content Placeholder 2"/>
            <p:cNvSpPr txBox="1">
              <a:spLocks/>
            </p:cNvSpPr>
            <p:nvPr/>
          </p:nvSpPr>
          <p:spPr>
            <a:xfrm>
              <a:off x="384048" y="2057400"/>
              <a:ext cx="585216" cy="60960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sz="2400" b="0" i="1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I₀</a:t>
              </a:r>
              <a:endPara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457200" y="2132012"/>
              <a:ext cx="3810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Content Placeholder 2"/>
            <p:cNvSpPr txBox="1">
              <a:spLocks/>
            </p:cNvSpPr>
            <p:nvPr/>
          </p:nvSpPr>
          <p:spPr>
            <a:xfrm>
              <a:off x="457200" y="1752600"/>
              <a:ext cx="457200" cy="60960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I</a:t>
              </a:r>
              <a:endPara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533400" y="2058412"/>
            <a:ext cx="8153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Definisi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taraf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intensitas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endParaRPr lang="id-ID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TI =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10 log </a:t>
            </a:r>
            <a:endParaRPr lang="id-ID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id-ID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I =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intensitas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bunyi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(W m⁻²) ; </a:t>
            </a:r>
            <a:endParaRPr lang="id-ID" sz="240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I₀ =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intensitas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standar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= 10⁻¹² W m⁻² ; </a:t>
            </a:r>
            <a:endParaRPr lang="id-ID" sz="240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TI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taraf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intensitas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bunyi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(dB)</a:t>
            </a:r>
            <a:endParaRPr lang="en-US" sz="2400" i="1" dirty="0" smtClean="0">
              <a:latin typeface="Arial" pitchFamily="34" charset="0"/>
              <a:cs typeface="Arial" pitchFamily="34" charset="0"/>
            </a:endParaRPr>
          </a:p>
          <a:p>
            <a:endParaRPr lang="id-ID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Aplikasi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Gelombang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Bunyi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2057400"/>
            <a:ext cx="8229600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514350">
              <a:spcBef>
                <a:spcPts val="1200"/>
              </a:spcBef>
            </a:pP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Aplikasi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Bidang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Industri</a:t>
            </a:r>
            <a:endParaRPr lang="id-ID" sz="2400" b="1" dirty="0" smtClean="0">
              <a:latin typeface="Arial" pitchFamily="34" charset="0"/>
              <a:cs typeface="Arial" pitchFamily="34" charset="0"/>
            </a:endParaRPr>
          </a:p>
          <a:p>
            <a:pPr indent="-514350">
              <a:spcBef>
                <a:spcPts val="1200"/>
              </a:spcBef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indent="-514350">
              <a:spcBef>
                <a:spcPts val="1200"/>
              </a:spcBef>
              <a:buNone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Teknik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SONAR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banyak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digunakan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bidang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industri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indent="-514350">
              <a:spcBef>
                <a:spcPts val="1200"/>
              </a:spcBef>
            </a:pPr>
            <a:r>
              <a:rPr lang="id-ID" sz="2400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Mengukur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Kedalaman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Laut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indent="-514350">
              <a:spcBef>
                <a:spcPts val="1200"/>
              </a:spcBef>
            </a:pPr>
            <a:r>
              <a:rPr lang="id-ID" sz="2400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Mendeteksi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retak-retak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struktur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logam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indent="-514350">
              <a:spcBef>
                <a:spcPts val="1200"/>
              </a:spcBef>
            </a:pPr>
            <a:r>
              <a:rPr lang="id-ID" sz="2400" dirty="0" smtClean="0">
                <a:latin typeface="Arial" pitchFamily="34" charset="0"/>
                <a:cs typeface="Arial" pitchFamily="34" charset="0"/>
              </a:rPr>
              <a:t>3.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Kamera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perlengkapan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mobil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Aplikasi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Bidang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Kedokteran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1524000"/>
            <a:ext cx="81534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buNone/>
            </a:pP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Ultrsonika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berguna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diagnosisi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kedokteran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karena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beberapa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hal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indent="-514350">
              <a:spcBef>
                <a:spcPts val="1200"/>
              </a:spcBef>
              <a:buAutoNum type="arabicPeriod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Ultrasonik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j</a:t>
            </a:r>
            <a:r>
              <a:rPr lang="id-ID" sz="2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uh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lebih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aman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daripada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sinar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-X</a:t>
            </a:r>
          </a:p>
          <a:p>
            <a:pPr indent="-514350">
              <a:spcBef>
                <a:spcPts val="1200"/>
              </a:spcBef>
              <a:buAutoNum type="arabicPeriod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Ultrasonik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diganakan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terus-menerus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melihat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pergerakan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sebuah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janin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l</a:t>
            </a:r>
            <a:r>
              <a:rPr lang="id-ID" sz="2000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ver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seseorang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indent="-514350">
              <a:spcBef>
                <a:spcPts val="1200"/>
              </a:spcBef>
              <a:buAutoNum type="arabicPeriod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Ultrasonik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mengukur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kedalaman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suatu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benda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bawah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permukaan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kulit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selang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waktu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pulsa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pergi-pulang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indent="-514350">
              <a:spcBef>
                <a:spcPts val="1200"/>
              </a:spcBef>
              <a:buAutoNum type="arabicPeriod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Ultrasonik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mendeteksi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perbedaan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antara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jaringan-jaringan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lunak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tubuh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dilakukan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oleh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sinar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-X</a:t>
            </a:r>
            <a:endParaRPr lang="id-ID" sz="2000" dirty="0" smtClean="0">
              <a:latin typeface="Arial" pitchFamily="34" charset="0"/>
              <a:cs typeface="Arial" pitchFamily="34" charset="0"/>
            </a:endParaRPr>
          </a:p>
          <a:p>
            <a:pPr indent="-514350">
              <a:spcBef>
                <a:spcPts val="1200"/>
              </a:spcBef>
              <a:buFont typeface="+mj-lt"/>
              <a:buAutoNum type="arabicPeriod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Menggunakan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efek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Doppler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mengukur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kelajuan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aliran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darah</a:t>
            </a:r>
            <a:r>
              <a:rPr lang="id-ID" sz="2000" dirty="0" smtClean="0">
                <a:latin typeface="Arial" pitchFamily="34" charset="0"/>
                <a:cs typeface="Arial" pitchFamily="34" charset="0"/>
              </a:rPr>
              <a:t> dan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efektif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mendeteksi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trombosis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penyempitan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pembuluh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darah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Gelombang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Bunyi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Gelombang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Longitudinal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905000"/>
            <a:ext cx="8722056" cy="393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295400"/>
          </a:xfrm>
          <a:ln>
            <a:solidFill>
              <a:schemeClr val="accent1"/>
            </a:solidFill>
            <a:prstDash val="lgDashDotDot"/>
          </a:ln>
        </p:spPr>
        <p:txBody>
          <a:bodyPr>
            <a:normAutofit fontScale="90000"/>
          </a:bodyPr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Dapatkah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Bunyi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Merambat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melalui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Vakum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?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505200"/>
          </a:xfrm>
        </p:spPr>
        <p:txBody>
          <a:bodyPr/>
          <a:lstStyle/>
          <a:p>
            <a:pPr marL="0">
              <a:spcBef>
                <a:spcPts val="1200"/>
              </a:spcBef>
              <a:buNone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Bunyi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merambat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melalui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vakum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Bukti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nyata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para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astronot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bulan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saling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bicara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secara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langsung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walaupun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jarak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mereka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sangat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dekat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berkomunikasi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mereka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menggunakan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alat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komunikasi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melalui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gelombang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radio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Mengukur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Cepat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Rambat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Bunyi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6019800" y="1500554"/>
            <a:ext cx="533400" cy="967154"/>
            <a:chOff x="457200" y="1729154"/>
            <a:chExt cx="533400" cy="967154"/>
          </a:xfrm>
        </p:grpSpPr>
        <p:sp>
          <p:nvSpPr>
            <p:cNvPr id="5" name="Content Placeholder 2"/>
            <p:cNvSpPr txBox="1">
              <a:spLocks/>
            </p:cNvSpPr>
            <p:nvPr/>
          </p:nvSpPr>
          <p:spPr>
            <a:xfrm>
              <a:off x="504092" y="2086708"/>
              <a:ext cx="457200" cy="60960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sz="2400" i="1" dirty="0">
                  <a:latin typeface="Arial" pitchFamily="34" charset="0"/>
                  <a:cs typeface="Arial" pitchFamily="34" charset="0"/>
                </a:rPr>
                <a:t>t</a:t>
              </a:r>
              <a:endPara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457200" y="2132012"/>
              <a:ext cx="3810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Content Placeholder 2"/>
            <p:cNvSpPr txBox="1">
              <a:spLocks/>
            </p:cNvSpPr>
            <p:nvPr/>
          </p:nvSpPr>
          <p:spPr>
            <a:xfrm>
              <a:off x="533400" y="1729154"/>
              <a:ext cx="457200" cy="60960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sz="2400" i="1" dirty="0">
                  <a:latin typeface="Arial" pitchFamily="34" charset="0"/>
                  <a:cs typeface="Arial" pitchFamily="34" charset="0"/>
                </a:rPr>
                <a:t>s</a:t>
              </a:r>
              <a:endPara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81000" y="2667000"/>
            <a:ext cx="8382000" cy="3077766"/>
            <a:chOff x="457200" y="3064668"/>
            <a:chExt cx="8382000" cy="3077766"/>
          </a:xfrm>
        </p:grpSpPr>
        <p:grpSp>
          <p:nvGrpSpPr>
            <p:cNvPr id="8" name="Group 7"/>
            <p:cNvGrpSpPr/>
            <p:nvPr/>
          </p:nvGrpSpPr>
          <p:grpSpPr>
            <a:xfrm>
              <a:off x="1524000" y="4976446"/>
              <a:ext cx="457200" cy="1037492"/>
              <a:chOff x="457200" y="1705708"/>
              <a:chExt cx="457200" cy="1037492"/>
            </a:xfrm>
          </p:grpSpPr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457200" y="2133600"/>
                <a:ext cx="457200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sz="2400" i="1" dirty="0" smtClean="0">
                    <a:latin typeface="Arial" pitchFamily="34" charset="0"/>
                    <a:cs typeface="Arial" pitchFamily="34" charset="0"/>
                  </a:rPr>
                  <a:t>2</a:t>
                </a:r>
                <a:endParaRPr kumimoji="0" 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10" name="Straight Connector 9"/>
              <p:cNvCxnSpPr/>
              <p:nvPr/>
            </p:nvCxnSpPr>
            <p:spPr>
              <a:xfrm>
                <a:off x="457200" y="2132012"/>
                <a:ext cx="3810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457200" y="1705708"/>
                <a:ext cx="457200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l-GR" sz="2400" i="1" dirty="0" smtClean="0">
                    <a:latin typeface="Arial" pitchFamily="34" charset="0"/>
                    <a:cs typeface="Arial" pitchFamily="34" charset="0"/>
                  </a:rPr>
                  <a:t>λ</a:t>
                </a:r>
                <a:endParaRPr kumimoji="0" 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>
              <a:off x="457200" y="3064668"/>
              <a:ext cx="8382000" cy="30777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-514350">
                <a:spcBef>
                  <a:spcPts val="1200"/>
                </a:spcBef>
                <a:buNone/>
              </a:pPr>
              <a:r>
                <a:rPr lang="en-US" sz="2400" b="1" dirty="0" err="1" smtClean="0">
                  <a:latin typeface="Arial" pitchFamily="34" charset="0"/>
                  <a:cs typeface="Arial" pitchFamily="34" charset="0"/>
                </a:rPr>
                <a:t>Cepat</a:t>
              </a:r>
              <a:r>
                <a:rPr lang="en-US" sz="2400" b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b="1" dirty="0" err="1" smtClean="0">
                  <a:latin typeface="Arial" pitchFamily="34" charset="0"/>
                  <a:cs typeface="Arial" pitchFamily="34" charset="0"/>
                </a:rPr>
                <a:t>Rambat</a:t>
              </a:r>
              <a:r>
                <a:rPr lang="en-US" sz="2400" b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b="1" dirty="0" err="1" smtClean="0">
                  <a:latin typeface="Arial" pitchFamily="34" charset="0"/>
                  <a:cs typeface="Arial" pitchFamily="34" charset="0"/>
                </a:rPr>
                <a:t>Bunyi</a:t>
              </a:r>
              <a:r>
                <a:rPr lang="en-US" sz="2400" b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b="1" dirty="0" err="1" smtClean="0">
                  <a:latin typeface="Arial" pitchFamily="34" charset="0"/>
                  <a:cs typeface="Arial" pitchFamily="34" charset="0"/>
                </a:rPr>
                <a:t>di</a:t>
              </a:r>
              <a:r>
                <a:rPr lang="en-US" sz="2400" b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b="1" dirty="0" err="1" smtClean="0">
                  <a:latin typeface="Arial" pitchFamily="34" charset="0"/>
                  <a:cs typeface="Arial" pitchFamily="34" charset="0"/>
                </a:rPr>
                <a:t>Udara</a:t>
              </a:r>
              <a:endParaRPr lang="en-US" sz="2400" b="1" dirty="0" smtClean="0">
                <a:latin typeface="Arial" pitchFamily="34" charset="0"/>
                <a:cs typeface="Arial" pitchFamily="34" charset="0"/>
              </a:endParaRPr>
            </a:p>
            <a:p>
              <a:pPr indent="-514350">
                <a:spcBef>
                  <a:spcPts val="1200"/>
                </a:spcBef>
                <a:buNone/>
              </a:pP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gb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2.2</a:t>
              </a:r>
              <a:endParaRPr lang="id-ID" sz="2400" dirty="0" smtClean="0">
                <a:latin typeface="Arial" pitchFamily="34" charset="0"/>
                <a:cs typeface="Arial" pitchFamily="34" charset="0"/>
              </a:endParaRPr>
            </a:p>
            <a:p>
              <a:pPr indent="-514350">
                <a:spcBef>
                  <a:spcPts val="1200"/>
                </a:spcBef>
                <a:buNone/>
              </a:pPr>
              <a:endParaRPr lang="id-ID" sz="2400" dirty="0" smtClean="0">
                <a:latin typeface="Arial" pitchFamily="34" charset="0"/>
                <a:cs typeface="Arial" pitchFamily="34" charset="0"/>
              </a:endParaRPr>
            </a:p>
            <a:p>
              <a:pPr indent="-514350">
                <a:spcBef>
                  <a:spcPts val="1200"/>
                </a:spcBef>
                <a:buNone/>
              </a:pPr>
              <a:endParaRPr lang="en-US" sz="2400" dirty="0" smtClean="0">
                <a:latin typeface="Arial" pitchFamily="34" charset="0"/>
                <a:cs typeface="Arial" pitchFamily="34" charset="0"/>
              </a:endParaRPr>
            </a:p>
            <a:p>
              <a:pPr indent="-514350">
                <a:spcBef>
                  <a:spcPts val="1200"/>
                </a:spcBef>
                <a:buNone/>
              </a:pP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I₂ - I₁ = </a:t>
              </a:r>
            </a:p>
            <a:p>
              <a:pPr indent="-514350">
                <a:spcBef>
                  <a:spcPts val="1200"/>
                </a:spcBef>
                <a:buNone/>
              </a:pP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Persamaan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gelombang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id-ID" sz="2400" dirty="0" smtClean="0">
                  <a:latin typeface="Arial" pitchFamily="34" charset="0"/>
                  <a:cs typeface="Arial" pitchFamily="34" charset="0"/>
                </a:rPr>
                <a:t>	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v = </a:t>
              </a:r>
              <a:r>
                <a:rPr lang="el-GR" sz="2400" i="1" dirty="0" smtClean="0">
                  <a:latin typeface="Arial" pitchFamily="34" charset="0"/>
                  <a:cs typeface="Arial" pitchFamily="34" charset="0"/>
                </a:rPr>
                <a:t>λ</a:t>
              </a:r>
              <a:r>
                <a:rPr lang="id-ID" sz="24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f</a:t>
              </a:r>
              <a:endParaRPr lang="en-US" sz="2400" dirty="0" smtClean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1752600" y="1607403"/>
            <a:ext cx="4876800" cy="83099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Cepat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rambat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bunyi</a:t>
            </a:r>
            <a:r>
              <a:rPr lang="id-ID" sz="2400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v =</a:t>
            </a:r>
            <a:endParaRPr lang="id-ID" sz="2400" i="1" dirty="0" smtClean="0">
              <a:latin typeface="Arial" pitchFamily="34" charset="0"/>
              <a:cs typeface="Arial" pitchFamily="34" charset="0"/>
            </a:endParaRPr>
          </a:p>
          <a:p>
            <a:endParaRPr lang="en-US" sz="2400" i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2590800"/>
            <a:ext cx="3657600" cy="4005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990599"/>
            <a:ext cx="6781800" cy="2133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" name="TextBox 20"/>
          <p:cNvSpPr txBox="1"/>
          <p:nvPr/>
        </p:nvSpPr>
        <p:spPr>
          <a:xfrm>
            <a:off x="609600" y="4572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id-ID" sz="2400" b="1" dirty="0" smtClean="0">
                <a:latin typeface="Arial" pitchFamily="34" charset="0"/>
                <a:cs typeface="Arial" pitchFamily="34" charset="0"/>
              </a:rPr>
              <a:t>Cepat rambat bunyi dalam zat padat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endParaRPr lang="id-ID" sz="2400" b="1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533400" y="3032270"/>
            <a:ext cx="7772400" cy="3673330"/>
            <a:chOff x="533400" y="3021060"/>
            <a:chExt cx="7772400" cy="3673330"/>
          </a:xfrm>
        </p:grpSpPr>
        <p:grpSp>
          <p:nvGrpSpPr>
            <p:cNvPr id="20" name="Group 19"/>
            <p:cNvGrpSpPr/>
            <p:nvPr/>
          </p:nvGrpSpPr>
          <p:grpSpPr>
            <a:xfrm>
              <a:off x="1225062" y="3021060"/>
              <a:ext cx="5334000" cy="3581400"/>
              <a:chOff x="1096108" y="3048000"/>
              <a:chExt cx="5334000" cy="3581400"/>
            </a:xfrm>
          </p:grpSpPr>
          <p:grpSp>
            <p:nvGrpSpPr>
              <p:cNvPr id="19" name="Group 18"/>
              <p:cNvGrpSpPr/>
              <p:nvPr/>
            </p:nvGrpSpPr>
            <p:grpSpPr>
              <a:xfrm>
                <a:off x="3810000" y="3048000"/>
                <a:ext cx="2620108" cy="996462"/>
                <a:chOff x="3810000" y="3048000"/>
                <a:chExt cx="2620108" cy="996462"/>
              </a:xfrm>
            </p:grpSpPr>
            <p:grpSp>
              <p:nvGrpSpPr>
                <p:cNvPr id="4" name="Group 3"/>
                <p:cNvGrpSpPr/>
                <p:nvPr/>
              </p:nvGrpSpPr>
              <p:grpSpPr>
                <a:xfrm>
                  <a:off x="3810000" y="3048000"/>
                  <a:ext cx="1905000" cy="967154"/>
                  <a:chOff x="457200" y="1676400"/>
                  <a:chExt cx="476250" cy="967154"/>
                </a:xfrm>
              </p:grpSpPr>
              <p:sp>
                <p:nvSpPr>
                  <p:cNvPr id="5" name="Content Placeholder 2"/>
                  <p:cNvSpPr txBox="1">
                    <a:spLocks/>
                  </p:cNvSpPr>
                  <p:nvPr/>
                </p:nvSpPr>
                <p:spPr>
                  <a:xfrm>
                    <a:off x="476250" y="2033954"/>
                    <a:ext cx="457200" cy="609600"/>
                  </a:xfrm>
                  <a:prstGeom prst="rect">
                    <a:avLst/>
                  </a:prstGeom>
                </p:spPr>
                <p:txBody>
                  <a:bodyPr vert="horz" lIns="91440" tIns="45720" rIns="91440" bIns="45720" rtlCol="0">
                    <a:normAutofit/>
                  </a:bodyPr>
                  <a:lstStyle/>
                  <a:p>
                    <a:pPr marL="342900" marR="0" lvl="0" indent="-342900" algn="l" defTabSz="914400" rtl="0" eaLnBrk="1" fontAlgn="auto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ts val="0"/>
                      </a:spcAft>
                      <a:buClrTx/>
                      <a:buSzTx/>
                      <a:buFont typeface="Arial" pitchFamily="34" charset="0"/>
                      <a:buNone/>
                      <a:tabLst/>
                      <a:defRPr/>
                    </a:pPr>
                    <a:r>
                      <a:rPr lang="en-US" sz="2400" dirty="0" err="1" smtClean="0">
                        <a:latin typeface="Arial" pitchFamily="34" charset="0"/>
                        <a:cs typeface="Arial" pitchFamily="34" charset="0"/>
                      </a:rPr>
                      <a:t>tegangan</a:t>
                    </a:r>
                    <a:endParaRPr kumimoji="0" lang="en-US" sz="2400" b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cxnSp>
                <p:nvCxnSpPr>
                  <p:cNvPr id="6" name="Straight Connector 5"/>
                  <p:cNvCxnSpPr/>
                  <p:nvPr/>
                </p:nvCxnSpPr>
                <p:spPr>
                  <a:xfrm>
                    <a:off x="457200" y="2132012"/>
                    <a:ext cx="381000" cy="1588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" name="Content Placeholder 2"/>
                  <p:cNvSpPr txBox="1">
                    <a:spLocks/>
                  </p:cNvSpPr>
                  <p:nvPr/>
                </p:nvSpPr>
                <p:spPr>
                  <a:xfrm>
                    <a:off x="476250" y="1676400"/>
                    <a:ext cx="457200" cy="609600"/>
                  </a:xfrm>
                  <a:prstGeom prst="rect">
                    <a:avLst/>
                  </a:prstGeom>
                </p:spPr>
                <p:txBody>
                  <a:bodyPr vert="horz" lIns="91440" tIns="45720" rIns="91440" bIns="45720" rtlCol="0">
                    <a:normAutofit/>
                  </a:bodyPr>
                  <a:lstStyle/>
                  <a:p>
                    <a:pPr marL="342900" marR="0" lvl="0" indent="-342900" algn="l" defTabSz="914400" rtl="0" eaLnBrk="1" fontAlgn="auto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ts val="0"/>
                      </a:spcAft>
                      <a:buClrTx/>
                      <a:buSzTx/>
                      <a:buFont typeface="Arial" pitchFamily="34" charset="0"/>
                      <a:buNone/>
                      <a:tabLst/>
                      <a:defRPr/>
                    </a:pPr>
                    <a:r>
                      <a:rPr lang="en-US" sz="2400" dirty="0" err="1" smtClean="0">
                        <a:latin typeface="Arial" pitchFamily="34" charset="0"/>
                        <a:cs typeface="Arial" pitchFamily="34" charset="0"/>
                      </a:rPr>
                      <a:t>tegangan</a:t>
                    </a:r>
                    <a:endParaRPr kumimoji="0" lang="en-US" sz="2400" b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8" name="Group 7"/>
                <p:cNvGrpSpPr/>
                <p:nvPr/>
              </p:nvGrpSpPr>
              <p:grpSpPr>
                <a:xfrm>
                  <a:off x="5668108" y="3130062"/>
                  <a:ext cx="762000" cy="914400"/>
                  <a:chOff x="438150" y="1752600"/>
                  <a:chExt cx="476250" cy="914400"/>
                </a:xfrm>
              </p:grpSpPr>
              <p:sp>
                <p:nvSpPr>
                  <p:cNvPr id="9" name="Content Placeholder 2"/>
                  <p:cNvSpPr txBox="1">
                    <a:spLocks/>
                  </p:cNvSpPr>
                  <p:nvPr/>
                </p:nvSpPr>
                <p:spPr>
                  <a:xfrm>
                    <a:off x="438150" y="2057400"/>
                    <a:ext cx="457200" cy="609600"/>
                  </a:xfrm>
                  <a:prstGeom prst="rect">
                    <a:avLst/>
                  </a:prstGeom>
                </p:spPr>
                <p:txBody>
                  <a:bodyPr vert="horz" lIns="91440" tIns="45720" rIns="91440" bIns="45720" rtlCol="0">
                    <a:normAutofit fontScale="92500"/>
                  </a:bodyPr>
                  <a:lstStyle/>
                  <a:p>
                    <a:pPr marL="342900" marR="0" lvl="0" indent="-342900" algn="l" defTabSz="914400" rtl="0" eaLnBrk="1" fontAlgn="auto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ts val="0"/>
                      </a:spcAft>
                      <a:buClrTx/>
                      <a:buSzTx/>
                      <a:buFont typeface="Arial" pitchFamily="34" charset="0"/>
                      <a:buNone/>
                      <a:tabLst/>
                      <a:defRPr/>
                    </a:pPr>
                    <a:r>
                      <a:rPr lang="en-US" sz="2400" i="1" dirty="0">
                        <a:latin typeface="Arial" pitchFamily="34" charset="0"/>
                        <a:cs typeface="Arial" pitchFamily="34" charset="0"/>
                      </a:rPr>
                      <a:t>u</a:t>
                    </a:r>
                    <a:r>
                      <a:rPr lang="en-US" sz="2400" i="1" dirty="0" smtClean="0">
                        <a:latin typeface="Arial" pitchFamily="34" charset="0"/>
                        <a:cs typeface="Arial" pitchFamily="34" charset="0"/>
                      </a:rPr>
                      <a:t> / v</a:t>
                    </a:r>
                    <a:endParaRPr kumimoji="0" lang="en-US" sz="2400" b="0" i="1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cxnSp>
                <p:nvCxnSpPr>
                  <p:cNvPr id="10" name="Straight Connector 9"/>
                  <p:cNvCxnSpPr/>
                  <p:nvPr/>
                </p:nvCxnSpPr>
                <p:spPr>
                  <a:xfrm>
                    <a:off x="457200" y="2132012"/>
                    <a:ext cx="381000" cy="1588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1" name="Content Placeholder 2"/>
                  <p:cNvSpPr txBox="1">
                    <a:spLocks/>
                  </p:cNvSpPr>
                  <p:nvPr/>
                </p:nvSpPr>
                <p:spPr>
                  <a:xfrm>
                    <a:off x="457200" y="1752600"/>
                    <a:ext cx="457200" cy="609600"/>
                  </a:xfrm>
                  <a:prstGeom prst="rect">
                    <a:avLst/>
                  </a:prstGeom>
                </p:spPr>
                <p:txBody>
                  <a:bodyPr vert="horz" lIns="91440" tIns="45720" rIns="91440" bIns="45720" rtlCol="0">
                    <a:normAutofit fontScale="85000" lnSpcReduction="10000"/>
                  </a:bodyPr>
                  <a:lstStyle/>
                  <a:p>
                    <a:pPr marL="342900" marR="0" lvl="0" indent="-342900" algn="l" defTabSz="914400" rtl="0" eaLnBrk="1" fontAlgn="auto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ts val="0"/>
                      </a:spcAft>
                      <a:buClrTx/>
                      <a:buSzTx/>
                      <a:buFont typeface="Arial" pitchFamily="34" charset="0"/>
                      <a:buNone/>
                      <a:tabLst/>
                      <a:defRPr/>
                    </a:pPr>
                    <a:r>
                      <a:rPr lang="en-US" sz="2400" i="1" dirty="0" smtClean="0">
                        <a:latin typeface="Arial" pitchFamily="34" charset="0"/>
                        <a:cs typeface="Arial" pitchFamily="34" charset="0"/>
                      </a:rPr>
                      <a:t>F / A</a:t>
                    </a:r>
                    <a:endParaRPr kumimoji="0" lang="en-US" sz="2400" b="0" i="1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</p:grpSp>
          <p:grpSp>
            <p:nvGrpSpPr>
              <p:cNvPr id="18" name="Group 17"/>
              <p:cNvGrpSpPr/>
              <p:nvPr/>
            </p:nvGrpSpPr>
            <p:grpSpPr>
              <a:xfrm>
                <a:off x="1096108" y="5715000"/>
                <a:ext cx="609600" cy="914400"/>
                <a:chOff x="4953000" y="1371600"/>
                <a:chExt cx="609600" cy="914400"/>
              </a:xfrm>
            </p:grpSpPr>
            <p:grpSp>
              <p:nvGrpSpPr>
                <p:cNvPr id="12" name="Group 11"/>
                <p:cNvGrpSpPr/>
                <p:nvPr/>
              </p:nvGrpSpPr>
              <p:grpSpPr>
                <a:xfrm>
                  <a:off x="5105400" y="1371600"/>
                  <a:ext cx="381000" cy="914400"/>
                  <a:chOff x="438150" y="1752600"/>
                  <a:chExt cx="476250" cy="914400"/>
                </a:xfrm>
              </p:grpSpPr>
              <p:sp>
                <p:nvSpPr>
                  <p:cNvPr id="13" name="Content Placeholder 2"/>
                  <p:cNvSpPr txBox="1">
                    <a:spLocks/>
                  </p:cNvSpPr>
                  <p:nvPr/>
                </p:nvSpPr>
                <p:spPr>
                  <a:xfrm>
                    <a:off x="438150" y="2057400"/>
                    <a:ext cx="457200" cy="609600"/>
                  </a:xfrm>
                  <a:prstGeom prst="rect">
                    <a:avLst/>
                  </a:prstGeom>
                </p:spPr>
                <p:txBody>
                  <a:bodyPr vert="horz" lIns="91440" tIns="45720" rIns="91440" bIns="45720" rtlCol="0">
                    <a:normAutofit/>
                  </a:bodyPr>
                  <a:lstStyle/>
                  <a:p>
                    <a:pPr marL="342900" marR="0" lvl="0" indent="-342900" algn="l" defTabSz="914400" rtl="0" eaLnBrk="1" fontAlgn="auto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ts val="0"/>
                      </a:spcAft>
                      <a:buClrTx/>
                      <a:buSzTx/>
                      <a:buFont typeface="Arial" pitchFamily="34" charset="0"/>
                      <a:buNone/>
                      <a:tabLst/>
                      <a:defRPr/>
                    </a:pPr>
                    <a:r>
                      <a:rPr kumimoji="0" lang="en-US" sz="20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cs typeface="Arial" pitchFamily="34" charset="0"/>
                      </a:rPr>
                      <a:t>ρ</a:t>
                    </a:r>
                  </a:p>
                </p:txBody>
              </p:sp>
              <p:cxnSp>
                <p:nvCxnSpPr>
                  <p:cNvPr id="14" name="Straight Connector 13"/>
                  <p:cNvCxnSpPr/>
                  <p:nvPr/>
                </p:nvCxnSpPr>
                <p:spPr>
                  <a:xfrm>
                    <a:off x="457200" y="2132012"/>
                    <a:ext cx="381000" cy="1588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5" name="Content Placeholder 2"/>
                  <p:cNvSpPr txBox="1">
                    <a:spLocks/>
                  </p:cNvSpPr>
                  <p:nvPr/>
                </p:nvSpPr>
                <p:spPr>
                  <a:xfrm>
                    <a:off x="457200" y="1752600"/>
                    <a:ext cx="457200" cy="609600"/>
                  </a:xfrm>
                  <a:prstGeom prst="rect">
                    <a:avLst/>
                  </a:prstGeom>
                </p:spPr>
                <p:txBody>
                  <a:bodyPr vert="horz" lIns="91440" tIns="45720" rIns="91440" bIns="45720" rtlCol="0">
                    <a:normAutofit/>
                  </a:bodyPr>
                  <a:lstStyle/>
                  <a:p>
                    <a:pPr marL="342900" marR="0" lvl="0" indent="-342900" algn="l" defTabSz="914400" rtl="0" eaLnBrk="1" fontAlgn="auto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ts val="0"/>
                      </a:spcAft>
                      <a:buClrTx/>
                      <a:buSzTx/>
                      <a:buFont typeface="Arial" pitchFamily="34" charset="0"/>
                      <a:buNone/>
                      <a:tabLst/>
                      <a:defRPr/>
                    </a:pPr>
                    <a:r>
                      <a:rPr lang="en-US" sz="2000" i="1" dirty="0" smtClean="0">
                        <a:latin typeface="Arial" pitchFamily="34" charset="0"/>
                        <a:cs typeface="Arial" pitchFamily="34" charset="0"/>
                      </a:rPr>
                      <a:t>E</a:t>
                    </a:r>
                    <a:endParaRPr kumimoji="0" lang="en-US" sz="2000" b="0" i="1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7" name="Freeform 16"/>
                <p:cNvSpPr/>
                <p:nvPr/>
              </p:nvSpPr>
              <p:spPr>
                <a:xfrm>
                  <a:off x="4953000" y="1393504"/>
                  <a:ext cx="609600" cy="663896"/>
                </a:xfrm>
                <a:custGeom>
                  <a:avLst/>
                  <a:gdLst>
                    <a:gd name="connsiteX0" fmla="*/ 0 w 1227221"/>
                    <a:gd name="connsiteY0" fmla="*/ 120316 h 228600"/>
                    <a:gd name="connsiteX1" fmla="*/ 72190 w 1227221"/>
                    <a:gd name="connsiteY1" fmla="*/ 84221 h 228600"/>
                    <a:gd name="connsiteX2" fmla="*/ 108285 w 1227221"/>
                    <a:gd name="connsiteY2" fmla="*/ 228600 h 228600"/>
                    <a:gd name="connsiteX3" fmla="*/ 144379 w 1227221"/>
                    <a:gd name="connsiteY3" fmla="*/ 0 h 228600"/>
                    <a:gd name="connsiteX4" fmla="*/ 1227221 w 1227221"/>
                    <a:gd name="connsiteY4" fmla="*/ 0 h 228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227221" h="228600">
                      <a:moveTo>
                        <a:pt x="0" y="120316"/>
                      </a:moveTo>
                      <a:lnTo>
                        <a:pt x="72190" y="84221"/>
                      </a:lnTo>
                      <a:lnTo>
                        <a:pt x="108285" y="228600"/>
                      </a:lnTo>
                      <a:lnTo>
                        <a:pt x="144379" y="0"/>
                      </a:lnTo>
                      <a:lnTo>
                        <a:pt x="1227221" y="0"/>
                      </a:lnTo>
                    </a:path>
                  </a:pathLst>
                </a:cu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sp>
          <p:nvSpPr>
            <p:cNvPr id="23" name="TextBox 22"/>
            <p:cNvSpPr txBox="1"/>
            <p:nvPr/>
          </p:nvSpPr>
          <p:spPr>
            <a:xfrm>
              <a:off x="533400" y="3247292"/>
              <a:ext cx="7772400" cy="34470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1200"/>
                </a:spcBef>
              </a:pPr>
              <a:r>
                <a:rPr lang="id-ID" sz="2400" b="1" dirty="0" smtClean="0">
                  <a:latin typeface="Arial" pitchFamily="34" charset="0"/>
                  <a:cs typeface="Arial" pitchFamily="34" charset="0"/>
                </a:rPr>
                <a:t>M</a:t>
              </a:r>
              <a:r>
                <a:rPr lang="en-US" sz="2400" b="1" dirty="0" err="1" smtClean="0">
                  <a:latin typeface="Arial" pitchFamily="34" charset="0"/>
                  <a:cs typeface="Arial" pitchFamily="34" charset="0"/>
                </a:rPr>
                <a:t>odul</a:t>
              </a:r>
              <a:r>
                <a:rPr lang="id-ID" sz="2400" b="1" dirty="0" smtClean="0">
                  <a:latin typeface="Arial" pitchFamily="34" charset="0"/>
                  <a:cs typeface="Arial" pitchFamily="34" charset="0"/>
                </a:rPr>
                <a:t>us</a:t>
              </a:r>
              <a:r>
                <a:rPr lang="en-US" sz="2400" b="1" dirty="0" smtClean="0">
                  <a:latin typeface="Arial" pitchFamily="34" charset="0"/>
                  <a:cs typeface="Arial" pitchFamily="34" charset="0"/>
                </a:rPr>
                <a:t> Young</a:t>
              </a:r>
              <a:r>
                <a:rPr lang="id-ID" sz="2400" dirty="0" smtClean="0">
                  <a:latin typeface="Arial" pitchFamily="34" charset="0"/>
                  <a:cs typeface="Arial" pitchFamily="34" charset="0"/>
                </a:rPr>
                <a:t>	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E = 		    = </a:t>
              </a:r>
            </a:p>
            <a:p>
              <a:pPr>
                <a:spcBef>
                  <a:spcPts val="1200"/>
                </a:spcBef>
              </a:pPr>
              <a:endParaRPr lang="id-ID" sz="2400" i="1" dirty="0" smtClean="0">
                <a:latin typeface="Arial" pitchFamily="34" charset="0"/>
                <a:cs typeface="Arial" pitchFamily="34" charset="0"/>
              </a:endParaRPr>
            </a:p>
            <a:p>
              <a:pPr>
                <a:spcBef>
                  <a:spcPts val="1200"/>
                </a:spcBef>
              </a:pP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Ft = m ( v₂ - v₁ )</a:t>
              </a:r>
              <a:r>
                <a:rPr lang="id-ID" sz="24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= mu</a:t>
              </a:r>
            </a:p>
            <a:p>
              <a:pPr>
                <a:spcBef>
                  <a:spcPts val="1200"/>
                </a:spcBef>
              </a:pP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m = </a:t>
              </a:r>
              <a:r>
                <a:rPr lang="el-GR" sz="2400" i="1" dirty="0" smtClean="0">
                  <a:latin typeface="Arial" pitchFamily="34" charset="0"/>
                  <a:cs typeface="Arial" pitchFamily="34" charset="0"/>
                </a:rPr>
                <a:t>ρ</a:t>
              </a:r>
              <a:r>
                <a:rPr lang="id-ID" sz="24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A</a:t>
              </a:r>
              <a:r>
                <a:rPr lang="id-ID" sz="24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id-ID" sz="24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t</a:t>
              </a:r>
              <a:endParaRPr lang="id-ID" sz="2400" i="1" dirty="0" smtClean="0">
                <a:latin typeface="Arial" pitchFamily="34" charset="0"/>
                <a:cs typeface="Arial" pitchFamily="34" charset="0"/>
              </a:endParaRPr>
            </a:p>
            <a:p>
              <a:pPr algn="ctr">
                <a:spcBef>
                  <a:spcPts val="1200"/>
                </a:spcBef>
              </a:pP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Ft = </a:t>
              </a:r>
              <a:r>
                <a:rPr lang="el-GR" sz="2400" i="1" dirty="0" smtClean="0">
                  <a:latin typeface="Arial" pitchFamily="34" charset="0"/>
                  <a:cs typeface="Arial" pitchFamily="34" charset="0"/>
                </a:rPr>
                <a:t>ρ</a:t>
              </a:r>
              <a:r>
                <a:rPr lang="en-US" sz="2400" i="1" dirty="0" err="1" smtClean="0">
                  <a:latin typeface="Arial" pitchFamily="34" charset="0"/>
                  <a:cs typeface="Arial" pitchFamily="34" charset="0"/>
                </a:rPr>
                <a:t>Avtu</a:t>
              </a:r>
              <a:endParaRPr lang="en-US" sz="2400" i="1" dirty="0" smtClean="0">
                <a:latin typeface="Arial" pitchFamily="34" charset="0"/>
                <a:cs typeface="Arial" pitchFamily="34" charset="0"/>
              </a:endParaRPr>
            </a:p>
            <a:p>
              <a:pPr>
                <a:spcBef>
                  <a:spcPts val="1200"/>
                </a:spcBef>
              </a:pPr>
              <a:r>
                <a:rPr lang="id-ID" sz="2400" i="1" dirty="0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 = </a:t>
              </a:r>
              <a:endParaRPr lang="en-US" sz="2400" dirty="0" smtClean="0">
                <a:latin typeface="Arial" pitchFamily="34" charset="0"/>
                <a:cs typeface="Arial" pitchFamily="34" charset="0"/>
              </a:endParaRPr>
            </a:p>
            <a:p>
              <a:endParaRPr lang="id-ID" sz="2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381000" y="762000"/>
            <a:ext cx="8153400" cy="5738446"/>
            <a:chOff x="381000" y="762000"/>
            <a:chExt cx="8153400" cy="5738446"/>
          </a:xfrm>
        </p:grpSpPr>
        <p:grpSp>
          <p:nvGrpSpPr>
            <p:cNvPr id="14" name="Group 13"/>
            <p:cNvGrpSpPr/>
            <p:nvPr/>
          </p:nvGrpSpPr>
          <p:grpSpPr>
            <a:xfrm>
              <a:off x="1189892" y="5539154"/>
              <a:ext cx="732692" cy="961292"/>
              <a:chOff x="457200" y="1729154"/>
              <a:chExt cx="488461" cy="961292"/>
            </a:xfrm>
          </p:grpSpPr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488461" y="2080846"/>
                <a:ext cx="457200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sz="2400" b="0" i="1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M</a:t>
                </a:r>
                <a:endParaRPr kumimoji="0" 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457200" y="2132012"/>
                <a:ext cx="3810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57200" y="1729154"/>
                <a:ext cx="457200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sz="2400" b="0" i="1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RT</a:t>
                </a:r>
                <a:endParaRPr kumimoji="0" 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3300046" y="2971800"/>
              <a:ext cx="2719754" cy="1019908"/>
              <a:chOff x="3505200" y="2971800"/>
              <a:chExt cx="2719754" cy="1019908"/>
            </a:xfrm>
          </p:grpSpPr>
          <p:grpSp>
            <p:nvGrpSpPr>
              <p:cNvPr id="10" name="Group 9"/>
              <p:cNvGrpSpPr/>
              <p:nvPr/>
            </p:nvGrpSpPr>
            <p:grpSpPr>
              <a:xfrm>
                <a:off x="5715000" y="2971800"/>
                <a:ext cx="457200" cy="990600"/>
                <a:chOff x="457200" y="1676400"/>
                <a:chExt cx="457200" cy="990600"/>
              </a:xfrm>
            </p:grpSpPr>
            <p:sp>
              <p:nvSpPr>
                <p:cNvPr id="11" name="Content Placeholder 2"/>
                <p:cNvSpPr txBox="1">
                  <a:spLocks/>
                </p:cNvSpPr>
                <p:nvPr/>
              </p:nvSpPr>
              <p:spPr>
                <a:xfrm>
                  <a:off x="457200" y="2057400"/>
                  <a:ext cx="457200" cy="609600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rmAutofit/>
                </a:bodyPr>
                <a:lstStyle/>
                <a:p>
                  <a:pPr marL="342900" marR="0" lvl="0" indent="-34290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Tx/>
                    <a:buSzTx/>
                    <a:buFont typeface="Arial" pitchFamily="34" charset="0"/>
                    <a:buNone/>
                    <a:tabLst/>
                    <a:defRPr/>
                  </a:pPr>
                  <a:r>
                    <a:rPr kumimoji="0" lang="en-US" sz="2400" b="0" i="1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rPr>
                    <a:t>ρ</a:t>
                  </a:r>
                  <a:endParaRPr kumimoji="0" 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cxnSp>
              <p:nvCxnSpPr>
                <p:cNvPr id="12" name="Straight Connector 11"/>
                <p:cNvCxnSpPr/>
                <p:nvPr/>
              </p:nvCxnSpPr>
              <p:spPr>
                <a:xfrm>
                  <a:off x="457200" y="2132012"/>
                  <a:ext cx="381000" cy="158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" name="Content Placeholder 2"/>
                <p:cNvSpPr txBox="1">
                  <a:spLocks/>
                </p:cNvSpPr>
                <p:nvPr/>
              </p:nvSpPr>
              <p:spPr>
                <a:xfrm>
                  <a:off x="457200" y="1676400"/>
                  <a:ext cx="457200" cy="609600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rmAutofit/>
                </a:bodyPr>
                <a:lstStyle/>
                <a:p>
                  <a:pPr marL="342900" marR="0" lvl="0" indent="-34290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Tx/>
                    <a:buSzTx/>
                    <a:buFont typeface="Arial" pitchFamily="34" charset="0"/>
                    <a:buNone/>
                    <a:tabLst/>
                    <a:defRPr/>
                  </a:pPr>
                  <a:r>
                    <a:rPr kumimoji="0" lang="en-US" sz="2400" b="0" i="1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rPr>
                    <a:t>p</a:t>
                  </a:r>
                  <a:endParaRPr kumimoji="0" 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505200" y="3048000"/>
                <a:ext cx="609600" cy="943708"/>
                <a:chOff x="3581400" y="3048000"/>
                <a:chExt cx="609600" cy="943708"/>
              </a:xfrm>
            </p:grpSpPr>
            <p:grpSp>
              <p:nvGrpSpPr>
                <p:cNvPr id="4" name="Group 3"/>
                <p:cNvGrpSpPr/>
                <p:nvPr/>
              </p:nvGrpSpPr>
              <p:grpSpPr>
                <a:xfrm>
                  <a:off x="3733800" y="3048000"/>
                  <a:ext cx="457200" cy="943708"/>
                  <a:chOff x="457200" y="1723292"/>
                  <a:chExt cx="457200" cy="943708"/>
                </a:xfrm>
              </p:grpSpPr>
              <p:sp>
                <p:nvSpPr>
                  <p:cNvPr id="5" name="Content Placeholder 2"/>
                  <p:cNvSpPr txBox="1">
                    <a:spLocks/>
                  </p:cNvSpPr>
                  <p:nvPr/>
                </p:nvSpPr>
                <p:spPr>
                  <a:xfrm>
                    <a:off x="457200" y="2057400"/>
                    <a:ext cx="457200" cy="609600"/>
                  </a:xfrm>
                  <a:prstGeom prst="rect">
                    <a:avLst/>
                  </a:prstGeom>
                </p:spPr>
                <p:txBody>
                  <a:bodyPr vert="horz" lIns="91440" tIns="45720" rIns="91440" bIns="45720" rtlCol="0">
                    <a:normAutofit/>
                  </a:bodyPr>
                  <a:lstStyle/>
                  <a:p>
                    <a:pPr marL="342900" marR="0" lvl="0" indent="-342900" algn="l" defTabSz="914400" rtl="0" eaLnBrk="1" fontAlgn="auto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ts val="0"/>
                      </a:spcAft>
                      <a:buClrTx/>
                      <a:buSzTx/>
                      <a:buFont typeface="Arial" pitchFamily="34" charset="0"/>
                      <a:buNone/>
                      <a:tabLst/>
                      <a:defRPr/>
                    </a:pPr>
                    <a:r>
                      <a:rPr kumimoji="0" lang="en-US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cs typeface="Arial" pitchFamily="34" charset="0"/>
                      </a:rPr>
                      <a:t>ρ</a:t>
                    </a:r>
                    <a:endParaRPr kumimoji="0" lang="en-US" sz="2400" b="0" i="1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cxnSp>
                <p:nvCxnSpPr>
                  <p:cNvPr id="6" name="Straight Connector 5"/>
                  <p:cNvCxnSpPr/>
                  <p:nvPr/>
                </p:nvCxnSpPr>
                <p:spPr>
                  <a:xfrm>
                    <a:off x="457200" y="2132012"/>
                    <a:ext cx="381000" cy="1588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" name="Content Placeholder 2"/>
                  <p:cNvSpPr txBox="1">
                    <a:spLocks/>
                  </p:cNvSpPr>
                  <p:nvPr/>
                </p:nvSpPr>
                <p:spPr>
                  <a:xfrm>
                    <a:off x="457200" y="1723292"/>
                    <a:ext cx="457200" cy="609600"/>
                  </a:xfrm>
                  <a:prstGeom prst="rect">
                    <a:avLst/>
                  </a:prstGeom>
                </p:spPr>
                <p:txBody>
                  <a:bodyPr vert="horz" lIns="91440" tIns="45720" rIns="91440" bIns="45720" rtlCol="0">
                    <a:normAutofit/>
                  </a:bodyPr>
                  <a:lstStyle/>
                  <a:p>
                    <a:pPr marL="342900" marR="0" lvl="0" indent="-342900" algn="l" defTabSz="914400" rtl="0" eaLnBrk="1" fontAlgn="auto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ts val="0"/>
                      </a:spcAft>
                      <a:buClrTx/>
                      <a:buSzTx/>
                      <a:buFont typeface="Arial" pitchFamily="34" charset="0"/>
                      <a:buNone/>
                      <a:tabLst/>
                      <a:defRPr/>
                    </a:pPr>
                    <a:r>
                      <a:rPr kumimoji="0" lang="en-US" sz="2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cs typeface="Arial" pitchFamily="34" charset="0"/>
                      </a:rPr>
                      <a:t>k</a:t>
                    </a:r>
                  </a:p>
                </p:txBody>
              </p:sp>
            </p:grpSp>
            <p:sp>
              <p:nvSpPr>
                <p:cNvPr id="18" name="Freeform 17"/>
                <p:cNvSpPr/>
                <p:nvPr/>
              </p:nvSpPr>
              <p:spPr>
                <a:xfrm>
                  <a:off x="3581400" y="3124200"/>
                  <a:ext cx="609600" cy="663896"/>
                </a:xfrm>
                <a:custGeom>
                  <a:avLst/>
                  <a:gdLst>
                    <a:gd name="connsiteX0" fmla="*/ 0 w 1227221"/>
                    <a:gd name="connsiteY0" fmla="*/ 120316 h 228600"/>
                    <a:gd name="connsiteX1" fmla="*/ 72190 w 1227221"/>
                    <a:gd name="connsiteY1" fmla="*/ 84221 h 228600"/>
                    <a:gd name="connsiteX2" fmla="*/ 108285 w 1227221"/>
                    <a:gd name="connsiteY2" fmla="*/ 228600 h 228600"/>
                    <a:gd name="connsiteX3" fmla="*/ 144379 w 1227221"/>
                    <a:gd name="connsiteY3" fmla="*/ 0 h 228600"/>
                    <a:gd name="connsiteX4" fmla="*/ 1227221 w 1227221"/>
                    <a:gd name="connsiteY4" fmla="*/ 0 h 228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227221" h="228600">
                      <a:moveTo>
                        <a:pt x="0" y="120316"/>
                      </a:moveTo>
                      <a:lnTo>
                        <a:pt x="72190" y="84221"/>
                      </a:lnTo>
                      <a:lnTo>
                        <a:pt x="108285" y="228600"/>
                      </a:lnTo>
                      <a:lnTo>
                        <a:pt x="144379" y="0"/>
                      </a:lnTo>
                      <a:lnTo>
                        <a:pt x="1227221" y="0"/>
                      </a:lnTo>
                    </a:path>
                  </a:pathLst>
                </a:cu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9" name="Freeform 18"/>
              <p:cNvSpPr/>
              <p:nvPr/>
            </p:nvSpPr>
            <p:spPr>
              <a:xfrm>
                <a:off x="5339862" y="3122658"/>
                <a:ext cx="885092" cy="663896"/>
              </a:xfrm>
              <a:custGeom>
                <a:avLst/>
                <a:gdLst>
                  <a:gd name="connsiteX0" fmla="*/ 0 w 1227221"/>
                  <a:gd name="connsiteY0" fmla="*/ 120316 h 228600"/>
                  <a:gd name="connsiteX1" fmla="*/ 72190 w 1227221"/>
                  <a:gd name="connsiteY1" fmla="*/ 84221 h 228600"/>
                  <a:gd name="connsiteX2" fmla="*/ 108285 w 1227221"/>
                  <a:gd name="connsiteY2" fmla="*/ 228600 h 228600"/>
                  <a:gd name="connsiteX3" fmla="*/ 144379 w 1227221"/>
                  <a:gd name="connsiteY3" fmla="*/ 0 h 228600"/>
                  <a:gd name="connsiteX4" fmla="*/ 1227221 w 1227221"/>
                  <a:gd name="connsiteY4" fmla="*/ 0 h 228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27221" h="228600">
                    <a:moveTo>
                      <a:pt x="0" y="120316"/>
                    </a:moveTo>
                    <a:lnTo>
                      <a:pt x="72190" y="84221"/>
                    </a:lnTo>
                    <a:lnTo>
                      <a:pt x="108285" y="228600"/>
                    </a:lnTo>
                    <a:lnTo>
                      <a:pt x="144379" y="0"/>
                    </a:lnTo>
                    <a:lnTo>
                      <a:pt x="1227221" y="0"/>
                    </a:lnTo>
                  </a:path>
                </a:pathLst>
              </a:cu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2" name="Freeform 21"/>
            <p:cNvSpPr/>
            <p:nvPr/>
          </p:nvSpPr>
          <p:spPr>
            <a:xfrm>
              <a:off x="914400" y="5562600"/>
              <a:ext cx="838200" cy="663896"/>
            </a:xfrm>
            <a:custGeom>
              <a:avLst/>
              <a:gdLst>
                <a:gd name="connsiteX0" fmla="*/ 0 w 1227221"/>
                <a:gd name="connsiteY0" fmla="*/ 120316 h 228600"/>
                <a:gd name="connsiteX1" fmla="*/ 72190 w 1227221"/>
                <a:gd name="connsiteY1" fmla="*/ 84221 h 228600"/>
                <a:gd name="connsiteX2" fmla="*/ 108285 w 1227221"/>
                <a:gd name="connsiteY2" fmla="*/ 228600 h 228600"/>
                <a:gd name="connsiteX3" fmla="*/ 144379 w 1227221"/>
                <a:gd name="connsiteY3" fmla="*/ 0 h 228600"/>
                <a:gd name="connsiteX4" fmla="*/ 1227221 w 1227221"/>
                <a:gd name="connsiteY4" fmla="*/ 0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27221" h="228600">
                  <a:moveTo>
                    <a:pt x="0" y="120316"/>
                  </a:moveTo>
                  <a:lnTo>
                    <a:pt x="72190" y="84221"/>
                  </a:lnTo>
                  <a:lnTo>
                    <a:pt x="108285" y="228600"/>
                  </a:lnTo>
                  <a:lnTo>
                    <a:pt x="144379" y="0"/>
                  </a:lnTo>
                  <a:lnTo>
                    <a:pt x="1227221" y="0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81000" y="762000"/>
              <a:ext cx="8153400" cy="53860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0">
                <a:spcBef>
                  <a:spcPts val="1200"/>
                </a:spcBef>
                <a:buNone/>
              </a:pPr>
              <a:r>
                <a:rPr lang="id-ID" sz="2400" b="1" dirty="0" smtClean="0">
                  <a:latin typeface="Arial" pitchFamily="34" charset="0"/>
                  <a:cs typeface="Arial" pitchFamily="34" charset="0"/>
                </a:rPr>
                <a:t>Cepat rambat bunyi dalam gas</a:t>
              </a:r>
            </a:p>
            <a:p>
              <a:pPr indent="0">
                <a:spcBef>
                  <a:spcPts val="1200"/>
                </a:spcBef>
                <a:buNone/>
              </a:pP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Modulus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elastis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bahan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adalah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modulus bulk (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diberi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notasi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k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)</a:t>
              </a:r>
            </a:p>
            <a:p>
              <a:pPr indent="0">
                <a:spcBef>
                  <a:spcPts val="1200"/>
                </a:spcBef>
                <a:buNone/>
              </a:pP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k = </a:t>
              </a:r>
              <a:r>
                <a:rPr lang="el-GR" sz="2400" dirty="0" smtClean="0">
                  <a:latin typeface="Arial" pitchFamily="34" charset="0"/>
                  <a:cs typeface="Arial" pitchFamily="34" charset="0"/>
                </a:rPr>
                <a:t>γ </a:t>
              </a:r>
              <a:r>
                <a:rPr lang="en-US" sz="2400" i="1" dirty="0" smtClean="0">
                  <a:latin typeface="Arial" pitchFamily="34" charset="0"/>
                  <a:ea typeface="Adobe Song Std L"/>
                  <a:cs typeface="Arial" pitchFamily="34" charset="0"/>
                </a:rPr>
                <a:t>p </a:t>
              </a:r>
              <a:r>
                <a:rPr lang="en-US" sz="2400" dirty="0" err="1" smtClean="0">
                  <a:latin typeface="Arial" pitchFamily="34" charset="0"/>
                  <a:ea typeface="Adobe Song Std L"/>
                  <a:cs typeface="Arial" pitchFamily="34" charset="0"/>
                </a:rPr>
                <a:t>adalah</a:t>
              </a:r>
              <a:r>
                <a:rPr lang="en-US" sz="2400" dirty="0" smtClean="0">
                  <a:latin typeface="Arial" pitchFamily="34" charset="0"/>
                  <a:ea typeface="Adobe Song Std L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ea typeface="Adobe Song Std L"/>
                  <a:cs typeface="Arial" pitchFamily="34" charset="0"/>
                </a:rPr>
                <a:t>tekanan</a:t>
              </a:r>
              <a:r>
                <a:rPr lang="en-US" sz="2400" dirty="0" smtClean="0">
                  <a:latin typeface="Arial" pitchFamily="34" charset="0"/>
                  <a:ea typeface="Adobe Song Std L"/>
                  <a:cs typeface="Arial" pitchFamily="34" charset="0"/>
                </a:rPr>
                <a:t> gas </a:t>
              </a:r>
              <a:r>
                <a:rPr lang="el-GR" sz="2400" dirty="0" smtClean="0">
                  <a:latin typeface="Arial" pitchFamily="34" charset="0"/>
                  <a:cs typeface="Arial" pitchFamily="34" charset="0"/>
                </a:rPr>
                <a:t>γ</a:t>
              </a:r>
              <a:r>
                <a:rPr lang="en-US" sz="2400" dirty="0" smtClean="0">
                  <a:latin typeface="Arial" pitchFamily="34" charset="0"/>
                  <a:ea typeface="Adobe Song Std L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ea typeface="Adobe Song Std L"/>
                  <a:cs typeface="Arial" pitchFamily="34" charset="0"/>
                </a:rPr>
                <a:t>adalah</a:t>
              </a:r>
              <a:r>
                <a:rPr lang="en-US" sz="2400" dirty="0" smtClean="0">
                  <a:latin typeface="Arial" pitchFamily="34" charset="0"/>
                  <a:ea typeface="Adobe Song Std L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ea typeface="Adobe Song Std L"/>
                  <a:cs typeface="Arial" pitchFamily="34" charset="0"/>
                </a:rPr>
                <a:t>tetapan</a:t>
              </a:r>
              <a:r>
                <a:rPr lang="en-US" sz="2400" dirty="0" smtClean="0">
                  <a:latin typeface="Arial" pitchFamily="34" charset="0"/>
                  <a:ea typeface="Adobe Song Std L"/>
                  <a:cs typeface="Arial" pitchFamily="34" charset="0"/>
                </a:rPr>
                <a:t> </a:t>
              </a:r>
              <a:r>
                <a:rPr lang="id-ID" sz="2400" dirty="0" smtClean="0">
                  <a:latin typeface="Arial" pitchFamily="34" charset="0"/>
                  <a:ea typeface="Adobe Song Std L"/>
                  <a:cs typeface="Arial" pitchFamily="34" charset="0"/>
                </a:rPr>
                <a:t>L</a:t>
              </a:r>
              <a:r>
                <a:rPr lang="en-US" sz="2400" dirty="0" err="1" smtClean="0">
                  <a:latin typeface="Arial" pitchFamily="34" charset="0"/>
                  <a:ea typeface="Adobe Song Std L"/>
                  <a:cs typeface="Arial" pitchFamily="34" charset="0"/>
                </a:rPr>
                <a:t>aplace</a:t>
              </a:r>
              <a:endParaRPr lang="en-US" sz="2400" dirty="0" smtClean="0">
                <a:latin typeface="Arial" pitchFamily="34" charset="0"/>
                <a:ea typeface="Adobe Song Std L"/>
                <a:cs typeface="Arial" pitchFamily="34" charset="0"/>
              </a:endParaRPr>
            </a:p>
            <a:p>
              <a:pPr indent="0">
                <a:spcBef>
                  <a:spcPts val="1200"/>
                </a:spcBef>
                <a:buNone/>
              </a:pPr>
              <a:r>
                <a:rPr lang="el-GR" sz="2400" dirty="0" smtClean="0">
                  <a:latin typeface="Arial" pitchFamily="34" charset="0"/>
                  <a:ea typeface="Adobe Song Std L"/>
                  <a:cs typeface="Arial" pitchFamily="34" charset="0"/>
                </a:rPr>
                <a:t>γ</a:t>
              </a:r>
              <a:r>
                <a:rPr lang="en-US" sz="2400" dirty="0" smtClean="0">
                  <a:latin typeface="Arial" pitchFamily="34" charset="0"/>
                  <a:ea typeface="Adobe Song Std L"/>
                  <a:cs typeface="Arial" pitchFamily="34" charset="0"/>
                </a:rPr>
                <a:t> = C</a:t>
              </a:r>
              <a:r>
                <a:rPr lang="en-US" sz="2400" i="1" dirty="0" smtClean="0">
                  <a:latin typeface="Arial" pitchFamily="34" charset="0"/>
                  <a:ea typeface="Adobe Song Std L"/>
                  <a:cs typeface="Arial" pitchFamily="34" charset="0"/>
                </a:rPr>
                <a:t>p / </a:t>
              </a:r>
              <a:r>
                <a:rPr lang="en-US" sz="2400" dirty="0" err="1" smtClean="0">
                  <a:latin typeface="Arial" pitchFamily="34" charset="0"/>
                  <a:ea typeface="Adobe Song Std L"/>
                  <a:cs typeface="Arial" pitchFamily="34" charset="0"/>
                </a:rPr>
                <a:t>C</a:t>
              </a:r>
              <a:r>
                <a:rPr lang="en-US" sz="2400" i="1" dirty="0" err="1" smtClean="0">
                  <a:latin typeface="Arial" pitchFamily="34" charset="0"/>
                  <a:ea typeface="Adobe Song Std L"/>
                  <a:cs typeface="Arial" pitchFamily="34" charset="0"/>
                </a:rPr>
                <a:t>v</a:t>
              </a:r>
              <a:endParaRPr lang="id-ID" sz="2400" i="1" dirty="0" smtClean="0">
                <a:latin typeface="Arial" pitchFamily="34" charset="0"/>
                <a:ea typeface="Adobe Song Std L"/>
                <a:cs typeface="Arial" pitchFamily="34" charset="0"/>
              </a:endParaRPr>
            </a:p>
            <a:p>
              <a:pPr indent="0">
                <a:spcBef>
                  <a:spcPts val="1200"/>
                </a:spcBef>
                <a:buNone/>
              </a:pPr>
              <a:r>
                <a:rPr lang="id-ID" sz="2400" i="1" dirty="0" smtClean="0">
                  <a:latin typeface="Arial" pitchFamily="34" charset="0"/>
                  <a:ea typeface="Adobe Song Std L"/>
                  <a:cs typeface="Arial" pitchFamily="34" charset="0"/>
                </a:rPr>
                <a:t>                           </a:t>
              </a:r>
              <a:r>
                <a:rPr lang="en-US" sz="2400" i="1" dirty="0" smtClean="0">
                  <a:latin typeface="Arial" pitchFamily="34" charset="0"/>
                  <a:ea typeface="Adobe Song Std L"/>
                  <a:cs typeface="Arial" pitchFamily="34" charset="0"/>
                </a:rPr>
                <a:t>v =</a:t>
              </a:r>
              <a:r>
                <a:rPr lang="id-ID" sz="2400" i="1" dirty="0" smtClean="0">
                  <a:latin typeface="Arial" pitchFamily="34" charset="0"/>
                  <a:ea typeface="Adobe Song Std L"/>
                  <a:cs typeface="Arial" pitchFamily="34" charset="0"/>
                </a:rPr>
                <a:t>          </a:t>
              </a:r>
              <a:r>
                <a:rPr lang="id-ID" sz="2400" dirty="0" smtClean="0">
                  <a:latin typeface="Arial" pitchFamily="34" charset="0"/>
                  <a:ea typeface="Adobe Song Std L"/>
                  <a:cs typeface="Arial" pitchFamily="34" charset="0"/>
                  <a:sym typeface="Wingdings" pitchFamily="2" charset="2"/>
                </a:rPr>
                <a:t></a:t>
              </a:r>
              <a:r>
                <a:rPr lang="id-ID" sz="2400" i="1" dirty="0" smtClean="0">
                  <a:latin typeface="Arial" pitchFamily="34" charset="0"/>
                  <a:ea typeface="Adobe Song Std L"/>
                  <a:cs typeface="Arial" pitchFamily="34" charset="0"/>
                  <a:sym typeface="Wingdings" pitchFamily="2" charset="2"/>
                </a:rPr>
                <a:t> </a:t>
              </a:r>
              <a:r>
                <a:rPr lang="en-US" sz="2400" i="1" dirty="0" smtClean="0">
                  <a:latin typeface="Arial" pitchFamily="34" charset="0"/>
                  <a:ea typeface="Adobe Song Std L"/>
                  <a:cs typeface="Arial" pitchFamily="34" charset="0"/>
                </a:rPr>
                <a:t>v =</a:t>
              </a:r>
              <a:r>
                <a:rPr lang="id-ID" sz="2400" i="1" dirty="0" smtClean="0">
                  <a:latin typeface="Arial" pitchFamily="34" charset="0"/>
                  <a:ea typeface="Adobe Song Std L"/>
                  <a:cs typeface="Arial" pitchFamily="34" charset="0"/>
                </a:rPr>
                <a:t>   </a:t>
              </a:r>
              <a:r>
                <a:rPr lang="el-GR" sz="2400" dirty="0" smtClean="0">
                  <a:latin typeface="Arial" pitchFamily="34" charset="0"/>
                  <a:cs typeface="Arial" pitchFamily="34" charset="0"/>
                </a:rPr>
                <a:t>γ</a:t>
              </a:r>
              <a:endParaRPr lang="en-US" sz="2400" dirty="0" smtClean="0">
                <a:latin typeface="Arial" pitchFamily="34" charset="0"/>
                <a:ea typeface="Adobe Song Std L"/>
                <a:cs typeface="Arial" pitchFamily="34" charset="0"/>
              </a:endParaRPr>
            </a:p>
            <a:p>
              <a:pPr indent="0">
                <a:spcBef>
                  <a:spcPts val="1200"/>
                </a:spcBef>
                <a:buNone/>
              </a:pPr>
              <a:endParaRPr lang="id-ID" sz="2400" dirty="0" smtClean="0">
                <a:latin typeface="Arial" pitchFamily="34" charset="0"/>
                <a:ea typeface="Adobe Song Std L"/>
                <a:cs typeface="Arial" pitchFamily="34" charset="0"/>
              </a:endParaRPr>
            </a:p>
            <a:p>
              <a:pPr indent="0">
                <a:spcBef>
                  <a:spcPts val="1200"/>
                </a:spcBef>
                <a:buNone/>
              </a:pPr>
              <a:r>
                <a:rPr lang="en-US" sz="2400" dirty="0" err="1" smtClean="0">
                  <a:latin typeface="Arial" pitchFamily="34" charset="0"/>
                  <a:ea typeface="Adobe Song Std L"/>
                  <a:cs typeface="Arial" pitchFamily="34" charset="0"/>
                </a:rPr>
                <a:t>Apa</a:t>
              </a:r>
              <a:r>
                <a:rPr lang="en-US" sz="2400" dirty="0" smtClean="0">
                  <a:latin typeface="Arial" pitchFamily="34" charset="0"/>
                  <a:ea typeface="Adobe Song Std L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ea typeface="Adobe Song Std L"/>
                  <a:cs typeface="Arial" pitchFamily="34" charset="0"/>
                </a:rPr>
                <a:t>kaitan</a:t>
              </a:r>
              <a:r>
                <a:rPr lang="en-US" sz="2400" dirty="0" smtClean="0">
                  <a:latin typeface="Arial" pitchFamily="34" charset="0"/>
                  <a:ea typeface="Adobe Song Std L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ea typeface="Adobe Song Std L"/>
                  <a:cs typeface="Arial" pitchFamily="34" charset="0"/>
                </a:rPr>
                <a:t>tekanan</a:t>
              </a:r>
              <a:r>
                <a:rPr lang="en-US" sz="2400" dirty="0" smtClean="0">
                  <a:latin typeface="Arial" pitchFamily="34" charset="0"/>
                  <a:ea typeface="Adobe Song Std L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ea typeface="Adobe Song Std L"/>
                  <a:cs typeface="Arial" pitchFamily="34" charset="0"/>
                </a:rPr>
                <a:t>dan</a:t>
              </a:r>
              <a:r>
                <a:rPr lang="en-US" sz="2400" dirty="0" smtClean="0">
                  <a:latin typeface="Arial" pitchFamily="34" charset="0"/>
                  <a:ea typeface="Adobe Song Std L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ea typeface="Adobe Song Std L"/>
                  <a:cs typeface="Arial" pitchFamily="34" charset="0"/>
                </a:rPr>
                <a:t>suhu</a:t>
              </a:r>
              <a:r>
                <a:rPr lang="en-US" sz="2400" dirty="0" smtClean="0">
                  <a:latin typeface="Arial" pitchFamily="34" charset="0"/>
                  <a:ea typeface="Adobe Song Std L"/>
                  <a:cs typeface="Arial" pitchFamily="34" charset="0"/>
                </a:rPr>
                <a:t> gas </a:t>
              </a:r>
              <a:r>
                <a:rPr lang="en-US" sz="2400" dirty="0" err="1" smtClean="0">
                  <a:latin typeface="Arial" pitchFamily="34" charset="0"/>
                  <a:ea typeface="Adobe Song Std L"/>
                  <a:cs typeface="Arial" pitchFamily="34" charset="0"/>
                </a:rPr>
                <a:t>terhadap</a:t>
              </a:r>
              <a:r>
                <a:rPr lang="en-US" sz="2400" dirty="0" smtClean="0">
                  <a:latin typeface="Arial" pitchFamily="34" charset="0"/>
                  <a:ea typeface="Adobe Song Std L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ea typeface="Adobe Song Std L"/>
                  <a:cs typeface="Arial" pitchFamily="34" charset="0"/>
                </a:rPr>
                <a:t>cepat</a:t>
              </a:r>
              <a:r>
                <a:rPr lang="en-US" sz="2400" dirty="0" smtClean="0">
                  <a:latin typeface="Arial" pitchFamily="34" charset="0"/>
                  <a:ea typeface="Adobe Song Std L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ea typeface="Adobe Song Std L"/>
                  <a:cs typeface="Arial" pitchFamily="34" charset="0"/>
                </a:rPr>
                <a:t>rambatnya</a:t>
              </a:r>
              <a:r>
                <a:rPr lang="en-US" sz="2400" dirty="0" smtClean="0">
                  <a:latin typeface="Arial" pitchFamily="34" charset="0"/>
                  <a:ea typeface="Adobe Song Std L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ea typeface="Adobe Song Std L"/>
                  <a:cs typeface="Arial" pitchFamily="34" charset="0"/>
                </a:rPr>
                <a:t>bunyi</a:t>
              </a:r>
              <a:r>
                <a:rPr lang="en-US" sz="2400" dirty="0" smtClean="0">
                  <a:latin typeface="Arial" pitchFamily="34" charset="0"/>
                  <a:ea typeface="Adobe Song Std L"/>
                  <a:cs typeface="Arial" pitchFamily="34" charset="0"/>
                </a:rPr>
                <a:t> ?</a:t>
              </a:r>
              <a:endParaRPr lang="id-ID" sz="2400" dirty="0" smtClean="0">
                <a:latin typeface="Arial" pitchFamily="34" charset="0"/>
                <a:ea typeface="Adobe Song Std L"/>
                <a:cs typeface="Arial" pitchFamily="34" charset="0"/>
              </a:endParaRPr>
            </a:p>
            <a:p>
              <a:pPr indent="0">
                <a:spcBef>
                  <a:spcPts val="1200"/>
                </a:spcBef>
                <a:buNone/>
              </a:pPr>
              <a:endParaRPr lang="id-ID" sz="2400" i="1" dirty="0" smtClean="0">
                <a:latin typeface="Arial" pitchFamily="34" charset="0"/>
                <a:ea typeface="Adobe Song Std L"/>
                <a:cs typeface="Arial" pitchFamily="34" charset="0"/>
              </a:endParaRPr>
            </a:p>
            <a:p>
              <a:pPr indent="0">
                <a:spcBef>
                  <a:spcPts val="1200"/>
                </a:spcBef>
                <a:buNone/>
              </a:pPr>
              <a:r>
                <a:rPr lang="en-US" sz="2400" i="1" dirty="0" smtClean="0">
                  <a:latin typeface="Arial" pitchFamily="34" charset="0"/>
                  <a:ea typeface="Adobe Song Std L"/>
                  <a:cs typeface="Arial" pitchFamily="34" charset="0"/>
                </a:rPr>
                <a:t>v =</a:t>
              </a:r>
              <a:r>
                <a:rPr lang="id-ID" sz="2400" i="1" dirty="0" smtClean="0">
                  <a:latin typeface="Arial" pitchFamily="34" charset="0"/>
                  <a:ea typeface="Adobe Song Std L"/>
                  <a:cs typeface="Arial" pitchFamily="34" charset="0"/>
                </a:rPr>
                <a:t>  </a:t>
              </a:r>
              <a:r>
                <a:rPr lang="el-GR" sz="2400" dirty="0" smtClean="0">
                  <a:latin typeface="Arial" pitchFamily="34" charset="0"/>
                  <a:cs typeface="Arial" pitchFamily="34" charset="0"/>
                </a:rPr>
                <a:t>γ</a:t>
              </a:r>
              <a:endParaRPr lang="en-US" sz="2400" dirty="0" smtClean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Mendengar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Melihat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Gelombang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Bunyi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1371600"/>
          </a:xfrm>
        </p:spPr>
        <p:txBody>
          <a:bodyPr/>
          <a:lstStyle/>
          <a:p>
            <a:pPr marL="514350" indent="-514350">
              <a:buNone/>
            </a:pPr>
            <a:r>
              <a:rPr lang="en-US" b="1" dirty="0" err="1" smtClean="0">
                <a:latin typeface="Arial" pitchFamily="34" charset="0"/>
                <a:cs typeface="Arial" pitchFamily="34" charset="0"/>
              </a:rPr>
              <a:t>Telinga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sebagai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Penerima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Buny</a:t>
            </a:r>
            <a:r>
              <a:rPr lang="id-ID" b="1" dirty="0" smtClean="0">
                <a:latin typeface="Arial" pitchFamily="34" charset="0"/>
                <a:cs typeface="Arial" pitchFamily="34" charset="0"/>
              </a:rPr>
              <a:t>i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1304" y="2426656"/>
            <a:ext cx="8686800" cy="3841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Klasifikasi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Gelombang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Bunyi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19399"/>
          </a:xfrm>
        </p:spPr>
        <p:txBody>
          <a:bodyPr>
            <a:normAutofit/>
          </a:bodyPr>
          <a:lstStyle/>
          <a:p>
            <a:pPr marL="0">
              <a:spcBef>
                <a:spcPts val="1200"/>
              </a:spcBef>
              <a:buNone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Bunyi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memiliki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frekuensi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20Hz – 20 000 Hz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dinamakan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latin typeface="Arial" pitchFamily="34" charset="0"/>
                <a:cs typeface="Arial" pitchFamily="34" charset="0"/>
              </a:rPr>
              <a:t>audiosonik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marL="0">
              <a:spcBef>
                <a:spcPts val="1200"/>
              </a:spcBef>
              <a:buNone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Bunyi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memiliki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frekuensi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rendah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20 Hz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dinamakan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latin typeface="Arial" pitchFamily="34" charset="0"/>
                <a:cs typeface="Arial" pitchFamily="34" charset="0"/>
              </a:rPr>
              <a:t>infrasonik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marL="0">
              <a:spcBef>
                <a:spcPts val="1200"/>
              </a:spcBef>
              <a:buNone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Bunyi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memiliki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frekuensi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lebih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tinggi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20 000 Hz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dinamakan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latin typeface="Arial" pitchFamily="34" charset="0"/>
                <a:cs typeface="Arial" pitchFamily="34" charset="0"/>
              </a:rPr>
              <a:t>ultrasonik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1" y="4419600"/>
            <a:ext cx="8610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862</Words>
  <Application>Microsoft Office PowerPoint</Application>
  <PresentationFormat>On-screen Show (4:3)</PresentationFormat>
  <Paragraphs>193</Paragraphs>
  <Slides>27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Slide 1</vt:lpstr>
      <vt:lpstr>Ciri-ciri Gelombang Bunyi</vt:lpstr>
      <vt:lpstr>Gelombang Bunyi adalah Gelombang Longitudinal</vt:lpstr>
      <vt:lpstr>Dapatkah Bunyi Merambat melalui Vakum ?</vt:lpstr>
      <vt:lpstr>Mengukur Cepat Rambat Bunyi </vt:lpstr>
      <vt:lpstr>Slide 6</vt:lpstr>
      <vt:lpstr>Slide 7</vt:lpstr>
      <vt:lpstr>Mendengar dan Melihat Gelombang Bunyi </vt:lpstr>
      <vt:lpstr>Klasifikasi Gelombang Bunyi</vt:lpstr>
      <vt:lpstr>Melihat Bunyi </vt:lpstr>
      <vt:lpstr>Tinggi Nada dan Kuat Bunyi</vt:lpstr>
      <vt:lpstr>Gejala-gejala Gelombang Bunyi</vt:lpstr>
      <vt:lpstr>Slide 13</vt:lpstr>
      <vt:lpstr>Slide 14</vt:lpstr>
      <vt:lpstr>Interferensi Gelombang Bunyi </vt:lpstr>
      <vt:lpstr>Efek Doppler</vt:lpstr>
      <vt:lpstr>Pelayangan Gelombang</vt:lpstr>
      <vt:lpstr>Slide 18</vt:lpstr>
      <vt:lpstr>Gelombang Stasioner pada Alat Penghasil Bunyi</vt:lpstr>
      <vt:lpstr>Slide 20</vt:lpstr>
      <vt:lpstr>Gelombang Transversal pada Pipa Organa </vt:lpstr>
      <vt:lpstr>Slide 22</vt:lpstr>
      <vt:lpstr>Taraf Intensitas dan Aplikasi Bunyi</vt:lpstr>
      <vt:lpstr>Intensitas Gelombang </vt:lpstr>
      <vt:lpstr>Taraf Intensitas Bunyi </vt:lpstr>
      <vt:lpstr>Aplikasi Gelombang Bunyi </vt:lpstr>
      <vt:lpstr>Aplikasi dalam Bidang Kedokteran </vt:lpstr>
    </vt:vector>
  </TitlesOfParts>
  <Company>PKD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Bab 2  Gelombang Bunyi</dc:title>
  <dc:creator>BAMBANG</dc:creator>
  <cp:lastModifiedBy>Bambang</cp:lastModifiedBy>
  <cp:revision>29</cp:revision>
  <dcterms:created xsi:type="dcterms:W3CDTF">2012-01-05T11:56:04Z</dcterms:created>
  <dcterms:modified xsi:type="dcterms:W3CDTF">2012-02-29T11:23:13Z</dcterms:modified>
</cp:coreProperties>
</file>