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3" r:id="rId16"/>
    <p:sldId id="270" r:id="rId17"/>
    <p:sldId id="272" r:id="rId1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985F724-F628-46D0-B54C-088722CBBCE6}" type="datetimeFigureOut">
              <a:rPr lang="id-ID" smtClean="0"/>
              <a:t>11/10/2021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36140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985F724-F628-46D0-B54C-088722CBBCE6}" type="datetimeFigureOut">
              <a:rPr lang="id-ID" smtClean="0"/>
              <a:t>11/10/2021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59740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985F724-F628-46D0-B54C-088722CBBCE6}" type="datetimeFigureOut">
              <a:rPr lang="id-ID" smtClean="0"/>
              <a:t>11/10/2021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33578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985F724-F628-46D0-B54C-088722CBBCE6}" type="datetimeFigureOut">
              <a:rPr lang="id-ID" smtClean="0"/>
              <a:t>11/10/2021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46352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5F724-F628-46D0-B54C-088722CBBCE6}" type="datetimeFigureOut">
              <a:rPr lang="id-ID" smtClean="0"/>
              <a:t>11/10/2021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155539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985F724-F628-46D0-B54C-088722CBBCE6}" type="datetimeFigureOut">
              <a:rPr lang="id-ID" smtClean="0"/>
              <a:t>11/10/2021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427370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985F724-F628-46D0-B54C-088722CBBCE6}" type="datetimeFigureOut">
              <a:rPr lang="id-ID" smtClean="0"/>
              <a:t>11/10/2021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90820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985F724-F628-46D0-B54C-088722CBBCE6}" type="datetimeFigureOut">
              <a:rPr lang="id-ID" smtClean="0"/>
              <a:t>11/10/2021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345061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5F724-F628-46D0-B54C-088722CBBCE6}" type="datetimeFigureOut">
              <a:rPr lang="id-ID" smtClean="0"/>
              <a:t>11/10/2021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45649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5F724-F628-46D0-B54C-088722CBBCE6}" type="datetimeFigureOut">
              <a:rPr lang="id-ID" smtClean="0"/>
              <a:t>11/10/2021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280298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5F724-F628-46D0-B54C-088722CBBCE6}" type="datetimeFigureOut">
              <a:rPr lang="id-ID" smtClean="0"/>
              <a:t>11/10/2021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EC2661A-794A-4646-9753-CAF8AC54428B}" type="slidenum">
              <a:rPr lang="id-ID" smtClean="0"/>
              <a:t>‹#›</a:t>
            </a:fld>
            <a:endParaRPr lang="id-ID"/>
          </a:p>
        </p:txBody>
      </p:sp>
    </p:spTree>
    <p:extLst>
      <p:ext uri="{BB962C8B-B14F-4D97-AF65-F5344CB8AC3E}">
        <p14:creationId xmlns:p14="http://schemas.microsoft.com/office/powerpoint/2010/main" val="595687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5F724-F628-46D0-B54C-088722CBBCE6}" type="datetimeFigureOut">
              <a:rPr lang="id-ID" smtClean="0"/>
              <a:t>11/10/2021</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2661A-794A-4646-9753-CAF8AC54428B}" type="slidenum">
              <a:rPr lang="id-ID" smtClean="0"/>
              <a:t>‹#›</a:t>
            </a:fld>
            <a:endParaRPr lang="id-ID"/>
          </a:p>
        </p:txBody>
      </p:sp>
    </p:spTree>
    <p:extLst>
      <p:ext uri="{BB962C8B-B14F-4D97-AF65-F5344CB8AC3E}">
        <p14:creationId xmlns:p14="http://schemas.microsoft.com/office/powerpoint/2010/main" val="3082329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lodokter.com/ragam-kelainan-genetik-yang-tidak-dapat-dicega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2. Gangguan pada otot</a:t>
            </a:r>
            <a:endParaRPr lang="id-ID" dirty="0"/>
          </a:p>
        </p:txBody>
      </p:sp>
      <p:sp>
        <p:nvSpPr>
          <p:cNvPr id="3" name="Content Placeholder 2"/>
          <p:cNvSpPr>
            <a:spLocks noGrp="1"/>
          </p:cNvSpPr>
          <p:nvPr>
            <p:ph idx="1"/>
          </p:nvPr>
        </p:nvSpPr>
        <p:spPr>
          <a:xfrm>
            <a:off x="457200" y="1268760"/>
            <a:ext cx="8229600" cy="4857403"/>
          </a:xfrm>
        </p:spPr>
        <p:txBody>
          <a:bodyPr/>
          <a:lstStyle/>
          <a:p>
            <a:r>
              <a:rPr lang="id-ID" dirty="0" smtClean="0"/>
              <a:t>Atrofi </a:t>
            </a:r>
          </a:p>
          <a:p>
            <a:pPr marL="0" indent="0">
              <a:buNone/>
            </a:pPr>
            <a:r>
              <a:rPr lang="en-US" dirty="0" err="1"/>
              <a:t>adalah</a:t>
            </a:r>
            <a:r>
              <a:rPr lang="en-US" dirty="0"/>
              <a:t> </a:t>
            </a:r>
            <a:r>
              <a:rPr lang="en-US" dirty="0" err="1"/>
              <a:t>gangguan</a:t>
            </a:r>
            <a:r>
              <a:rPr lang="en-US" dirty="0"/>
              <a:t> </a:t>
            </a:r>
            <a:r>
              <a:rPr lang="en-US" dirty="0" err="1"/>
              <a:t>otot</a:t>
            </a:r>
            <a:r>
              <a:rPr lang="en-US" dirty="0"/>
              <a:t> </a:t>
            </a:r>
            <a:r>
              <a:rPr lang="en-US" dirty="0" err="1"/>
              <a:t>karena</a:t>
            </a:r>
            <a:r>
              <a:rPr lang="en-US" dirty="0"/>
              <a:t> </a:t>
            </a:r>
            <a:r>
              <a:rPr lang="en-US" dirty="0" err="1"/>
              <a:t>otot</a:t>
            </a:r>
            <a:r>
              <a:rPr lang="en-US" dirty="0"/>
              <a:t> </a:t>
            </a:r>
            <a:r>
              <a:rPr lang="en-US" dirty="0" err="1"/>
              <a:t>mengecil</a:t>
            </a:r>
            <a:r>
              <a:rPr lang="en-US" dirty="0"/>
              <a:t> </a:t>
            </a:r>
            <a:r>
              <a:rPr lang="en-US" dirty="0" err="1"/>
              <a:t>sehingga</a:t>
            </a:r>
            <a:r>
              <a:rPr lang="en-US" dirty="0"/>
              <a:t> </a:t>
            </a:r>
            <a:r>
              <a:rPr lang="en-US" dirty="0" err="1"/>
              <a:t>kemampuan</a:t>
            </a:r>
            <a:r>
              <a:rPr lang="en-US" dirty="0"/>
              <a:t> </a:t>
            </a:r>
            <a:r>
              <a:rPr lang="en-US" dirty="0" err="1"/>
              <a:t>untuk</a:t>
            </a:r>
            <a:r>
              <a:rPr lang="en-US" dirty="0"/>
              <a:t> </a:t>
            </a:r>
            <a:r>
              <a:rPr lang="en-US" dirty="0" err="1"/>
              <a:t>berkontraksi</a:t>
            </a:r>
            <a:r>
              <a:rPr lang="en-US" dirty="0"/>
              <a:t> </a:t>
            </a:r>
            <a:r>
              <a:rPr lang="en-US" dirty="0" err="1"/>
              <a:t>hilang</a:t>
            </a:r>
            <a:r>
              <a:rPr lang="en-US" dirty="0"/>
              <a:t>.</a:t>
            </a:r>
            <a:endParaRPr lang="id-ID" dirty="0"/>
          </a:p>
          <a:p>
            <a:pPr marL="0" indent="0">
              <a:buNone/>
            </a:pPr>
            <a:r>
              <a:rPr lang="id-ID" dirty="0" smtClean="0"/>
              <a:t>Penyakit polio disebabkan oleh virus poliomelitis. Virus ini menyebabkan kerusakan saraf yang mengkoordinasi otot ke anggota gerak bawah.</a:t>
            </a:r>
            <a:endParaRPr lang="id-ID" dirty="0"/>
          </a:p>
        </p:txBody>
      </p:sp>
    </p:spTree>
    <p:extLst>
      <p:ext uri="{BB962C8B-B14F-4D97-AF65-F5344CB8AC3E}">
        <p14:creationId xmlns:p14="http://schemas.microsoft.com/office/powerpoint/2010/main" val="2729354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6" y="27436"/>
            <a:ext cx="9053264" cy="672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81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7214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Kram</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Adalah keadaan saat otot tiba-tiba terasa tegang, sulit digerakkan, dan disertai rasa nyeri.</a:t>
            </a:r>
          </a:p>
          <a:p>
            <a:r>
              <a:rPr lang="id-ID" dirty="0" smtClean="0"/>
              <a:t>Kram terjadi karena tidak melakukan pemanasan dengan benar sebelum berolahraga, kurang lancarnya aliran darah pada bagian tubuh tertentu, kondisi udara dingin, ketidak seimbangan elektrolit dalam tubuh terutama natrium dan kalium, serta kekurangan vitamin tiamin (B1), asam pantotenat (B5), dan piridoksin (B6)</a:t>
            </a:r>
            <a:endParaRPr lang="id-ID" dirty="0"/>
          </a:p>
        </p:txBody>
      </p:sp>
    </p:spTree>
    <p:extLst>
      <p:ext uri="{BB962C8B-B14F-4D97-AF65-F5344CB8AC3E}">
        <p14:creationId xmlns:p14="http://schemas.microsoft.com/office/powerpoint/2010/main" val="95014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2" y="0"/>
            <a:ext cx="894499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01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Otot robek</a:t>
            </a:r>
            <a:endParaRPr lang="id-ID" dirty="0"/>
          </a:p>
        </p:txBody>
      </p:sp>
      <p:sp>
        <p:nvSpPr>
          <p:cNvPr id="3" name="Content Placeholder 2"/>
          <p:cNvSpPr>
            <a:spLocks noGrp="1"/>
          </p:cNvSpPr>
          <p:nvPr>
            <p:ph idx="1"/>
          </p:nvPr>
        </p:nvSpPr>
        <p:spPr/>
        <p:txBody>
          <a:bodyPr/>
          <a:lstStyle/>
          <a:p>
            <a:r>
              <a:rPr lang="id-ID" dirty="0" smtClean="0"/>
              <a:t>Adalah robeknya serabut otot yang berakibat bengkak, rasa nyeri dan pendarahan. Hal tersebut dapat disebabkan oleh gerakan yang tiba-tiba ketika berolahraga sehingga menyebabkan luka.</a:t>
            </a:r>
            <a:endParaRPr lang="id-ID" dirty="0"/>
          </a:p>
        </p:txBody>
      </p:sp>
    </p:spTree>
    <p:extLst>
      <p:ext uri="{BB962C8B-B14F-4D97-AF65-F5344CB8AC3E}">
        <p14:creationId xmlns:p14="http://schemas.microsoft.com/office/powerpoint/2010/main" val="144967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0"/>
            <a:ext cx="6619875"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06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Otot terkilir (strain)</a:t>
            </a:r>
            <a:endParaRPr lang="id-ID" dirty="0"/>
          </a:p>
        </p:txBody>
      </p:sp>
      <p:sp>
        <p:nvSpPr>
          <p:cNvPr id="3" name="Content Placeholder 2"/>
          <p:cNvSpPr>
            <a:spLocks noGrp="1"/>
          </p:cNvSpPr>
          <p:nvPr>
            <p:ph idx="1"/>
          </p:nvPr>
        </p:nvSpPr>
        <p:spPr/>
        <p:txBody>
          <a:bodyPr/>
          <a:lstStyle/>
          <a:p>
            <a:r>
              <a:rPr lang="id-ID" dirty="0" smtClean="0"/>
              <a:t>Adalah robeknya otot bagian tendon karena teregang melebihi batas normal. </a:t>
            </a:r>
          </a:p>
          <a:p>
            <a:r>
              <a:rPr lang="id-ID" dirty="0" smtClean="0"/>
              <a:t>Otot terkilir disebabkan oleh pembebanan secara tiba-tiba pada otot.</a:t>
            </a:r>
            <a:endParaRPr lang="id-ID" dirty="0"/>
          </a:p>
        </p:txBody>
      </p:sp>
    </p:spTree>
    <p:extLst>
      <p:ext uri="{BB962C8B-B14F-4D97-AF65-F5344CB8AC3E}">
        <p14:creationId xmlns:p14="http://schemas.microsoft.com/office/powerpoint/2010/main" val="309076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6" y="0"/>
            <a:ext cx="91762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91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374441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0"/>
            <a:ext cx="482917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53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Hipertrofi </a:t>
            </a:r>
            <a:endParaRPr lang="id-ID" dirty="0"/>
          </a:p>
        </p:txBody>
      </p:sp>
      <p:sp>
        <p:nvSpPr>
          <p:cNvPr id="3" name="Content Placeholder 2"/>
          <p:cNvSpPr>
            <a:spLocks noGrp="1"/>
          </p:cNvSpPr>
          <p:nvPr>
            <p:ph idx="1"/>
          </p:nvPr>
        </p:nvSpPr>
        <p:spPr/>
        <p:txBody>
          <a:bodyPr/>
          <a:lstStyle/>
          <a:p>
            <a:pPr marL="0" indent="0">
              <a:buNone/>
            </a:pPr>
            <a:r>
              <a:rPr lang="en-US" dirty="0" err="1"/>
              <a:t>adalah</a:t>
            </a:r>
            <a:r>
              <a:rPr lang="en-US" dirty="0"/>
              <a:t> </a:t>
            </a:r>
            <a:r>
              <a:rPr lang="en-US" dirty="0" err="1"/>
              <a:t>keadaan</a:t>
            </a:r>
            <a:r>
              <a:rPr lang="en-US" dirty="0"/>
              <a:t> </a:t>
            </a:r>
            <a:r>
              <a:rPr lang="en-US" dirty="0" err="1"/>
              <a:t>otot</a:t>
            </a:r>
            <a:r>
              <a:rPr lang="en-US" dirty="0"/>
              <a:t> </a:t>
            </a:r>
            <a:r>
              <a:rPr lang="en-US" dirty="0" err="1"/>
              <a:t>menjadi</a:t>
            </a:r>
            <a:r>
              <a:rPr lang="en-US" dirty="0"/>
              <a:t> </a:t>
            </a:r>
            <a:r>
              <a:rPr lang="en-US" dirty="0" err="1"/>
              <a:t>lebih</a:t>
            </a:r>
            <a:r>
              <a:rPr lang="en-US" dirty="0"/>
              <a:t> </a:t>
            </a:r>
            <a:r>
              <a:rPr lang="en-US" dirty="0" err="1"/>
              <a:t>besar</a:t>
            </a:r>
            <a:r>
              <a:rPr lang="en-US" dirty="0"/>
              <a:t> </a:t>
            </a:r>
            <a:r>
              <a:rPr lang="en-US" dirty="0" err="1"/>
              <a:t>dan</a:t>
            </a:r>
            <a:r>
              <a:rPr lang="en-US" dirty="0"/>
              <a:t> </a:t>
            </a:r>
            <a:r>
              <a:rPr lang="en-US" dirty="0" err="1"/>
              <a:t>kuat</a:t>
            </a:r>
            <a:r>
              <a:rPr lang="en-US" dirty="0"/>
              <a:t> </a:t>
            </a:r>
            <a:r>
              <a:rPr lang="en-US" dirty="0" err="1"/>
              <a:t>karena</a:t>
            </a:r>
            <a:r>
              <a:rPr lang="en-US" dirty="0"/>
              <a:t> </a:t>
            </a:r>
            <a:r>
              <a:rPr lang="en-US" dirty="0" err="1"/>
              <a:t>sering</a:t>
            </a:r>
            <a:r>
              <a:rPr lang="en-US" dirty="0"/>
              <a:t> </a:t>
            </a:r>
            <a:r>
              <a:rPr lang="en-US" dirty="0" err="1"/>
              <a:t>dilatih</a:t>
            </a:r>
            <a:r>
              <a:rPr lang="en-US" dirty="0"/>
              <a:t>. Hal </a:t>
            </a:r>
            <a:r>
              <a:rPr lang="en-US" dirty="0" err="1"/>
              <a:t>ini</a:t>
            </a:r>
            <a:r>
              <a:rPr lang="en-US" dirty="0"/>
              <a:t> </a:t>
            </a:r>
            <a:r>
              <a:rPr lang="en-US" dirty="0" err="1"/>
              <a:t>terjadi</a:t>
            </a:r>
            <a:r>
              <a:rPr lang="en-US" dirty="0"/>
              <a:t> </a:t>
            </a:r>
            <a:r>
              <a:rPr lang="en-US" dirty="0" err="1"/>
              <a:t>pada</a:t>
            </a:r>
            <a:r>
              <a:rPr lang="en-US" dirty="0"/>
              <a:t> </a:t>
            </a:r>
            <a:r>
              <a:rPr lang="en-US" dirty="0" err="1"/>
              <a:t>tubuh</a:t>
            </a:r>
            <a:r>
              <a:rPr lang="en-US" dirty="0"/>
              <a:t> </a:t>
            </a:r>
            <a:r>
              <a:rPr lang="en-US" dirty="0" err="1"/>
              <a:t>atlet</a:t>
            </a:r>
            <a:r>
              <a:rPr lang="en-US" dirty="0"/>
              <a:t>, </a:t>
            </a:r>
            <a:r>
              <a:rPr lang="en-US" dirty="0" err="1"/>
              <a:t>misalnya</a:t>
            </a:r>
            <a:r>
              <a:rPr lang="en-US" dirty="0"/>
              <a:t> </a:t>
            </a:r>
            <a:r>
              <a:rPr lang="en-US" dirty="0" err="1"/>
              <a:t>binaragawan</a:t>
            </a:r>
            <a:r>
              <a:rPr lang="en-US" dirty="0"/>
              <a:t>, </a:t>
            </a:r>
            <a:r>
              <a:rPr lang="en-US" dirty="0" err="1"/>
              <a:t>atlet</a:t>
            </a:r>
            <a:r>
              <a:rPr lang="en-US" dirty="0"/>
              <a:t> </a:t>
            </a:r>
            <a:r>
              <a:rPr lang="en-US" dirty="0" err="1"/>
              <a:t>angkat</a:t>
            </a:r>
            <a:r>
              <a:rPr lang="en-US" dirty="0"/>
              <a:t> </a:t>
            </a:r>
            <a:r>
              <a:rPr lang="en-US" dirty="0" err="1"/>
              <a:t>besi</a:t>
            </a:r>
            <a:r>
              <a:rPr lang="en-US" dirty="0"/>
              <a:t>, </a:t>
            </a:r>
            <a:r>
              <a:rPr lang="en-US" dirty="0" err="1"/>
              <a:t>dan</a:t>
            </a:r>
            <a:r>
              <a:rPr lang="en-US" dirty="0"/>
              <a:t> </a:t>
            </a:r>
            <a:r>
              <a:rPr lang="en-US" dirty="0" err="1"/>
              <a:t>atlet</a:t>
            </a:r>
            <a:r>
              <a:rPr lang="en-US" dirty="0"/>
              <a:t> </a:t>
            </a:r>
            <a:r>
              <a:rPr lang="en-US" dirty="0" err="1"/>
              <a:t>sepakbola</a:t>
            </a:r>
            <a:r>
              <a:rPr lang="en-US" dirty="0" smtClean="0"/>
              <a:t>.</a:t>
            </a:r>
            <a:endParaRPr lang="id-ID" dirty="0" smtClean="0"/>
          </a:p>
          <a:p>
            <a:pPr marL="0" indent="0">
              <a:buNone/>
            </a:pPr>
            <a:endParaRPr lang="id-ID" dirty="0"/>
          </a:p>
          <a:p>
            <a:endParaRPr lang="id-ID"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501008"/>
            <a:ext cx="8136904"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583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Hernia Abdominalis</a:t>
            </a:r>
            <a:endParaRPr lang="id-ID" dirty="0"/>
          </a:p>
        </p:txBody>
      </p:sp>
      <p:sp>
        <p:nvSpPr>
          <p:cNvPr id="3" name="Content Placeholder 2"/>
          <p:cNvSpPr>
            <a:spLocks noGrp="1"/>
          </p:cNvSpPr>
          <p:nvPr>
            <p:ph idx="1"/>
          </p:nvPr>
        </p:nvSpPr>
        <p:spPr/>
        <p:txBody>
          <a:bodyPr/>
          <a:lstStyle/>
          <a:p>
            <a:r>
              <a:rPr lang="en-US" dirty="0" err="1"/>
              <a:t>adalah</a:t>
            </a:r>
            <a:r>
              <a:rPr lang="en-US" dirty="0"/>
              <a:t> </a:t>
            </a:r>
            <a:r>
              <a:rPr lang="en-US" dirty="0" err="1"/>
              <a:t>sobeknya</a:t>
            </a:r>
            <a:r>
              <a:rPr lang="en-US" dirty="0"/>
              <a:t> </a:t>
            </a:r>
            <a:r>
              <a:rPr lang="en-US" dirty="0" err="1"/>
              <a:t>otot</a:t>
            </a:r>
            <a:r>
              <a:rPr lang="en-US" dirty="0"/>
              <a:t> </a:t>
            </a:r>
            <a:r>
              <a:rPr lang="en-US" dirty="0" err="1"/>
              <a:t>dinding</a:t>
            </a:r>
            <a:r>
              <a:rPr lang="en-US" dirty="0"/>
              <a:t> </a:t>
            </a:r>
            <a:r>
              <a:rPr lang="id-ID" dirty="0" smtClean="0"/>
              <a:t>abdominalis</a:t>
            </a:r>
            <a:r>
              <a:rPr lang="en-US" dirty="0" smtClean="0"/>
              <a:t> </a:t>
            </a:r>
            <a:r>
              <a:rPr lang="en-US" dirty="0" err="1" smtClean="0"/>
              <a:t>sehingga</a:t>
            </a:r>
            <a:r>
              <a:rPr lang="en-US" dirty="0" smtClean="0"/>
              <a:t> </a:t>
            </a:r>
            <a:r>
              <a:rPr lang="en-US" dirty="0" err="1"/>
              <a:t>usus</a:t>
            </a:r>
            <a:r>
              <a:rPr lang="en-US" dirty="0"/>
              <a:t> </a:t>
            </a:r>
            <a:r>
              <a:rPr lang="en-US" dirty="0" smtClean="0"/>
              <a:t>m</a:t>
            </a:r>
            <a:r>
              <a:rPr lang="id-ID" dirty="0" smtClean="0"/>
              <a:t>emasuki</a:t>
            </a:r>
            <a:r>
              <a:rPr lang="en-US" dirty="0" smtClean="0"/>
              <a:t> </a:t>
            </a:r>
            <a:r>
              <a:rPr lang="id-ID" dirty="0" smtClean="0"/>
              <a:t>bagian sobekan tersebut</a:t>
            </a:r>
            <a:r>
              <a:rPr lang="en-US" dirty="0" smtClean="0"/>
              <a:t>.</a:t>
            </a:r>
            <a:endParaRPr lang="id-ID" dirty="0"/>
          </a:p>
          <a:p>
            <a:endParaRPr lang="id-ID"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068960"/>
            <a:ext cx="417646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64904"/>
            <a:ext cx="4139952"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82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Tetanus</a:t>
            </a:r>
            <a:endParaRPr lang="id-ID" dirty="0"/>
          </a:p>
        </p:txBody>
      </p:sp>
      <p:sp>
        <p:nvSpPr>
          <p:cNvPr id="3" name="Content Placeholder 2"/>
          <p:cNvSpPr>
            <a:spLocks noGrp="1"/>
          </p:cNvSpPr>
          <p:nvPr>
            <p:ph idx="1"/>
          </p:nvPr>
        </p:nvSpPr>
        <p:spPr/>
        <p:txBody>
          <a:bodyPr/>
          <a:lstStyle/>
          <a:p>
            <a:pPr marL="0" indent="0">
              <a:buNone/>
            </a:pPr>
            <a:r>
              <a:rPr lang="id-ID" dirty="0" smtClean="0"/>
              <a:t>Merupakan otot mengalami kekejangan secara terus menerus berkontraksi sehingga tidak mampu lagi berkontraksi. Tetanus disebabkan luka yang terinfeksi oleh bakteri </a:t>
            </a:r>
            <a:r>
              <a:rPr lang="id-ID" i="1" dirty="0" smtClean="0"/>
              <a:t>Clostridium tetani</a:t>
            </a:r>
            <a:endParaRPr lang="id-ID" i="1" dirty="0"/>
          </a:p>
        </p:txBody>
      </p:sp>
    </p:spTree>
    <p:extLst>
      <p:ext uri="{BB962C8B-B14F-4D97-AF65-F5344CB8AC3E}">
        <p14:creationId xmlns:p14="http://schemas.microsoft.com/office/powerpoint/2010/main" val="86601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79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Distrofi otot</a:t>
            </a:r>
            <a:endParaRPr lang="id-ID" dirty="0"/>
          </a:p>
        </p:txBody>
      </p:sp>
      <p:sp>
        <p:nvSpPr>
          <p:cNvPr id="3" name="Content Placeholder 2"/>
          <p:cNvSpPr>
            <a:spLocks noGrp="1"/>
          </p:cNvSpPr>
          <p:nvPr>
            <p:ph idx="1"/>
          </p:nvPr>
        </p:nvSpPr>
        <p:spPr/>
        <p:txBody>
          <a:bodyPr/>
          <a:lstStyle/>
          <a:p>
            <a:pPr marL="0" indent="0">
              <a:buNone/>
            </a:pPr>
            <a:r>
              <a:rPr lang="id-ID" b="1" dirty="0" smtClean="0"/>
              <a:t>Adalah </a:t>
            </a:r>
            <a:r>
              <a:rPr lang="id-ID" b="1" dirty="0" smtClean="0"/>
              <a:t>penurunan kemampuan otot karena kelainan genetik.</a:t>
            </a:r>
            <a:endParaRPr lang="id-ID" b="1" dirty="0" smtClean="0"/>
          </a:p>
          <a:p>
            <a:pPr marL="0" indent="0">
              <a:buNone/>
            </a:pPr>
            <a:r>
              <a:rPr lang="id-ID" b="1" dirty="0"/>
              <a:t> </a:t>
            </a:r>
            <a:r>
              <a:rPr lang="id-ID" dirty="0"/>
              <a:t>Penyebab distrofi otot adalah adanya </a:t>
            </a:r>
            <a:r>
              <a:rPr lang="id-ID" dirty="0">
                <a:hlinkClick r:id="rId2"/>
              </a:rPr>
              <a:t>kelainan genetik</a:t>
            </a:r>
            <a:r>
              <a:rPr lang="id-ID" dirty="0"/>
              <a:t> atau mutasi pada gen yang bertugas untuk mengatur fungsi dan membentuk struktur otot seseorang.</a:t>
            </a:r>
          </a:p>
        </p:txBody>
      </p:sp>
    </p:spTree>
    <p:extLst>
      <p:ext uri="{BB962C8B-B14F-4D97-AF65-F5344CB8AC3E}">
        <p14:creationId xmlns:p14="http://schemas.microsoft.com/office/powerpoint/2010/main" val="68732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344816"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49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Miastenia gravis</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dirty="0" smtClean="0"/>
              <a:t>adalah melemahnya otot akibat gangguan pada saraf dan </a:t>
            </a:r>
            <a:r>
              <a:rPr lang="id-ID" dirty="0" smtClean="0"/>
              <a:t>otot sehingga penderita mengalami kelumpuhan. </a:t>
            </a:r>
            <a:r>
              <a:rPr lang="id-ID" dirty="0" smtClean="0"/>
              <a:t>Penyebab:autoimun dan gangguan kelenjar timus.</a:t>
            </a:r>
          </a:p>
          <a:p>
            <a:pPr marL="0" indent="0">
              <a:buNone/>
            </a:pPr>
            <a:r>
              <a:rPr lang="id-ID" dirty="0" smtClean="0"/>
              <a:t>Terjadi ketika sistem kekebalan tubuh mengalami gangguan dan menghasilkan antibodi yang menyerang jaringan yang menghubungkan sel saraf dan otot, sehingga otot melemah.</a:t>
            </a:r>
            <a:endParaRPr lang="id-ID" dirty="0"/>
          </a:p>
        </p:txBody>
      </p:sp>
    </p:spTree>
    <p:extLst>
      <p:ext uri="{BB962C8B-B14F-4D97-AF65-F5344CB8AC3E}">
        <p14:creationId xmlns:p14="http://schemas.microsoft.com/office/powerpoint/2010/main" val="764883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287</Words>
  <Application>Microsoft Office PowerPoint</Application>
  <PresentationFormat>On-screen Show (4:3)</PresentationFormat>
  <Paragraphs>24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2. Gangguan pada otot</vt:lpstr>
      <vt:lpstr>PowerPoint Presentation</vt:lpstr>
      <vt:lpstr>Hipertrofi </vt:lpstr>
      <vt:lpstr>Hernia Abdominalis</vt:lpstr>
      <vt:lpstr>Tetanus</vt:lpstr>
      <vt:lpstr>PowerPoint Presentation</vt:lpstr>
      <vt:lpstr>Distrofi otot</vt:lpstr>
      <vt:lpstr>PowerPoint Presentation</vt:lpstr>
      <vt:lpstr>Miastenia gravis</vt:lpstr>
      <vt:lpstr>PowerPoint Presentation</vt:lpstr>
      <vt:lpstr>PowerPoint Presentation</vt:lpstr>
      <vt:lpstr>Kram</vt:lpstr>
      <vt:lpstr>PowerPoint Presentation</vt:lpstr>
      <vt:lpstr>Otot robek</vt:lpstr>
      <vt:lpstr>PowerPoint Presentation</vt:lpstr>
      <vt:lpstr>Otot terkilir (strain)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7</cp:revision>
  <dcterms:created xsi:type="dcterms:W3CDTF">2021-10-11T02:52:42Z</dcterms:created>
  <dcterms:modified xsi:type="dcterms:W3CDTF">2021-10-11T07:15:24Z</dcterms:modified>
</cp:coreProperties>
</file>