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9" r:id="rId4"/>
    <p:sldId id="260" r:id="rId5"/>
    <p:sldId id="261" r:id="rId6"/>
    <p:sldId id="262" r:id="rId7"/>
    <p:sldId id="270" r:id="rId8"/>
    <p:sldId id="267" r:id="rId9"/>
    <p:sldId id="268" r:id="rId10"/>
    <p:sldId id="266" r:id="rId11"/>
    <p:sldId id="271" r:id="rId12"/>
    <p:sldId id="272" r:id="rId13"/>
    <p:sldId id="273" r:id="rId14"/>
    <p:sldId id="274" r:id="rId15"/>
    <p:sldId id="275" r:id="rId16"/>
    <p:sldId id="276" r:id="rId17"/>
    <p:sldId id="277" r:id="rId18"/>
    <p:sldId id="278" r:id="rId19"/>
    <p:sldId id="279" r:id="rId20"/>
    <p:sldId id="280" r:id="rId21"/>
  </p:sldIdLst>
  <p:sldSz cx="9144000" cy="6858000" type="screen4x3"/>
  <p:notesSz cx="9144000" cy="6858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p:cViewPr>
        <p:scale>
          <a:sx n="78" d="100"/>
          <a:sy n="78" d="100"/>
        </p:scale>
        <p:origin x="-1056" y="-2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88B4363-6BDC-461A-80D4-649F69C45AD8}" type="datetimeFigureOut">
              <a:rPr lang="id-ID" smtClean="0"/>
              <a:t>11/07/2020</a:t>
            </a:fld>
            <a:endParaRPr lang="id-ID"/>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FE3B2AD-080F-45E6-8109-EE18AEDFD16D}" type="slidenum">
              <a:rPr lang="id-ID" smtClean="0"/>
              <a:t>‹#›</a:t>
            </a:fld>
            <a:endParaRPr lang="id-ID"/>
          </a:p>
        </p:txBody>
      </p:sp>
    </p:spTree>
    <p:extLst>
      <p:ext uri="{BB962C8B-B14F-4D97-AF65-F5344CB8AC3E}">
        <p14:creationId xmlns:p14="http://schemas.microsoft.com/office/powerpoint/2010/main" val="2535167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010909" y="1172210"/>
            <a:ext cx="3134995" cy="3134995"/>
          </a:xfrm>
          <a:custGeom>
            <a:avLst/>
            <a:gdLst/>
            <a:ahLst/>
            <a:cxnLst/>
            <a:rect l="l" t="t" r="r" b="b"/>
            <a:pathLst>
              <a:path w="3134995" h="3134995">
                <a:moveTo>
                  <a:pt x="3134741" y="0"/>
                </a:moveTo>
                <a:lnTo>
                  <a:pt x="0" y="3134741"/>
                </a:lnTo>
              </a:path>
            </a:pathLst>
          </a:custGeom>
          <a:ln w="12700">
            <a:solidFill>
              <a:srgbClr val="000000"/>
            </a:solidFill>
          </a:ln>
        </p:spPr>
        <p:txBody>
          <a:bodyPr wrap="square" lIns="0" tIns="0" rIns="0" bIns="0" rtlCol="0"/>
          <a:lstStyle/>
          <a:p>
            <a:endParaRPr/>
          </a:p>
        </p:txBody>
      </p:sp>
      <p:sp>
        <p:nvSpPr>
          <p:cNvPr id="18" name="bk object 18"/>
          <p:cNvSpPr/>
          <p:nvPr/>
        </p:nvSpPr>
        <p:spPr>
          <a:xfrm>
            <a:off x="4337050" y="1357883"/>
            <a:ext cx="4806950" cy="4807585"/>
          </a:xfrm>
          <a:custGeom>
            <a:avLst/>
            <a:gdLst/>
            <a:ahLst/>
            <a:cxnLst/>
            <a:rect l="l" t="t" r="r" b="b"/>
            <a:pathLst>
              <a:path w="4806950" h="4807585">
                <a:moveTo>
                  <a:pt x="4806950" y="0"/>
                </a:moveTo>
                <a:lnTo>
                  <a:pt x="0" y="4806962"/>
                </a:lnTo>
              </a:path>
            </a:pathLst>
          </a:custGeom>
          <a:ln w="12700">
            <a:solidFill>
              <a:srgbClr val="000000"/>
            </a:solidFill>
          </a:ln>
        </p:spPr>
        <p:txBody>
          <a:bodyPr wrap="square" lIns="0" tIns="0" rIns="0" bIns="0" rtlCol="0"/>
          <a:lstStyle/>
          <a:p>
            <a:endParaRPr/>
          </a:p>
        </p:txBody>
      </p:sp>
      <p:sp>
        <p:nvSpPr>
          <p:cNvPr id="19" name="bk object 19"/>
          <p:cNvSpPr/>
          <p:nvPr/>
        </p:nvSpPr>
        <p:spPr>
          <a:xfrm>
            <a:off x="5226050" y="1469389"/>
            <a:ext cx="3912235" cy="3912235"/>
          </a:xfrm>
          <a:custGeom>
            <a:avLst/>
            <a:gdLst/>
            <a:ahLst/>
            <a:cxnLst/>
            <a:rect l="l" t="t" r="r" b="b"/>
            <a:pathLst>
              <a:path w="3912234" h="3912235">
                <a:moveTo>
                  <a:pt x="3912107" y="0"/>
                </a:moveTo>
                <a:lnTo>
                  <a:pt x="0" y="3912108"/>
                </a:lnTo>
              </a:path>
            </a:pathLst>
          </a:custGeom>
          <a:ln w="12700">
            <a:solidFill>
              <a:srgbClr val="000000"/>
            </a:solidFill>
          </a:ln>
        </p:spPr>
        <p:txBody>
          <a:bodyPr wrap="square" lIns="0" tIns="0" rIns="0" bIns="0" rtlCol="0"/>
          <a:lstStyle/>
          <a:p>
            <a:endParaRPr/>
          </a:p>
        </p:txBody>
      </p:sp>
      <p:sp>
        <p:nvSpPr>
          <p:cNvPr id="20" name="bk object 20"/>
          <p:cNvSpPr/>
          <p:nvPr/>
        </p:nvSpPr>
        <p:spPr>
          <a:xfrm>
            <a:off x="5304790" y="1309369"/>
            <a:ext cx="3839845" cy="3839845"/>
          </a:xfrm>
          <a:custGeom>
            <a:avLst/>
            <a:gdLst/>
            <a:ahLst/>
            <a:cxnLst/>
            <a:rect l="l" t="t" r="r" b="b"/>
            <a:pathLst>
              <a:path w="3839845" h="3839845">
                <a:moveTo>
                  <a:pt x="3839464" y="0"/>
                </a:moveTo>
                <a:lnTo>
                  <a:pt x="0" y="3839463"/>
                </a:lnTo>
              </a:path>
            </a:pathLst>
          </a:custGeom>
          <a:ln w="33020">
            <a:solidFill>
              <a:srgbClr val="000000"/>
            </a:solidFill>
          </a:ln>
        </p:spPr>
        <p:txBody>
          <a:bodyPr wrap="square" lIns="0" tIns="0" rIns="0" bIns="0" rtlCol="0"/>
          <a:lstStyle/>
          <a:p>
            <a:endParaRPr/>
          </a:p>
        </p:txBody>
      </p:sp>
      <p:sp>
        <p:nvSpPr>
          <p:cNvPr id="21" name="bk object 21"/>
          <p:cNvSpPr/>
          <p:nvPr/>
        </p:nvSpPr>
        <p:spPr>
          <a:xfrm>
            <a:off x="5708650" y="1771650"/>
            <a:ext cx="3430904" cy="3430904"/>
          </a:xfrm>
          <a:custGeom>
            <a:avLst/>
            <a:gdLst/>
            <a:ahLst/>
            <a:cxnLst/>
            <a:rect l="l" t="t" r="r" b="b"/>
            <a:pathLst>
              <a:path w="3430904" h="3430904">
                <a:moveTo>
                  <a:pt x="3430524" y="0"/>
                </a:moveTo>
                <a:lnTo>
                  <a:pt x="0" y="3430524"/>
                </a:lnTo>
              </a:path>
            </a:pathLst>
          </a:custGeom>
          <a:ln w="33020">
            <a:solidFill>
              <a:srgbClr val="000000"/>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1" i="0">
                <a:solidFill>
                  <a:srgbClr val="042E6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42E60"/>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7/11/2020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010909" y="1172210"/>
            <a:ext cx="3134995" cy="3134995"/>
          </a:xfrm>
          <a:custGeom>
            <a:avLst/>
            <a:gdLst/>
            <a:ahLst/>
            <a:cxnLst/>
            <a:rect l="l" t="t" r="r" b="b"/>
            <a:pathLst>
              <a:path w="3134995" h="3134995">
                <a:moveTo>
                  <a:pt x="3134741" y="0"/>
                </a:moveTo>
                <a:lnTo>
                  <a:pt x="0" y="3134741"/>
                </a:lnTo>
              </a:path>
            </a:pathLst>
          </a:custGeom>
          <a:ln w="12700">
            <a:solidFill>
              <a:srgbClr val="000000"/>
            </a:solidFill>
          </a:ln>
        </p:spPr>
        <p:txBody>
          <a:bodyPr wrap="square" lIns="0" tIns="0" rIns="0" bIns="0" rtlCol="0"/>
          <a:lstStyle/>
          <a:p>
            <a:endParaRPr/>
          </a:p>
        </p:txBody>
      </p:sp>
      <p:sp>
        <p:nvSpPr>
          <p:cNvPr id="18" name="bk object 18"/>
          <p:cNvSpPr/>
          <p:nvPr/>
        </p:nvSpPr>
        <p:spPr>
          <a:xfrm>
            <a:off x="4337050" y="1357883"/>
            <a:ext cx="4806950" cy="4807585"/>
          </a:xfrm>
          <a:custGeom>
            <a:avLst/>
            <a:gdLst/>
            <a:ahLst/>
            <a:cxnLst/>
            <a:rect l="l" t="t" r="r" b="b"/>
            <a:pathLst>
              <a:path w="4806950" h="4807585">
                <a:moveTo>
                  <a:pt x="4806950" y="0"/>
                </a:moveTo>
                <a:lnTo>
                  <a:pt x="0" y="4806962"/>
                </a:lnTo>
              </a:path>
            </a:pathLst>
          </a:custGeom>
          <a:ln w="12700">
            <a:solidFill>
              <a:srgbClr val="000000"/>
            </a:solidFill>
          </a:ln>
        </p:spPr>
        <p:txBody>
          <a:bodyPr wrap="square" lIns="0" tIns="0" rIns="0" bIns="0" rtlCol="0"/>
          <a:lstStyle/>
          <a:p>
            <a:endParaRPr/>
          </a:p>
        </p:txBody>
      </p:sp>
      <p:sp>
        <p:nvSpPr>
          <p:cNvPr id="19" name="bk object 19"/>
          <p:cNvSpPr/>
          <p:nvPr/>
        </p:nvSpPr>
        <p:spPr>
          <a:xfrm>
            <a:off x="5226050" y="1469389"/>
            <a:ext cx="3912235" cy="3912235"/>
          </a:xfrm>
          <a:custGeom>
            <a:avLst/>
            <a:gdLst/>
            <a:ahLst/>
            <a:cxnLst/>
            <a:rect l="l" t="t" r="r" b="b"/>
            <a:pathLst>
              <a:path w="3912234" h="3912235">
                <a:moveTo>
                  <a:pt x="3912107" y="0"/>
                </a:moveTo>
                <a:lnTo>
                  <a:pt x="0" y="3912108"/>
                </a:lnTo>
              </a:path>
            </a:pathLst>
          </a:custGeom>
          <a:ln w="12700">
            <a:solidFill>
              <a:srgbClr val="000000"/>
            </a:solidFill>
          </a:ln>
        </p:spPr>
        <p:txBody>
          <a:bodyPr wrap="square" lIns="0" tIns="0" rIns="0" bIns="0" rtlCol="0"/>
          <a:lstStyle/>
          <a:p>
            <a:endParaRPr/>
          </a:p>
        </p:txBody>
      </p:sp>
      <p:sp>
        <p:nvSpPr>
          <p:cNvPr id="20" name="bk object 20"/>
          <p:cNvSpPr/>
          <p:nvPr/>
        </p:nvSpPr>
        <p:spPr>
          <a:xfrm>
            <a:off x="5304790" y="1309369"/>
            <a:ext cx="3839845" cy="3839845"/>
          </a:xfrm>
          <a:custGeom>
            <a:avLst/>
            <a:gdLst/>
            <a:ahLst/>
            <a:cxnLst/>
            <a:rect l="l" t="t" r="r" b="b"/>
            <a:pathLst>
              <a:path w="3839845" h="3839845">
                <a:moveTo>
                  <a:pt x="3839464" y="0"/>
                </a:moveTo>
                <a:lnTo>
                  <a:pt x="0" y="3839463"/>
                </a:lnTo>
              </a:path>
            </a:pathLst>
          </a:custGeom>
          <a:ln w="33020">
            <a:solidFill>
              <a:srgbClr val="000000"/>
            </a:solidFill>
          </a:ln>
        </p:spPr>
        <p:txBody>
          <a:bodyPr wrap="square" lIns="0" tIns="0" rIns="0" bIns="0" rtlCol="0"/>
          <a:lstStyle/>
          <a:p>
            <a:endParaRPr/>
          </a:p>
        </p:txBody>
      </p:sp>
      <p:sp>
        <p:nvSpPr>
          <p:cNvPr id="21" name="bk object 21"/>
          <p:cNvSpPr/>
          <p:nvPr/>
        </p:nvSpPr>
        <p:spPr>
          <a:xfrm>
            <a:off x="5708650" y="1771650"/>
            <a:ext cx="3430904" cy="3430904"/>
          </a:xfrm>
          <a:custGeom>
            <a:avLst/>
            <a:gdLst/>
            <a:ahLst/>
            <a:cxnLst/>
            <a:rect l="l" t="t" r="r" b="b"/>
            <a:pathLst>
              <a:path w="3430904" h="3430904">
                <a:moveTo>
                  <a:pt x="3430524" y="0"/>
                </a:moveTo>
                <a:lnTo>
                  <a:pt x="0" y="3430524"/>
                </a:lnTo>
              </a:path>
            </a:pathLst>
          </a:custGeom>
          <a:ln w="33020">
            <a:solidFill>
              <a:srgbClr val="000000"/>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1" i="0">
                <a:solidFill>
                  <a:srgbClr val="042E6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7/11/2020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7/11/2020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822325" y="700087"/>
            <a:ext cx="3808729" cy="696594"/>
          </a:xfrm>
          <a:prstGeom prst="rect">
            <a:avLst/>
          </a:prstGeom>
        </p:spPr>
        <p:txBody>
          <a:bodyPr wrap="square" lIns="0" tIns="0" rIns="0" bIns="0">
            <a:spAutoFit/>
          </a:bodyPr>
          <a:lstStyle>
            <a:lvl1pPr>
              <a:defRPr sz="4400" b="1" i="0">
                <a:solidFill>
                  <a:srgbClr val="042E60"/>
                </a:solidFill>
                <a:latin typeface="Arial"/>
                <a:cs typeface="Arial"/>
              </a:defRPr>
            </a:lvl1pPr>
          </a:lstStyle>
          <a:p>
            <a:endParaRPr/>
          </a:p>
        </p:txBody>
      </p:sp>
      <p:sp>
        <p:nvSpPr>
          <p:cNvPr id="3" name="Holder 3"/>
          <p:cNvSpPr>
            <a:spLocks noGrp="1"/>
          </p:cNvSpPr>
          <p:nvPr>
            <p:ph type="body" idx="1"/>
          </p:nvPr>
        </p:nvSpPr>
        <p:spPr>
          <a:xfrm>
            <a:off x="822325" y="1375727"/>
            <a:ext cx="6928484" cy="4324985"/>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7/11/2020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pendidikan.co.id/wp-content/uploads/2020/01/Proses-Oogenesis.jpg"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s://4.bp.blogspot.com/-L4zlL9FU6sY/Vtqu69MqwtI/AAAAAAAAFeI/TQh0_uQQrxM/s1600/sporogenesis.gi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3999"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1000" y="609600"/>
            <a:ext cx="8077199" cy="2505814"/>
          </a:xfrm>
          <a:prstGeom prst="rect">
            <a:avLst/>
          </a:prstGeom>
        </p:spPr>
        <p:txBody>
          <a:bodyPr vert="horz" wrap="square" lIns="0" tIns="12700" rIns="0" bIns="0" rtlCol="0">
            <a:spAutoFit/>
          </a:bodyPr>
          <a:lstStyle/>
          <a:p>
            <a:pPr marL="12700">
              <a:lnSpc>
                <a:spcPct val="100000"/>
              </a:lnSpc>
              <a:spcBef>
                <a:spcPts val="100"/>
              </a:spcBef>
            </a:pPr>
            <a:r>
              <a:rPr sz="5400" dirty="0">
                <a:solidFill>
                  <a:srgbClr val="000000"/>
                </a:solidFill>
              </a:rPr>
              <a:t>POKOK</a:t>
            </a:r>
            <a:r>
              <a:rPr sz="5400" spc="-90" dirty="0">
                <a:solidFill>
                  <a:srgbClr val="000000"/>
                </a:solidFill>
              </a:rPr>
              <a:t> </a:t>
            </a:r>
            <a:r>
              <a:rPr sz="5400" dirty="0">
                <a:solidFill>
                  <a:srgbClr val="000000"/>
                </a:solidFill>
              </a:rPr>
              <a:t>BAHASAN:</a:t>
            </a:r>
          </a:p>
          <a:p>
            <a:pPr marL="12700">
              <a:lnSpc>
                <a:spcPct val="100000"/>
              </a:lnSpc>
              <a:spcBef>
                <a:spcPts val="40"/>
              </a:spcBef>
            </a:pPr>
            <a:r>
              <a:rPr sz="5400" spc="-5" dirty="0" smtClean="0">
                <a:solidFill>
                  <a:srgbClr val="000000"/>
                </a:solidFill>
                <a:latin typeface="Century Gothic"/>
                <a:cs typeface="Century Gothic"/>
              </a:rPr>
              <a:t>GAMETOGENESIS PADA HEWAN DAN TUMBUHAN</a:t>
            </a:r>
            <a:endParaRPr sz="5400" spc="-10" dirty="0">
              <a:solidFill>
                <a:srgbClr val="000000"/>
              </a:solidFill>
              <a:latin typeface="Century Gothic"/>
              <a:cs typeface="Century Gothic"/>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656" y="457200"/>
            <a:ext cx="8610600" cy="6063198"/>
          </a:xfrm>
          <a:prstGeom prst="rect">
            <a:avLst/>
          </a:prstGeom>
        </p:spPr>
        <p:txBody>
          <a:bodyPr wrap="square">
            <a:spAutoFit/>
          </a:bodyPr>
          <a:lstStyle/>
          <a:p>
            <a:r>
              <a:rPr lang="id-ID" sz="3200" dirty="0"/>
              <a:t>Proses oogenesis ini juga terjadi pada semua jenis spesies yang bereproduksi dengan secara generatif yang mencakup semua proses belum matangnya sel telur. </a:t>
            </a:r>
            <a:endParaRPr lang="id-ID" sz="3200" dirty="0" smtClean="0"/>
          </a:p>
          <a:p>
            <a:r>
              <a:rPr lang="id-ID" sz="3200" dirty="0" smtClean="0"/>
              <a:t>Sementara </a:t>
            </a:r>
            <a:r>
              <a:rPr lang="id-ID" sz="3200" dirty="0"/>
              <a:t>untuk proses pematangan dari sel telur ini akan melewati 5 tahap untuk mamalia diantaranya</a:t>
            </a:r>
          </a:p>
          <a:p>
            <a:pPr lvl="0"/>
            <a:r>
              <a:rPr lang="id-ID" sz="3200" dirty="0" smtClean="0"/>
              <a:t>1. proses </a:t>
            </a:r>
            <a:r>
              <a:rPr lang="id-ID" sz="3200" dirty="0"/>
              <a:t>Oogonium,</a:t>
            </a:r>
          </a:p>
          <a:p>
            <a:pPr lvl="0"/>
            <a:r>
              <a:rPr lang="id-ID" sz="3200" dirty="0" smtClean="0"/>
              <a:t>2. proses </a:t>
            </a:r>
            <a:r>
              <a:rPr lang="id-ID" sz="3200" dirty="0"/>
              <a:t>oosit primer,</a:t>
            </a:r>
          </a:p>
          <a:p>
            <a:pPr lvl="0"/>
            <a:r>
              <a:rPr lang="id-ID" sz="3200" dirty="0" smtClean="0"/>
              <a:t>3. proses </a:t>
            </a:r>
            <a:r>
              <a:rPr lang="id-ID" sz="3200" dirty="0"/>
              <a:t>oosit sekunder,</a:t>
            </a:r>
          </a:p>
          <a:p>
            <a:pPr lvl="0"/>
            <a:r>
              <a:rPr lang="id-ID" sz="3200" dirty="0" smtClean="0"/>
              <a:t>4. proses </a:t>
            </a:r>
            <a:r>
              <a:rPr lang="id-ID" sz="3200" dirty="0"/>
              <a:t>ootid, </a:t>
            </a:r>
            <a:endParaRPr lang="id-ID" sz="3200" dirty="0" smtClean="0"/>
          </a:p>
          <a:p>
            <a:pPr lvl="0"/>
            <a:r>
              <a:rPr lang="id-ID" sz="3200" dirty="0" smtClean="0"/>
              <a:t>5. ovum</a:t>
            </a:r>
            <a:r>
              <a:rPr lang="id-ID" sz="3600" dirty="0"/>
              <a:t>.</a:t>
            </a:r>
          </a:p>
        </p:txBody>
      </p:sp>
    </p:spTree>
    <p:extLst>
      <p:ext uri="{BB962C8B-B14F-4D97-AF65-F5344CB8AC3E}">
        <p14:creationId xmlns:p14="http://schemas.microsoft.com/office/powerpoint/2010/main" val="154479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1"/>
            <a:ext cx="7712075" cy="914400"/>
          </a:xfrm>
        </p:spPr>
        <p:txBody>
          <a:bodyPr/>
          <a:lstStyle/>
          <a:p>
            <a:r>
              <a:rPr lang="id-ID" dirty="0"/>
              <a:t>Fungsi Oogenesis</a:t>
            </a:r>
            <a:br>
              <a:rPr lang="id-ID" dirty="0"/>
            </a:br>
            <a:endParaRPr lang="id-ID" dirty="0"/>
          </a:p>
        </p:txBody>
      </p:sp>
      <p:sp>
        <p:nvSpPr>
          <p:cNvPr id="3" name="Rectangle 2"/>
          <p:cNvSpPr/>
          <p:nvPr/>
        </p:nvSpPr>
        <p:spPr>
          <a:xfrm>
            <a:off x="152400" y="1166843"/>
            <a:ext cx="8763000" cy="4524315"/>
          </a:xfrm>
          <a:prstGeom prst="rect">
            <a:avLst/>
          </a:prstGeom>
        </p:spPr>
        <p:txBody>
          <a:bodyPr wrap="square">
            <a:spAutoFit/>
          </a:bodyPr>
          <a:lstStyle/>
          <a:p>
            <a:r>
              <a:rPr lang="id-ID" sz="2400" dirty="0"/>
              <a:t>Adapun fungsi dari Oogenesis ini diantaranya sebagai berikut :</a:t>
            </a:r>
          </a:p>
          <a:p>
            <a:pPr lvl="0"/>
            <a:r>
              <a:rPr lang="id-ID" sz="2400" dirty="0" smtClean="0"/>
              <a:t>1. Satu </a:t>
            </a:r>
            <a:r>
              <a:rPr lang="id-ID" sz="2400" dirty="0"/>
              <a:t>oogonium ini menghasilkan satu sel telur serta tiga badan kutub.</a:t>
            </a:r>
          </a:p>
          <a:p>
            <a:pPr lvl="0"/>
            <a:r>
              <a:rPr lang="id-ID" sz="2400" dirty="0" smtClean="0"/>
              <a:t>2. Badan </a:t>
            </a:r>
            <a:r>
              <a:rPr lang="id-ID" sz="2400" dirty="0"/>
              <a:t>kutub tersebut mempunyai sejumlah kecil sitoplasma. Hal ini membantu di dalam mempertahankan jumlah sitoplasma yang cukup didalam sel telur yang penting sebagai perkembangan embrio awal. Pembentukan tubuh kutub tersebut mempertahankan setengah jumlah kromosom di dalam sel telur.</a:t>
            </a:r>
          </a:p>
          <a:p>
            <a:pPr lvl="0"/>
            <a:r>
              <a:rPr lang="id-ID" sz="2400" dirty="0" smtClean="0"/>
              <a:t>3. Selama </a:t>
            </a:r>
            <a:r>
              <a:rPr lang="id-ID" sz="2400" dirty="0"/>
              <a:t>meiosis, penyilangan pertama itu terjadi yang menghasilkan variasi.</a:t>
            </a:r>
          </a:p>
          <a:p>
            <a:pPr lvl="0"/>
            <a:r>
              <a:rPr lang="id-ID" sz="2400" dirty="0" smtClean="0"/>
              <a:t>4. Oogenesis </a:t>
            </a:r>
            <a:r>
              <a:rPr lang="id-ID" sz="2400" dirty="0"/>
              <a:t>tersebut terjadi pada segala macam organisme. Oleh sebab itu, ini mendukung dari bukti hubungan dasar organisme.</a:t>
            </a:r>
          </a:p>
        </p:txBody>
      </p:sp>
    </p:spTree>
    <p:extLst>
      <p:ext uri="{BB962C8B-B14F-4D97-AF65-F5344CB8AC3E}">
        <p14:creationId xmlns:p14="http://schemas.microsoft.com/office/powerpoint/2010/main" val="2666975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700087"/>
            <a:ext cx="8686801" cy="615553"/>
          </a:xfrm>
        </p:spPr>
        <p:txBody>
          <a:bodyPr/>
          <a:lstStyle/>
          <a:p>
            <a:r>
              <a:rPr lang="id-ID" sz="4000" dirty="0" smtClean="0"/>
              <a:t>GAMBAR PERISTIWA OOGENESIS</a:t>
            </a:r>
            <a:endParaRPr lang="id-ID" sz="4000" dirty="0"/>
          </a:p>
        </p:txBody>
      </p:sp>
      <p:pic>
        <p:nvPicPr>
          <p:cNvPr id="4" name="Picture 3" descr="Proses-Oogenesi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1"/>
            <a:ext cx="8229600" cy="5029200"/>
          </a:xfrm>
          <a:prstGeom prst="rect">
            <a:avLst/>
          </a:prstGeom>
          <a:noFill/>
          <a:ln>
            <a:noFill/>
          </a:ln>
        </p:spPr>
      </p:pic>
    </p:spTree>
    <p:extLst>
      <p:ext uri="{BB962C8B-B14F-4D97-AF65-F5344CB8AC3E}">
        <p14:creationId xmlns:p14="http://schemas.microsoft.com/office/powerpoint/2010/main" val="865221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762000"/>
          </a:xfrm>
        </p:spPr>
        <p:txBody>
          <a:bodyPr/>
          <a:lstStyle/>
          <a:p>
            <a:r>
              <a:rPr lang="id-ID" sz="2800" dirty="0"/>
              <a:t>Gametogenesis pada Tumbuhan Tingkat Tinggi</a:t>
            </a:r>
            <a:endParaRPr lang="id-ID" sz="2800" dirty="0"/>
          </a:p>
        </p:txBody>
      </p:sp>
      <p:sp>
        <p:nvSpPr>
          <p:cNvPr id="3" name="Rectangle 2"/>
          <p:cNvSpPr/>
          <p:nvPr/>
        </p:nvSpPr>
        <p:spPr>
          <a:xfrm>
            <a:off x="152400" y="838200"/>
            <a:ext cx="8610600" cy="5632311"/>
          </a:xfrm>
          <a:prstGeom prst="rect">
            <a:avLst/>
          </a:prstGeom>
        </p:spPr>
        <p:txBody>
          <a:bodyPr wrap="square">
            <a:spAutoFit/>
          </a:bodyPr>
          <a:lstStyle/>
          <a:p>
            <a:r>
              <a:rPr lang="id-ID" sz="4000" dirty="0"/>
              <a:t>Pada tumbuhan </a:t>
            </a:r>
            <a:r>
              <a:rPr lang="id-ID" sz="4000" dirty="0" smtClean="0"/>
              <a:t>berbunga, gametogenesis </a:t>
            </a:r>
            <a:r>
              <a:rPr lang="id-ID" sz="4000" dirty="0"/>
              <a:t>diperlukan dalam pembentukan gamet jantan dan pembentukan gamet betina. Pembentukan gamet jantan disebut mikrosporogenesis, sedangkan pembentukan gamet betina disebut megasporogenesis.</a:t>
            </a:r>
            <a:br>
              <a:rPr lang="id-ID" sz="4000" dirty="0"/>
            </a:br>
            <a:endParaRPr lang="id-ID" sz="4000" dirty="0"/>
          </a:p>
        </p:txBody>
      </p:sp>
    </p:spTree>
    <p:extLst>
      <p:ext uri="{BB962C8B-B14F-4D97-AF65-F5344CB8AC3E}">
        <p14:creationId xmlns:p14="http://schemas.microsoft.com/office/powerpoint/2010/main" val="3325840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823913"/>
          </a:xfrm>
        </p:spPr>
        <p:txBody>
          <a:bodyPr/>
          <a:lstStyle/>
          <a:p>
            <a:r>
              <a:rPr lang="id-ID" dirty="0"/>
              <a:t>1. Mikrosporogenesis</a:t>
            </a:r>
            <a:br>
              <a:rPr lang="id-ID" dirty="0"/>
            </a:br>
            <a:endParaRPr lang="id-ID" dirty="0"/>
          </a:p>
        </p:txBody>
      </p:sp>
      <p:sp>
        <p:nvSpPr>
          <p:cNvPr id="3" name="Rectangle 2"/>
          <p:cNvSpPr/>
          <p:nvPr/>
        </p:nvSpPr>
        <p:spPr>
          <a:xfrm>
            <a:off x="228600" y="1143001"/>
            <a:ext cx="8610600" cy="4401205"/>
          </a:xfrm>
          <a:prstGeom prst="rect">
            <a:avLst/>
          </a:prstGeom>
        </p:spPr>
        <p:txBody>
          <a:bodyPr wrap="square">
            <a:spAutoFit/>
          </a:bodyPr>
          <a:lstStyle/>
          <a:p>
            <a:r>
              <a:rPr lang="id-ID" sz="2800" dirty="0"/>
              <a:t>Mikrosporogenesis berlangsung di dalam benang sari, yaitu pada bagian kepala sari atau anthera. Kepala sari ini menghasilkan serbuk sari, yang mengandung sel sperma. Pembentukan sel sperma dimulai dari sebuah sel induk mikrospora diploid yang disebut mikros porosit di dalam anthera. Mikrosporosit ini mengalami meiosis I menghasilkan sepasang sel haploid. Selanjutnya, sel ini mengalami meiosis II dan menghasilkan 4 mikrospora yang haploid. Keempat mikrospora ini berkelompok menjadi satu sehingga disebut sebagai tetrad.</a:t>
            </a:r>
            <a:endParaRPr lang="id-ID" sz="2800" dirty="0"/>
          </a:p>
        </p:txBody>
      </p:sp>
    </p:spTree>
    <p:extLst>
      <p:ext uri="{BB962C8B-B14F-4D97-AF65-F5344CB8AC3E}">
        <p14:creationId xmlns:p14="http://schemas.microsoft.com/office/powerpoint/2010/main" val="520474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28599"/>
            <a:ext cx="8610600" cy="553998"/>
          </a:xfrm>
        </p:spPr>
        <p:txBody>
          <a:bodyPr/>
          <a:lstStyle/>
          <a:p>
            <a:r>
              <a:rPr lang="id-ID" sz="3600" dirty="0" smtClean="0"/>
              <a:t>GAMBAR MIKROSPOROGENESIS</a:t>
            </a:r>
            <a:endParaRPr lang="id-ID" sz="3600" dirty="0"/>
          </a:p>
        </p:txBody>
      </p:sp>
      <p:pic>
        <p:nvPicPr>
          <p:cNvPr id="3" name="Picture 2" descr="gametogenesis"/>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8229600" cy="5715000"/>
          </a:xfrm>
          <a:prstGeom prst="rect">
            <a:avLst/>
          </a:prstGeom>
          <a:noFill/>
          <a:ln>
            <a:noFill/>
          </a:ln>
        </p:spPr>
      </p:pic>
    </p:spTree>
    <p:extLst>
      <p:ext uri="{BB962C8B-B14F-4D97-AF65-F5344CB8AC3E}">
        <p14:creationId xmlns:p14="http://schemas.microsoft.com/office/powerpoint/2010/main" val="2163292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8600"/>
            <a:ext cx="8610600" cy="5693866"/>
          </a:xfrm>
          <a:prstGeom prst="rect">
            <a:avLst/>
          </a:prstGeom>
        </p:spPr>
        <p:txBody>
          <a:bodyPr wrap="square">
            <a:spAutoFit/>
          </a:bodyPr>
          <a:lstStyle/>
          <a:p>
            <a:r>
              <a:rPr lang="id-ID" sz="2800" dirty="0"/>
              <a:t>Adapun tahapan pembentukan mikrosporogenesis secara lengkap adalah sebagai berikut:</a:t>
            </a:r>
          </a:p>
          <a:p>
            <a:pPr lvl="0"/>
            <a:r>
              <a:rPr lang="id-ID" sz="2800" dirty="0" smtClean="0"/>
              <a:t>1. Sel </a:t>
            </a:r>
            <a:r>
              <a:rPr lang="id-ID" sz="2800" dirty="0"/>
              <a:t>induk mikrospora melakukan pembelahan meiosis I dan menghasilkan sepasang sel haploid.</a:t>
            </a:r>
          </a:p>
          <a:p>
            <a:pPr lvl="0"/>
            <a:r>
              <a:rPr lang="id-ID" sz="2800" dirty="0" smtClean="0"/>
              <a:t>2. Sepasang </a:t>
            </a:r>
            <a:r>
              <a:rPr lang="id-ID" sz="2800" dirty="0"/>
              <a:t>sel haploid membelah meiosis II menghasilkan 4 mikrospora haploid yang berkelompok menjadi satu (tetrad).</a:t>
            </a:r>
          </a:p>
          <a:p>
            <a:pPr lvl="0"/>
            <a:r>
              <a:rPr lang="id-ID" sz="2800" dirty="0" smtClean="0"/>
              <a:t>3. Setiap </a:t>
            </a:r>
            <a:r>
              <a:rPr lang="id-ID" sz="2800" dirty="0"/>
              <a:t>mikrospora mengalami pembelahan kariokinesis sehingga menghasilkan 2 inti haploid. Yaitu inti vegetatif (inti saluran serbuk sari) dan inti generatif.</a:t>
            </a:r>
          </a:p>
          <a:p>
            <a:pPr lvl="0"/>
            <a:r>
              <a:rPr lang="id-ID" sz="2800" dirty="0" smtClean="0"/>
              <a:t>4. Inti </a:t>
            </a:r>
            <a:r>
              <a:rPr lang="id-ID" sz="2800" dirty="0"/>
              <a:t>generatif membelah secara mitosis sehingga membentuk dua inti sperma yang dikenal dengan </a:t>
            </a:r>
            <a:r>
              <a:rPr lang="id-ID" sz="2800" dirty="0" smtClean="0"/>
              <a:t>inti </a:t>
            </a:r>
            <a:r>
              <a:rPr lang="id-ID" sz="2800" dirty="0"/>
              <a:t>generatif I dan inti generatif II.</a:t>
            </a:r>
          </a:p>
        </p:txBody>
      </p:sp>
    </p:spTree>
    <p:extLst>
      <p:ext uri="{BB962C8B-B14F-4D97-AF65-F5344CB8AC3E}">
        <p14:creationId xmlns:p14="http://schemas.microsoft.com/office/powerpoint/2010/main" val="2025091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16875" cy="823913"/>
          </a:xfrm>
        </p:spPr>
        <p:txBody>
          <a:bodyPr/>
          <a:lstStyle/>
          <a:p>
            <a:r>
              <a:rPr lang="id-ID" dirty="0"/>
              <a:t>2. Megasporogenesis</a:t>
            </a:r>
            <a:br>
              <a:rPr lang="id-ID" dirty="0"/>
            </a:br>
            <a:endParaRPr lang="id-ID" dirty="0"/>
          </a:p>
        </p:txBody>
      </p:sp>
      <p:sp>
        <p:nvSpPr>
          <p:cNvPr id="3" name="Rectangle 2"/>
          <p:cNvSpPr/>
          <p:nvPr/>
        </p:nvSpPr>
        <p:spPr>
          <a:xfrm>
            <a:off x="381000" y="1066800"/>
            <a:ext cx="8458200" cy="5262979"/>
          </a:xfrm>
          <a:prstGeom prst="rect">
            <a:avLst/>
          </a:prstGeom>
        </p:spPr>
        <p:txBody>
          <a:bodyPr wrap="square">
            <a:spAutoFit/>
          </a:bodyPr>
          <a:lstStyle/>
          <a:p>
            <a:r>
              <a:rPr lang="id-ID" sz="4800" b="1" dirty="0"/>
              <a:t>Megasporogenesis merupakan pembentukan gamet betina</a:t>
            </a:r>
            <a:r>
              <a:rPr lang="id-ID" sz="4800" dirty="0"/>
              <a:t>. </a:t>
            </a:r>
            <a:r>
              <a:rPr lang="id-ID" sz="4800" b="1" dirty="0"/>
              <a:t>Berlangsung di dalam ovarium (bakal buah)</a:t>
            </a:r>
            <a:r>
              <a:rPr lang="id-ID" sz="4800" dirty="0"/>
              <a:t>. Di dalam ovarium, terdapat bakal biji (ovulum) yang mengandung sel induk megaspora</a:t>
            </a:r>
            <a:r>
              <a:rPr lang="id-ID" dirty="0"/>
              <a:t>.</a:t>
            </a:r>
          </a:p>
        </p:txBody>
      </p:sp>
    </p:spTree>
    <p:extLst>
      <p:ext uri="{BB962C8B-B14F-4D97-AF65-F5344CB8AC3E}">
        <p14:creationId xmlns:p14="http://schemas.microsoft.com/office/powerpoint/2010/main" val="1572063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52401"/>
            <a:ext cx="8610600" cy="492443"/>
          </a:xfrm>
        </p:spPr>
        <p:txBody>
          <a:bodyPr/>
          <a:lstStyle/>
          <a:p>
            <a:r>
              <a:rPr lang="id-ID" sz="3200" dirty="0" smtClean="0"/>
              <a:t>GAMBAR PROSES MEGASPOROGENESIS</a:t>
            </a:r>
            <a:endParaRPr lang="id-ID" sz="3200" dirty="0"/>
          </a:p>
        </p:txBody>
      </p:sp>
      <p:pic>
        <p:nvPicPr>
          <p:cNvPr id="3" name="Picture 2" descr="gametogenesis"/>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8229600" cy="5867400"/>
          </a:xfrm>
          <a:prstGeom prst="rect">
            <a:avLst/>
          </a:prstGeom>
          <a:noFill/>
          <a:ln>
            <a:noFill/>
          </a:ln>
        </p:spPr>
      </p:pic>
    </p:spTree>
    <p:extLst>
      <p:ext uri="{BB962C8B-B14F-4D97-AF65-F5344CB8AC3E}">
        <p14:creationId xmlns:p14="http://schemas.microsoft.com/office/powerpoint/2010/main" val="1498568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028342"/>
            <a:ext cx="8839200" cy="5693866"/>
          </a:xfrm>
          <a:prstGeom prst="rect">
            <a:avLst/>
          </a:prstGeom>
        </p:spPr>
        <p:txBody>
          <a:bodyPr wrap="square">
            <a:spAutoFit/>
          </a:bodyPr>
          <a:lstStyle/>
          <a:p>
            <a:r>
              <a:rPr lang="id-ID" sz="2800" dirty="0"/>
              <a:t>Tahapan megasporogenesis lengkap pada tumbuhan berbiji meliputi:</a:t>
            </a:r>
          </a:p>
          <a:p>
            <a:pPr lvl="0"/>
            <a:r>
              <a:rPr lang="id-ID" sz="2800" dirty="0" smtClean="0"/>
              <a:t>1. Sebuah </a:t>
            </a:r>
            <a:r>
              <a:rPr lang="id-ID" sz="2800" dirty="0"/>
              <a:t>sel induk megaspora dengan inti diploid di ovarium mengalami pembelahan meiosis I dan menghasilkan dua sel haploid.</a:t>
            </a:r>
          </a:p>
          <a:p>
            <a:pPr lvl="0"/>
            <a:r>
              <a:rPr lang="id-ID" sz="2800" dirty="0" smtClean="0"/>
              <a:t>2. Kedua </a:t>
            </a:r>
            <a:r>
              <a:rPr lang="id-ID" sz="2800" dirty="0"/>
              <a:t>sel haploid tersebut mengalami pembelahan meiosis II sehingga menghasilkan 4 megaspora haploid.</a:t>
            </a:r>
          </a:p>
          <a:p>
            <a:pPr lvl="0"/>
            <a:r>
              <a:rPr lang="id-ID" sz="2800" dirty="0" smtClean="0"/>
              <a:t>3. Tiga </a:t>
            </a:r>
            <a:r>
              <a:rPr lang="id-ID" sz="2800" dirty="0"/>
              <a:t>anakan di antaranya mengalami degenerasi (mati).</a:t>
            </a:r>
          </a:p>
          <a:p>
            <a:pPr lvl="0"/>
            <a:r>
              <a:rPr lang="id-ID" sz="2800" dirty="0" smtClean="0"/>
              <a:t>4. Megaspora </a:t>
            </a:r>
            <a:r>
              <a:rPr lang="id-ID" sz="2800" dirty="0"/>
              <a:t>yang masih hidup mengalami 3 kali mitosis diikuti kariokinesis tanpa sitokinesis dan dihasilkan sel besar (kandung lembaga muda) dan 8 inti haploid.</a:t>
            </a:r>
          </a:p>
          <a:p>
            <a:pPr lvl="0"/>
            <a:r>
              <a:rPr lang="id-ID" sz="2800" dirty="0" smtClean="0"/>
              <a:t>5. 8 </a:t>
            </a:r>
            <a:r>
              <a:rPr lang="id-ID" sz="2800" dirty="0"/>
              <a:t>inti anakan tersebut adalah 2 kandung lembaga sekunder, 3 antipoda, 2 sel sinergid, dan 1 ovum.</a:t>
            </a:r>
          </a:p>
        </p:txBody>
      </p:sp>
    </p:spTree>
    <p:extLst>
      <p:ext uri="{BB962C8B-B14F-4D97-AF65-F5344CB8AC3E}">
        <p14:creationId xmlns:p14="http://schemas.microsoft.com/office/powerpoint/2010/main" val="1881515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700087"/>
            <a:ext cx="7178675" cy="677108"/>
          </a:xfrm>
        </p:spPr>
        <p:txBody>
          <a:bodyPr/>
          <a:lstStyle/>
          <a:p>
            <a:pPr algn="ctr"/>
            <a:r>
              <a:rPr lang="en-GB" dirty="0"/>
              <a:t>Gametogenesis</a:t>
            </a:r>
            <a:endParaRPr lang="id-ID" dirty="0"/>
          </a:p>
        </p:txBody>
      </p:sp>
      <p:sp>
        <p:nvSpPr>
          <p:cNvPr id="3" name="Rectangle 2"/>
          <p:cNvSpPr/>
          <p:nvPr/>
        </p:nvSpPr>
        <p:spPr>
          <a:xfrm>
            <a:off x="609600" y="1524001"/>
            <a:ext cx="8229600" cy="4524315"/>
          </a:xfrm>
          <a:prstGeom prst="rect">
            <a:avLst/>
          </a:prstGeom>
        </p:spPr>
        <p:txBody>
          <a:bodyPr wrap="square">
            <a:spAutoFit/>
          </a:bodyPr>
          <a:lstStyle/>
          <a:p>
            <a:pPr fontAlgn="auto">
              <a:lnSpc>
                <a:spcPct val="150000"/>
              </a:lnSpc>
              <a:spcAft>
                <a:spcPts val="0"/>
              </a:spcAft>
              <a:buFont typeface="Arial" pitchFamily="34" charset="0"/>
              <a:buNone/>
              <a:defRPr/>
            </a:pPr>
            <a:r>
              <a:rPr lang="en-GB" sz="3200" b="1" dirty="0"/>
              <a:t>Gametogenesis </a:t>
            </a:r>
            <a:r>
              <a:rPr lang="en-GB" sz="3200" dirty="0" err="1"/>
              <a:t>adalah</a:t>
            </a:r>
            <a:r>
              <a:rPr lang="en-GB" sz="3200" dirty="0"/>
              <a:t> proses </a:t>
            </a:r>
            <a:r>
              <a:rPr lang="en-GB" sz="3200" dirty="0" err="1"/>
              <a:t>pembentukan</a:t>
            </a:r>
            <a:r>
              <a:rPr lang="en-GB" sz="3200" dirty="0"/>
              <a:t> </a:t>
            </a:r>
            <a:r>
              <a:rPr lang="en-GB" sz="3200" dirty="0" err="1"/>
              <a:t>gamet</a:t>
            </a:r>
            <a:r>
              <a:rPr lang="en-GB" sz="3200" dirty="0"/>
              <a:t> </a:t>
            </a:r>
            <a:r>
              <a:rPr lang="en-GB" sz="3200" dirty="0" err="1"/>
              <a:t>atau</a:t>
            </a:r>
            <a:r>
              <a:rPr lang="en-GB" sz="3200" dirty="0"/>
              <a:t> </a:t>
            </a:r>
            <a:r>
              <a:rPr lang="en-GB" sz="3200" dirty="0" err="1"/>
              <a:t>sel</a:t>
            </a:r>
            <a:r>
              <a:rPr lang="en-GB" sz="3200" dirty="0"/>
              <a:t> </a:t>
            </a:r>
            <a:r>
              <a:rPr lang="en-GB" sz="3200" dirty="0" err="1"/>
              <a:t>kelamin</a:t>
            </a:r>
            <a:r>
              <a:rPr lang="en-GB" sz="3200" dirty="0"/>
              <a:t>. </a:t>
            </a:r>
            <a:r>
              <a:rPr lang="en-GB" sz="3200" dirty="0" err="1"/>
              <a:t>Sel</a:t>
            </a:r>
            <a:r>
              <a:rPr lang="en-GB" sz="3200" dirty="0"/>
              <a:t> </a:t>
            </a:r>
            <a:r>
              <a:rPr lang="en-GB" sz="3200" dirty="0" err="1"/>
              <a:t>gamet</a:t>
            </a:r>
            <a:r>
              <a:rPr lang="en-GB" sz="3200" dirty="0"/>
              <a:t> </a:t>
            </a:r>
            <a:r>
              <a:rPr lang="en-GB" sz="3200" dirty="0" err="1"/>
              <a:t>terdiri</a:t>
            </a:r>
            <a:r>
              <a:rPr lang="en-GB" sz="3200" dirty="0"/>
              <a:t> </a:t>
            </a:r>
            <a:r>
              <a:rPr lang="en-GB" sz="3200" dirty="0" err="1"/>
              <a:t>dari</a:t>
            </a:r>
            <a:r>
              <a:rPr lang="en-GB" sz="3200" dirty="0"/>
              <a:t> </a:t>
            </a:r>
            <a:r>
              <a:rPr lang="en-GB" sz="3200" dirty="0" err="1"/>
              <a:t>gamet</a:t>
            </a:r>
            <a:r>
              <a:rPr lang="en-GB" sz="3200" dirty="0"/>
              <a:t> </a:t>
            </a:r>
            <a:r>
              <a:rPr lang="en-GB" sz="3200" dirty="0" err="1"/>
              <a:t>jantan</a:t>
            </a:r>
            <a:r>
              <a:rPr lang="en-GB" sz="3200" dirty="0"/>
              <a:t> (spermatozoa) yang </a:t>
            </a:r>
            <a:r>
              <a:rPr lang="en-GB" sz="3200" dirty="0" err="1"/>
              <a:t>dihasilkan</a:t>
            </a:r>
            <a:r>
              <a:rPr lang="en-GB" sz="3200" dirty="0"/>
              <a:t> di testis </a:t>
            </a:r>
            <a:r>
              <a:rPr lang="en-GB" sz="3200" dirty="0" err="1"/>
              <a:t>dan</a:t>
            </a:r>
            <a:r>
              <a:rPr lang="en-GB" sz="3200" dirty="0"/>
              <a:t> </a:t>
            </a:r>
            <a:r>
              <a:rPr lang="en-GB" sz="3200" dirty="0" err="1"/>
              <a:t>gamet</a:t>
            </a:r>
            <a:r>
              <a:rPr lang="en-GB" sz="3200" dirty="0"/>
              <a:t> </a:t>
            </a:r>
            <a:r>
              <a:rPr lang="en-GB" sz="3200" dirty="0" err="1"/>
              <a:t>betina</a:t>
            </a:r>
            <a:r>
              <a:rPr lang="en-GB" sz="3200" dirty="0"/>
              <a:t> (ovum) yang </a:t>
            </a:r>
            <a:r>
              <a:rPr lang="en-GB" sz="3200" dirty="0" err="1"/>
              <a:t>dihasilkan</a:t>
            </a:r>
            <a:r>
              <a:rPr lang="en-GB" sz="3200" dirty="0"/>
              <a:t> di </a:t>
            </a:r>
            <a:r>
              <a:rPr lang="en-GB" sz="3200" dirty="0" err="1"/>
              <a:t>ovarium</a:t>
            </a:r>
            <a:r>
              <a:rPr lang="en-GB" sz="3200" dirty="0"/>
              <a:t>. </a:t>
            </a:r>
            <a:r>
              <a:rPr lang="en-GB" sz="3200" dirty="0" err="1"/>
              <a:t>Terdapat</a:t>
            </a:r>
            <a:r>
              <a:rPr lang="en-GB" sz="3200" dirty="0"/>
              <a:t> </a:t>
            </a:r>
            <a:r>
              <a:rPr lang="en-GB" sz="3200" dirty="0" err="1"/>
              <a:t>dua</a:t>
            </a:r>
            <a:r>
              <a:rPr lang="en-GB" sz="3200" dirty="0"/>
              <a:t> </a:t>
            </a:r>
            <a:r>
              <a:rPr lang="en-GB" sz="3200" dirty="0" err="1"/>
              <a:t>jenis</a:t>
            </a:r>
            <a:r>
              <a:rPr lang="en-GB" sz="3200" dirty="0"/>
              <a:t> proses </a:t>
            </a:r>
            <a:r>
              <a:rPr lang="en-GB" sz="3200" dirty="0" err="1"/>
              <a:t>pembelahan</a:t>
            </a:r>
            <a:r>
              <a:rPr lang="en-GB" sz="3200" dirty="0"/>
              <a:t> </a:t>
            </a:r>
            <a:r>
              <a:rPr lang="en-GB" sz="3200" dirty="0" err="1"/>
              <a:t>sel</a:t>
            </a:r>
            <a:r>
              <a:rPr lang="en-GB" sz="3200" dirty="0"/>
              <a:t> </a:t>
            </a:r>
            <a:r>
              <a:rPr lang="en-GB" sz="3200" dirty="0" err="1"/>
              <a:t>yaitu</a:t>
            </a:r>
            <a:r>
              <a:rPr lang="en-GB" sz="3200" dirty="0"/>
              <a:t> mitosis </a:t>
            </a:r>
            <a:r>
              <a:rPr lang="en-GB" sz="3200" dirty="0" err="1"/>
              <a:t>dan</a:t>
            </a:r>
            <a:r>
              <a:rPr lang="en-GB" sz="3200" dirty="0"/>
              <a:t> meiosis</a:t>
            </a:r>
            <a:endParaRPr lang="en-GB" sz="3200" dirty="0"/>
          </a:p>
        </p:txBody>
      </p:sp>
    </p:spTree>
    <p:extLst>
      <p:ext uri="{BB962C8B-B14F-4D97-AF65-F5344CB8AC3E}">
        <p14:creationId xmlns:p14="http://schemas.microsoft.com/office/powerpoint/2010/main" val="2905896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52401"/>
            <a:ext cx="8763000" cy="984885"/>
          </a:xfrm>
        </p:spPr>
        <p:txBody>
          <a:bodyPr/>
          <a:lstStyle/>
          <a:p>
            <a:r>
              <a:rPr lang="id-ID" sz="3200" dirty="0" smtClean="0"/>
              <a:t>GAMBAR MEGASPOROGENESIS DAN MIKROSPOROGENESIS</a:t>
            </a:r>
            <a:endParaRPr lang="id-ID" sz="3200" dirty="0"/>
          </a:p>
        </p:txBody>
      </p:sp>
      <p:pic>
        <p:nvPicPr>
          <p:cNvPr id="3" name="Picture 2" descr="gametogenesi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1"/>
            <a:ext cx="8534399" cy="4953000"/>
          </a:xfrm>
          <a:prstGeom prst="rect">
            <a:avLst/>
          </a:prstGeom>
          <a:noFill/>
          <a:ln>
            <a:noFill/>
          </a:ln>
        </p:spPr>
      </p:pic>
    </p:spTree>
    <p:extLst>
      <p:ext uri="{BB962C8B-B14F-4D97-AF65-F5344CB8AC3E}">
        <p14:creationId xmlns:p14="http://schemas.microsoft.com/office/powerpoint/2010/main" val="1900217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667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90691"/>
            <a:ext cx="8534400" cy="6186309"/>
          </a:xfrm>
          <a:prstGeom prst="rect">
            <a:avLst/>
          </a:prstGeom>
        </p:spPr>
        <p:txBody>
          <a:bodyPr wrap="square">
            <a:spAutoFit/>
          </a:bodyPr>
          <a:lstStyle/>
          <a:p>
            <a:pPr fontAlgn="auto">
              <a:lnSpc>
                <a:spcPct val="150000"/>
              </a:lnSpc>
              <a:spcAft>
                <a:spcPts val="0"/>
              </a:spcAft>
              <a:buFont typeface="Arial" pitchFamily="34" charset="0"/>
              <a:buNone/>
              <a:defRPr/>
            </a:pPr>
            <a:r>
              <a:rPr lang="en-GB" sz="3300" dirty="0"/>
              <a:t>Gametogenesis </a:t>
            </a:r>
            <a:r>
              <a:rPr lang="en-GB" sz="3300" dirty="0" err="1"/>
              <a:t>terdiri</a:t>
            </a:r>
            <a:r>
              <a:rPr lang="en-GB" sz="3300" dirty="0"/>
              <a:t> 4 </a:t>
            </a:r>
            <a:r>
              <a:rPr lang="en-GB" sz="3300" dirty="0" err="1"/>
              <a:t>tahap</a:t>
            </a:r>
            <a:r>
              <a:rPr lang="en-GB" sz="3300" dirty="0"/>
              <a:t> : </a:t>
            </a:r>
          </a:p>
          <a:p>
            <a:pPr fontAlgn="auto">
              <a:lnSpc>
                <a:spcPct val="150000"/>
              </a:lnSpc>
              <a:spcAft>
                <a:spcPts val="0"/>
              </a:spcAft>
              <a:buFont typeface="Arial" pitchFamily="34" charset="0"/>
              <a:buChar char="•"/>
              <a:defRPr/>
            </a:pPr>
            <a:r>
              <a:rPr lang="en-GB" sz="3300" dirty="0" err="1"/>
              <a:t>Perbanyakan</a:t>
            </a:r>
            <a:r>
              <a:rPr lang="en-GB" sz="3300" dirty="0"/>
              <a:t>	</a:t>
            </a:r>
          </a:p>
          <a:p>
            <a:pPr fontAlgn="auto">
              <a:lnSpc>
                <a:spcPct val="150000"/>
              </a:lnSpc>
              <a:spcAft>
                <a:spcPts val="0"/>
              </a:spcAft>
              <a:buFont typeface="Arial" pitchFamily="34" charset="0"/>
              <a:buChar char="•"/>
              <a:defRPr/>
            </a:pPr>
            <a:r>
              <a:rPr lang="en-GB" sz="3300" dirty="0" err="1"/>
              <a:t>Pertumbuhan</a:t>
            </a:r>
            <a:endParaRPr lang="en-GB" sz="3300" dirty="0"/>
          </a:p>
          <a:p>
            <a:pPr fontAlgn="auto">
              <a:lnSpc>
                <a:spcPct val="150000"/>
              </a:lnSpc>
              <a:spcAft>
                <a:spcPts val="0"/>
              </a:spcAft>
              <a:buFont typeface="Arial" pitchFamily="34" charset="0"/>
              <a:buChar char="•"/>
              <a:defRPr/>
            </a:pPr>
            <a:r>
              <a:rPr lang="en-GB" sz="3300" dirty="0" err="1"/>
              <a:t>Pematangan</a:t>
            </a:r>
            <a:r>
              <a:rPr lang="en-GB" sz="3300" dirty="0"/>
              <a:t>	</a:t>
            </a:r>
          </a:p>
          <a:p>
            <a:pPr fontAlgn="auto">
              <a:lnSpc>
                <a:spcPct val="150000"/>
              </a:lnSpc>
              <a:spcAft>
                <a:spcPts val="0"/>
              </a:spcAft>
              <a:buFont typeface="Arial" pitchFamily="34" charset="0"/>
              <a:buChar char="•"/>
              <a:defRPr/>
            </a:pPr>
            <a:r>
              <a:rPr lang="en-GB" sz="3300" dirty="0" err="1"/>
              <a:t>Perubahan</a:t>
            </a:r>
            <a:r>
              <a:rPr lang="en-GB" sz="3300" dirty="0"/>
              <a:t> </a:t>
            </a:r>
            <a:r>
              <a:rPr lang="en-GB" sz="3300" dirty="0" err="1"/>
              <a:t>bentuk</a:t>
            </a:r>
            <a:endParaRPr lang="en-GB" sz="3300" dirty="0"/>
          </a:p>
          <a:p>
            <a:pPr fontAlgn="auto">
              <a:lnSpc>
                <a:spcPct val="150000"/>
              </a:lnSpc>
              <a:spcAft>
                <a:spcPts val="0"/>
              </a:spcAft>
              <a:buFont typeface="Arial" pitchFamily="34" charset="0"/>
              <a:buNone/>
              <a:defRPr/>
            </a:pPr>
            <a:r>
              <a:rPr lang="en-GB" sz="3300" dirty="0"/>
              <a:t> Gametogenesis </a:t>
            </a:r>
            <a:r>
              <a:rPr lang="en-GB" sz="3300" dirty="0" err="1"/>
              <a:t>ada</a:t>
            </a:r>
            <a:r>
              <a:rPr lang="en-GB" sz="3300" dirty="0"/>
              <a:t> </a:t>
            </a:r>
            <a:r>
              <a:rPr lang="en-GB" sz="3300" dirty="0" err="1"/>
              <a:t>dua</a:t>
            </a:r>
            <a:r>
              <a:rPr lang="en-GB" sz="3300" dirty="0"/>
              <a:t> </a:t>
            </a:r>
            <a:r>
              <a:rPr lang="en-GB" sz="3300" dirty="0" err="1"/>
              <a:t>yaitu</a:t>
            </a:r>
            <a:r>
              <a:rPr lang="en-GB" sz="3300" dirty="0"/>
              <a:t> </a:t>
            </a:r>
          </a:p>
          <a:p>
            <a:pPr marL="914400" lvl="1" indent="-514350" fontAlgn="auto">
              <a:lnSpc>
                <a:spcPct val="150000"/>
              </a:lnSpc>
              <a:spcAft>
                <a:spcPts val="0"/>
              </a:spcAft>
              <a:buFont typeface="+mj-lt"/>
              <a:buAutoNum type="arabicParenR"/>
              <a:defRPr/>
            </a:pPr>
            <a:r>
              <a:rPr lang="en-GB" sz="3300" dirty="0"/>
              <a:t>Spermatogenesis</a:t>
            </a:r>
          </a:p>
          <a:p>
            <a:pPr marL="914400" lvl="1" indent="-514350" fontAlgn="auto">
              <a:lnSpc>
                <a:spcPct val="150000"/>
              </a:lnSpc>
              <a:spcAft>
                <a:spcPts val="0"/>
              </a:spcAft>
              <a:buFont typeface="+mj-lt"/>
              <a:buAutoNum type="arabicParenR"/>
              <a:defRPr/>
            </a:pPr>
            <a:r>
              <a:rPr lang="en-GB" sz="3300" dirty="0"/>
              <a:t>Oogenesis. </a:t>
            </a:r>
            <a:endParaRPr lang="id-ID" dirty="0"/>
          </a:p>
        </p:txBody>
      </p:sp>
    </p:spTree>
    <p:extLst>
      <p:ext uri="{BB962C8B-B14F-4D97-AF65-F5344CB8AC3E}">
        <p14:creationId xmlns:p14="http://schemas.microsoft.com/office/powerpoint/2010/main" val="3934501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700087"/>
            <a:ext cx="7026275" cy="1204913"/>
          </a:xfrm>
        </p:spPr>
        <p:txBody>
          <a:bodyPr/>
          <a:lstStyle/>
          <a:p>
            <a:r>
              <a:rPr lang="en-GB" dirty="0"/>
              <a:t>1. Spermatogenesis</a:t>
            </a:r>
            <a:endParaRPr lang="id-ID" dirty="0"/>
          </a:p>
        </p:txBody>
      </p:sp>
      <p:sp>
        <p:nvSpPr>
          <p:cNvPr id="3" name="Rectangle 2"/>
          <p:cNvSpPr/>
          <p:nvPr/>
        </p:nvSpPr>
        <p:spPr>
          <a:xfrm>
            <a:off x="762000" y="1752600"/>
            <a:ext cx="7924800" cy="4801314"/>
          </a:xfrm>
          <a:prstGeom prst="rect">
            <a:avLst/>
          </a:prstGeom>
        </p:spPr>
        <p:txBody>
          <a:bodyPr wrap="square">
            <a:spAutoFit/>
          </a:bodyPr>
          <a:lstStyle/>
          <a:p>
            <a:pPr fontAlgn="auto">
              <a:lnSpc>
                <a:spcPct val="170000"/>
              </a:lnSpc>
              <a:spcAft>
                <a:spcPts val="0"/>
              </a:spcAft>
              <a:buFont typeface="Arial" pitchFamily="34" charset="0"/>
              <a:buNone/>
              <a:defRPr/>
            </a:pPr>
            <a:r>
              <a:rPr lang="en-GB" sz="3600" b="1" dirty="0"/>
              <a:t>Spermatogenesis </a:t>
            </a:r>
            <a:r>
              <a:rPr lang="en-GB" sz="3600" dirty="0" err="1"/>
              <a:t>adalah</a:t>
            </a:r>
            <a:r>
              <a:rPr lang="en-GB" sz="3600" dirty="0"/>
              <a:t> proses </a:t>
            </a:r>
            <a:r>
              <a:rPr lang="en-GB" sz="3600" dirty="0" err="1"/>
              <a:t>pembentukan</a:t>
            </a:r>
            <a:r>
              <a:rPr lang="en-GB" sz="3600" dirty="0"/>
              <a:t> </a:t>
            </a:r>
            <a:r>
              <a:rPr lang="en-GB" sz="3600" dirty="0" err="1"/>
              <a:t>sel</a:t>
            </a:r>
            <a:r>
              <a:rPr lang="en-GB" sz="3600" dirty="0"/>
              <a:t> spermatozoa yang </a:t>
            </a:r>
            <a:r>
              <a:rPr lang="en-GB" sz="3600" dirty="0" err="1"/>
              <a:t>terjadi</a:t>
            </a:r>
            <a:r>
              <a:rPr lang="en-GB" sz="3600" dirty="0"/>
              <a:t> di organ </a:t>
            </a:r>
            <a:r>
              <a:rPr lang="en-GB" sz="3600" dirty="0" err="1"/>
              <a:t>kelamin</a:t>
            </a:r>
            <a:r>
              <a:rPr lang="en-GB" sz="3600" dirty="0"/>
              <a:t> (gonad) </a:t>
            </a:r>
            <a:r>
              <a:rPr lang="en-GB" sz="3600" dirty="0" err="1"/>
              <a:t>jantan</a:t>
            </a:r>
            <a:r>
              <a:rPr lang="en-GB" sz="3600" dirty="0"/>
              <a:t> </a:t>
            </a:r>
            <a:r>
              <a:rPr lang="en-GB" sz="3600" dirty="0" err="1"/>
              <a:t>yaitu</a:t>
            </a:r>
            <a:r>
              <a:rPr lang="en-GB" sz="3600" dirty="0"/>
              <a:t> testis </a:t>
            </a:r>
            <a:r>
              <a:rPr lang="en-GB" sz="3600" dirty="0" err="1"/>
              <a:t>tepatnya</a:t>
            </a:r>
            <a:r>
              <a:rPr lang="en-GB" sz="3600" dirty="0"/>
              <a:t> di </a:t>
            </a:r>
            <a:r>
              <a:rPr lang="en-GB" sz="3600" dirty="0" err="1"/>
              <a:t>tubulus</a:t>
            </a:r>
            <a:r>
              <a:rPr lang="en-GB" sz="3600" dirty="0"/>
              <a:t> </a:t>
            </a:r>
            <a:r>
              <a:rPr lang="en-GB" sz="3600" dirty="0" err="1"/>
              <a:t>seminiferus</a:t>
            </a:r>
            <a:r>
              <a:rPr lang="en-GB" sz="3600" dirty="0"/>
              <a:t>.</a:t>
            </a:r>
          </a:p>
        </p:txBody>
      </p:sp>
    </p:spTree>
    <p:extLst>
      <p:ext uri="{BB962C8B-B14F-4D97-AF65-F5344CB8AC3E}">
        <p14:creationId xmlns:p14="http://schemas.microsoft.com/office/powerpoint/2010/main" val="445649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2400"/>
            <a:ext cx="8686800" cy="5693866"/>
          </a:xfrm>
          <a:prstGeom prst="rect">
            <a:avLst/>
          </a:prstGeom>
        </p:spPr>
        <p:txBody>
          <a:bodyPr wrap="square">
            <a:spAutoFit/>
          </a:bodyPr>
          <a:lstStyle/>
          <a:p>
            <a:r>
              <a:rPr lang="id-ID" sz="2800" dirty="0"/>
              <a:t>Di dalam testis, spermatogenesis terjadi diseminiferus. Pada dinding seminiferus telah tersedia calon-calon sperma (</a:t>
            </a:r>
            <a:r>
              <a:rPr lang="id-ID" sz="2800" i="1" dirty="0"/>
              <a:t>spermatogonia</a:t>
            </a:r>
            <a:r>
              <a:rPr lang="id-ID" sz="2800" dirty="0"/>
              <a:t>) yang berjumlah ribuan. Setiap spermatogonia melakukan pembelahan mitosis membentuk spermatosit primer. Spermatosit primer melakukan pembelahan meiosis pertama membentuk 2 spermatosit sekunder. Tiap spermatosit sekunder melakukan pembelahan meiosis kedua, menghasilkan dua spermatid yang bersifat haploid. Keempat spermatid ini berkembang menjadi sperma matang yang bersifat haploid. Sperma yang telah matang akan menuju epididimis. Setiap proses spermatogenesis memerlukan waktu 65-75 hari.</a:t>
            </a:r>
          </a:p>
        </p:txBody>
      </p:sp>
    </p:spTree>
    <p:extLst>
      <p:ext uri="{BB962C8B-B14F-4D97-AF65-F5344CB8AC3E}">
        <p14:creationId xmlns:p14="http://schemas.microsoft.com/office/powerpoint/2010/main" val="889100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81000" y="520244"/>
            <a:ext cx="8305800" cy="59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2800" b="0" i="0" u="none" strike="noStrike" cap="none" normalizeH="0" baseline="0" dirty="0" smtClean="0">
                <a:ln>
                  <a:noFill/>
                </a:ln>
                <a:solidFill>
                  <a:schemeClr val="tx1"/>
                </a:solidFill>
                <a:effectLst/>
                <a:latin typeface="Arial" charset="0"/>
                <a:cs typeface="Arial" charset="0"/>
              </a:rPr>
              <a:t>Spermatogenesis terdiri dari tiga fase yaitu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sz="2800" b="1" i="0" u="none" strike="noStrike" cap="none" normalizeH="0" baseline="0" dirty="0" smtClean="0">
                <a:ln>
                  <a:noFill/>
                </a:ln>
                <a:solidFill>
                  <a:schemeClr val="tx1"/>
                </a:solidFill>
                <a:effectLst/>
                <a:latin typeface="Arial" charset="0"/>
                <a:cs typeface="Arial" charset="0"/>
              </a:rPr>
              <a:t>Spermatositogenesis</a:t>
            </a:r>
            <a:r>
              <a:rPr kumimoji="0" lang="id-ID" sz="2800" b="0" i="0" u="none" strike="noStrike" cap="none" normalizeH="0" baseline="0" dirty="0" smtClean="0">
                <a:ln>
                  <a:noFill/>
                </a:ln>
                <a:solidFill>
                  <a:schemeClr val="tx1"/>
                </a:solidFill>
                <a:effectLst/>
                <a:latin typeface="Arial" charset="0"/>
                <a:cs typeface="Arial" charset="0"/>
              </a:rPr>
              <a:t>, pada fase ini spermatogonium membelah melalui tahap pembelahan mitosis menghasilkan generasi sel baru berupa spermatosit.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sz="2800" b="1" i="0" u="none" strike="noStrike" cap="none" normalizeH="0" baseline="0" dirty="0" smtClean="0">
                <a:ln>
                  <a:noFill/>
                </a:ln>
                <a:solidFill>
                  <a:schemeClr val="tx1"/>
                </a:solidFill>
                <a:effectLst/>
                <a:latin typeface="Arial" charset="0"/>
                <a:cs typeface="Arial" charset="0"/>
              </a:rPr>
              <a:t>Meiosis</a:t>
            </a:r>
            <a:r>
              <a:rPr kumimoji="0" lang="id-ID" sz="2800" b="0" i="0" u="none" strike="noStrike" cap="none" normalizeH="0" baseline="0" dirty="0" smtClean="0">
                <a:ln>
                  <a:noFill/>
                </a:ln>
                <a:solidFill>
                  <a:schemeClr val="tx1"/>
                </a:solidFill>
                <a:effectLst/>
                <a:latin typeface="Arial" charset="0"/>
                <a:cs typeface="Arial" charset="0"/>
              </a:rPr>
              <a:t>, pada fase ini spermatosit mengalami 2 kali pembelahan secara berturutan dengan mereduksi sampai ½ jumlah kromosom dan jumlah DNA per sel dan menghasilkan spermatid.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sz="2800" b="1" i="0" u="none" strike="noStrike" cap="none" normalizeH="0" baseline="0" dirty="0" smtClean="0">
                <a:ln>
                  <a:noFill/>
                </a:ln>
                <a:solidFill>
                  <a:schemeClr val="tx1"/>
                </a:solidFill>
                <a:effectLst/>
                <a:latin typeface="Arial" charset="0"/>
                <a:cs typeface="Arial" charset="0"/>
              </a:rPr>
              <a:t>Spermiogenesis</a:t>
            </a:r>
            <a:r>
              <a:rPr kumimoji="0" lang="id-ID" sz="2800" b="0" i="0" u="none" strike="noStrike" cap="none" normalizeH="0" baseline="0" dirty="0" smtClean="0">
                <a:ln>
                  <a:noFill/>
                </a:ln>
                <a:solidFill>
                  <a:schemeClr val="tx1"/>
                </a:solidFill>
                <a:effectLst/>
                <a:latin typeface="Arial" charset="0"/>
                <a:cs typeface="Arial" charset="0"/>
              </a:rPr>
              <a:t>, pada fase ini spermatid mengalami proses sitodiferensiasi sehingga menghasilkan spermatozoa. Sel sperma yang terbentuk tersebut bersifat haploid (n).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289282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228601"/>
            <a:ext cx="8458200" cy="1371600"/>
          </a:xfrm>
        </p:spPr>
        <p:txBody>
          <a:bodyPr/>
          <a:lstStyle/>
          <a:p>
            <a:r>
              <a:rPr lang="id-ID" dirty="0" smtClean="0"/>
              <a:t>GAMBAR SPERMATOGENESIS</a:t>
            </a:r>
            <a:endParaRPr lang="id-ID" dirty="0"/>
          </a:p>
        </p:txBody>
      </p:sp>
      <p:pic>
        <p:nvPicPr>
          <p:cNvPr id="3" name="Picture 2" descr="https://i2.wp.com/www.amongguru.com/wp-content/uploads/2018/07/Screenshot_45.png?resize=300%2C297&amp;ssl=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14401"/>
            <a:ext cx="5238750" cy="5257799"/>
          </a:xfrm>
          <a:prstGeom prst="rect">
            <a:avLst/>
          </a:prstGeom>
          <a:noFill/>
          <a:ln>
            <a:noFill/>
          </a:ln>
        </p:spPr>
      </p:pic>
    </p:spTree>
    <p:extLst>
      <p:ext uri="{BB962C8B-B14F-4D97-AF65-F5344CB8AC3E}">
        <p14:creationId xmlns:p14="http://schemas.microsoft.com/office/powerpoint/2010/main" val="1825561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700087"/>
            <a:ext cx="6797675" cy="1354217"/>
          </a:xfrm>
        </p:spPr>
        <p:txBody>
          <a:bodyPr/>
          <a:lstStyle/>
          <a:p>
            <a:r>
              <a:rPr lang="id-ID" dirty="0" smtClean="0"/>
              <a:t>2. OOGENESIS</a:t>
            </a:r>
            <a:endParaRPr lang="id-ID" dirty="0"/>
          </a:p>
        </p:txBody>
      </p:sp>
      <p:sp>
        <p:nvSpPr>
          <p:cNvPr id="3" name="Rectangle 2"/>
          <p:cNvSpPr/>
          <p:nvPr/>
        </p:nvSpPr>
        <p:spPr>
          <a:xfrm>
            <a:off x="228600" y="1371600"/>
            <a:ext cx="8534400" cy="5078313"/>
          </a:xfrm>
          <a:prstGeom prst="rect">
            <a:avLst/>
          </a:prstGeom>
        </p:spPr>
        <p:txBody>
          <a:bodyPr wrap="square">
            <a:spAutoFit/>
          </a:bodyPr>
          <a:lstStyle/>
          <a:p>
            <a:endParaRPr lang="id-ID" sz="3600" dirty="0"/>
          </a:p>
          <a:p>
            <a:r>
              <a:rPr lang="id-ID" sz="3600" b="1" dirty="0"/>
              <a:t>Oogenesis </a:t>
            </a:r>
            <a:r>
              <a:rPr lang="id-ID" sz="3600" dirty="0"/>
              <a:t>adalah proses pembentukan sel telur (ovum) di dalam ovarium. </a:t>
            </a:r>
            <a:endParaRPr lang="id-ID" sz="3600" dirty="0" smtClean="0"/>
          </a:p>
          <a:p>
            <a:r>
              <a:rPr lang="id-ID" sz="3600" dirty="0" smtClean="0"/>
              <a:t>Oogenesis </a:t>
            </a:r>
            <a:r>
              <a:rPr lang="id-ID" sz="3600" dirty="0"/>
              <a:t>dimulai dengan pembentukan bakal sel-sel telur yang disebut oogonia (tunggal: oogonium). </a:t>
            </a:r>
            <a:endParaRPr lang="id-ID" sz="3600" dirty="0" smtClean="0"/>
          </a:p>
          <a:p>
            <a:r>
              <a:rPr lang="id-ID" sz="3600" dirty="0" smtClean="0"/>
              <a:t>Pembentukan </a:t>
            </a:r>
            <a:r>
              <a:rPr lang="id-ID" sz="3600" dirty="0"/>
              <a:t>sel telur pada manusia dimulai sejak di dalam kandungan, yaitu di dalam ovari fetus perempuan.</a:t>
            </a:r>
            <a:endParaRPr lang="id-ID" sz="3600" dirty="0">
              <a:effectLst/>
            </a:endParaRPr>
          </a:p>
        </p:txBody>
      </p:sp>
    </p:spTree>
    <p:extLst>
      <p:ext uri="{BB962C8B-B14F-4D97-AF65-F5344CB8AC3E}">
        <p14:creationId xmlns:p14="http://schemas.microsoft.com/office/powerpoint/2010/main" val="1342465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TotalTime>
  <Words>758</Words>
  <Application>Microsoft Office PowerPoint</Application>
  <PresentationFormat>On-screen Show (4:3)</PresentationFormat>
  <Paragraphs>59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POKOK BAHASAN: GAMETOGENESIS PADA HEWAN DAN TUMBUHAN</vt:lpstr>
      <vt:lpstr>Gametogenesis</vt:lpstr>
      <vt:lpstr>PowerPoint Presentation</vt:lpstr>
      <vt:lpstr>PowerPoint Presentation</vt:lpstr>
      <vt:lpstr>1. Spermatogenesis</vt:lpstr>
      <vt:lpstr>PowerPoint Presentation</vt:lpstr>
      <vt:lpstr>PowerPoint Presentation</vt:lpstr>
      <vt:lpstr>GAMBAR SPERMATOGENESIS</vt:lpstr>
      <vt:lpstr>2. OOGENESIS</vt:lpstr>
      <vt:lpstr>PowerPoint Presentation</vt:lpstr>
      <vt:lpstr>Fungsi Oogenesis </vt:lpstr>
      <vt:lpstr>GAMBAR PERISTIWA OOGENESIS</vt:lpstr>
      <vt:lpstr>Gametogenesis pada Tumbuhan Tingkat Tinggi</vt:lpstr>
      <vt:lpstr>1. Mikrosporogenesis </vt:lpstr>
      <vt:lpstr>GAMBAR MIKROSPOROGENESIS</vt:lpstr>
      <vt:lpstr>PowerPoint Presentation</vt:lpstr>
      <vt:lpstr>2. Megasporogenesis </vt:lpstr>
      <vt:lpstr>GAMBAR PROSES MEGASPOROGENESIS</vt:lpstr>
      <vt:lpstr>PowerPoint Presentation</vt:lpstr>
      <vt:lpstr>GAMBAR MEGASPOROGENESIS DAN MIKROSPOROGENESIS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Alfarabi</dc:creator>
  <cp:lastModifiedBy>USER</cp:lastModifiedBy>
  <cp:revision>15</cp:revision>
  <dcterms:created xsi:type="dcterms:W3CDTF">2020-07-10T16:10:56Z</dcterms:created>
  <dcterms:modified xsi:type="dcterms:W3CDTF">2020-07-11T16:26:36Z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2018-03-29T00:00:00Z</vt:filetime>
  </property>
  <property fmtid="{D5CDD505-2E9C-101B-9397-08002B2CF9AE}" pid="3" name="Creator">
    <vt:lpwstr>Microsoft® PowerPoint® 2013</vt:lpwstr>
  </property>
  <property fmtid="{D5CDD505-2E9C-101B-9397-08002B2CF9AE}" pid="4" name="LastSaved">
    <vt:filetime>2020-07-10T00:00:00Z</vt:filetime>
  </property>
</Properties>
</file>