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4" r:id="rId9"/>
    <p:sldId id="260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4T11:37:55.676" idx="1">
    <p:pos x="10" y="10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E46E9-0B7B-4831-9B19-247DA2A8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6374386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A8C2-6AB8-43B7-A814-1C636575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D5720-E693-45D5-BFFF-0C7CA6E81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B3CEC-AB25-4440-AEB3-227B64F8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58BC-AC74-41C8-9D65-73FED8EF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E64AA-8BB7-4808-A633-B31E4902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8347957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C1B9F9-EA1F-47B4-9BC0-214294204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3A19D-7062-463E-8768-24849585C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7868E-1818-4218-B38D-1ECFE89D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D25AE-0DD1-4FDA-AE25-C230B1FB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01E29-3713-4FF7-BB04-942C4F6E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2440048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D020-D90D-4AFF-9F49-98E5A190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A9FB3-2E2C-4FF9-AC2E-26D907F5A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709CD-4F00-440F-BE9C-94795A7D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53417-540D-4476-81D6-38C900A9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296A0-02C7-40EF-87BF-F9E606C3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5224062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E538A-C348-4ED3-A86C-2A2F0161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4E3A1-F4B4-419F-A66F-06F4369DB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258D6-E796-4691-BC4C-E2E7B409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4B04C-73D2-4D9D-99B2-B97C6682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4AB30-0232-4BE5-9ECB-1CEC49FD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6789854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9B2B-582D-4A5E-957D-1C45B8CF1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C6F1-C64D-48E9-96D3-4479A9BD0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6529B-7260-4FC1-8F99-67C00C9ED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1E144-94D8-4A5D-9C64-C0D401BF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C94D2-2A01-4226-8A02-3DCE07FF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EBE5A-56CD-4112-98E6-8680FC9D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0424776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A2DA1-D9A1-4B58-802C-88AD28097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81FBC-A01D-492A-B3CD-6DA1B9612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7D71F-849D-4BF5-BA19-90C71E39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3B3A8-3DBF-430B-ABF9-DCAF9C4FB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6DDB8-2708-4048-A2CC-E22C0662C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51FCA-D9A2-4B7F-8E1B-A2C62F69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52EFF-EB05-45E1-B94A-52849A52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D2BA84-06EF-4914-BF75-433416AF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2294871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5355A-4E7A-4E60-A226-192D63B7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88B231-4996-4070-9258-7C4660A41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542F4-7E88-4309-899B-150C5BDA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ACA9A-10D6-4692-A76F-A8383B8E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0516191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2A190-64D0-464B-91C4-0789F5CD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24CB9-D0E1-424C-9101-CEF7DB47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B5832-0963-4F2A-994F-D02A1357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4735487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8EC86-686A-4661-BB5A-80C34F20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4A2D-6CAD-43F1-A015-0153F1D9F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65B59-7A19-413F-B906-9655B8DC2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DA05-2B8B-4AAA-8C78-CF2AED33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F51F4-72C3-4444-98C4-9FB01267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34C12-5A7B-43D2-8B93-9BEEC1D3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6783921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7555A-55A7-4E64-A1F2-7B17465A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AC104-8067-4BD9-8B15-D5BC23E60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77796-474A-40D4-8025-85616EAF8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A53C0-3FAD-4A15-8F13-E066A796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17/01/2021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41345-2AED-4EED-A2B6-60D1BAE49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8AAB1-D6E9-4469-8545-4A04BA87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278701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30627E-65ED-4C2B-895F-F738F8441F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88" y="0"/>
            <a:ext cx="11918262" cy="6858000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A69097D7-75EF-4581-A2AD-7964DEB9F732}"/>
              </a:ext>
            </a:extLst>
          </p:cNvPr>
          <p:cNvGrpSpPr/>
          <p:nvPr userDrawn="1"/>
        </p:nvGrpSpPr>
        <p:grpSpPr>
          <a:xfrm>
            <a:off x="-78224" y="-146865"/>
            <a:ext cx="869248" cy="7582158"/>
            <a:chOff x="-738619" y="-86158"/>
            <a:chExt cx="869248" cy="758215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F444016-CD66-4187-A000-DACEB851E5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5853592"/>
              <a:ext cx="805919" cy="1642408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1CB27CD-5E4C-49CF-879B-6A82A909F0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4843398"/>
              <a:ext cx="805919" cy="1642408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F6324BD-3805-4ADB-8B86-571772D882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1" y="3833204"/>
              <a:ext cx="805919" cy="1642408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3137479-CED9-455E-A9CE-5DA4F8E97E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8" y="2884883"/>
              <a:ext cx="805919" cy="164240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86E5126-939A-4E95-A048-D00E722548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7" y="1873523"/>
              <a:ext cx="805919" cy="1642408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65D20CE9-9BDA-49D8-937E-112076FC6E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9" y="925202"/>
              <a:ext cx="805919" cy="164240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E4A9E4F-D00F-4973-8965-88B73AC507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8" y="-86158"/>
              <a:ext cx="805919" cy="1642408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686468-D4FE-406B-B0C7-A64C7D9902BB}"/>
              </a:ext>
            </a:extLst>
          </p:cNvPr>
          <p:cNvGrpSpPr/>
          <p:nvPr userDrawn="1"/>
        </p:nvGrpSpPr>
        <p:grpSpPr>
          <a:xfrm>
            <a:off x="11561670" y="-145699"/>
            <a:ext cx="704380" cy="7582158"/>
            <a:chOff x="-738619" y="-86158"/>
            <a:chExt cx="869248" cy="7582158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D1E01BC-8E01-4FAA-BBB3-F3E4EDE928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5853592"/>
              <a:ext cx="805919" cy="164240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C93E192-96F0-4DC0-8F0B-55F9EB58A2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4843398"/>
              <a:ext cx="805919" cy="1642408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2DBBDC4-3B07-4A41-893A-93CAC6C2A7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1" y="3833204"/>
              <a:ext cx="805919" cy="1642408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11D444B-7B72-48FC-882A-5DBAD8961F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8" y="2884883"/>
              <a:ext cx="805919" cy="1642408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2F28E3C-9BF7-40A1-9885-C1D942E7D9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7" y="1873523"/>
              <a:ext cx="805919" cy="1642408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B6B2BCD-E4D2-426E-9790-ABA41BCA19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9" y="925202"/>
              <a:ext cx="805919" cy="1642408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4D2529D-D4DF-4D1F-AE5C-2EA5C50A14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8" y="-86158"/>
              <a:ext cx="805919" cy="1642408"/>
            </a:xfrm>
            <a:prstGeom prst="rect">
              <a:avLst/>
            </a:prstGeom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F7723E90-C3B4-4D80-99E0-2F6FAA50EDFD}"/>
              </a:ext>
            </a:extLst>
          </p:cNvPr>
          <p:cNvSpPr/>
          <p:nvPr userDrawn="1"/>
        </p:nvSpPr>
        <p:spPr>
          <a:xfrm>
            <a:off x="3957403" y="6490130"/>
            <a:ext cx="343230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  y   :  L I d  I a   D a m a n I k</a:t>
            </a:r>
          </a:p>
        </p:txBody>
      </p:sp>
    </p:spTree>
    <p:extLst>
      <p:ext uri="{BB962C8B-B14F-4D97-AF65-F5344CB8AC3E}">
        <p14:creationId xmlns:p14="http://schemas.microsoft.com/office/powerpoint/2010/main" val="32176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58333E-6 1.85185E-6 L -4.58333E-6 -0.07222 " pathEditMode="relative" rAng="0" ptsTypes="AA">
                                      <p:cBhvr>
                                        <p:cTn id="6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57BE0A-9501-4834-8EB9-11AD5E546F3D}"/>
              </a:ext>
            </a:extLst>
          </p:cNvPr>
          <p:cNvSpPr/>
          <p:nvPr/>
        </p:nvSpPr>
        <p:spPr>
          <a:xfrm>
            <a:off x="2277970" y="2236611"/>
            <a:ext cx="717083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Fungsi</a:t>
            </a:r>
            <a:r>
              <a:rPr lang="en-U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6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dengan</a:t>
            </a:r>
            <a:r>
              <a:rPr lang="en-US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effectLst>
                  <a:outerShdw dist="38100" dir="2640000" algn="bl" rotWithShape="0">
                    <a:schemeClr val="accent1"/>
                  </a:outerShdw>
                </a:effectLst>
              </a:rPr>
              <a:t> Array</a:t>
            </a:r>
            <a:endParaRPr lang="en-ID" sz="6000" b="1" cap="none" spc="0" dirty="0">
              <a:ln w="12700">
                <a:solidFill>
                  <a:schemeClr val="accent1"/>
                </a:solidFill>
                <a:prstDash val="solid"/>
              </a:ln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109579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EA6C0-8D51-473C-BF02-E5F8980CD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410818"/>
            <a:ext cx="10515600" cy="465151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Proses </a:t>
            </a:r>
            <a:r>
              <a:rPr lang="en-US" sz="2800" dirty="0" err="1"/>
              <a:t>pencarian</a:t>
            </a:r>
            <a:r>
              <a:rPr lang="en-US" sz="2800" dirty="0"/>
              <a:t> 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C7DA60C-65FA-4A5A-A903-11EACC0FC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86822"/>
              </p:ext>
            </p:extLst>
          </p:nvPr>
        </p:nvGraphicFramePr>
        <p:xfrm>
          <a:off x="838199" y="1295620"/>
          <a:ext cx="9047924" cy="2634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199">
                  <a:extLst>
                    <a:ext uri="{9D8B030D-6E8A-4147-A177-3AD203B41FA5}">
                      <a16:colId xmlns:a16="http://schemas.microsoft.com/office/drawing/2014/main" val="2031701259"/>
                    </a:ext>
                  </a:extLst>
                </a:gridCol>
                <a:gridCol w="3091194">
                  <a:extLst>
                    <a:ext uri="{9D8B030D-6E8A-4147-A177-3AD203B41FA5}">
                      <a16:colId xmlns:a16="http://schemas.microsoft.com/office/drawing/2014/main" val="3538698156"/>
                    </a:ext>
                  </a:extLst>
                </a:gridCol>
                <a:gridCol w="2188565">
                  <a:extLst>
                    <a:ext uri="{9D8B030D-6E8A-4147-A177-3AD203B41FA5}">
                      <a16:colId xmlns:a16="http://schemas.microsoft.com/office/drawing/2014/main" val="3096191621"/>
                    </a:ext>
                  </a:extLst>
                </a:gridCol>
                <a:gridCol w="2608966">
                  <a:extLst>
                    <a:ext uri="{9D8B030D-6E8A-4147-A177-3AD203B41FA5}">
                      <a16:colId xmlns:a16="http://schemas.microsoft.com/office/drawing/2014/main" val="2061273983"/>
                    </a:ext>
                  </a:extLst>
                </a:gridCol>
              </a:tblGrid>
              <a:tr h="80554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Iterasi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ke</a:t>
                      </a:r>
                      <a:r>
                        <a:rPr lang="en-US" sz="2000" dirty="0"/>
                        <a:t>-</a:t>
                      </a:r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Data</a:t>
                      </a:r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Proses </a:t>
                      </a:r>
                      <a:r>
                        <a:rPr lang="en-US" sz="2000" dirty="0" err="1"/>
                        <a:t>Pencarian</a:t>
                      </a:r>
                      <a:endParaRPr lang="en-ID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Keterangan</a:t>
                      </a:r>
                      <a:endParaRPr lang="en-ID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282620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n-US" dirty="0"/>
                        <a:t>,10, 13, 22, 26, 77,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26=9?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cocok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61137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9,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dirty="0"/>
                        <a:t>, 13, 22, 26, 77,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26=10?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</a:t>
                      </a:r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cocok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979136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9, 10,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13</a:t>
                      </a:r>
                      <a:r>
                        <a:rPr lang="en-US" dirty="0"/>
                        <a:t>, 22, 26, 77,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26=13?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cocok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24218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 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9, 10, 13,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22</a:t>
                      </a:r>
                      <a:r>
                        <a:rPr lang="en-US" dirty="0"/>
                        <a:t>, 26, 77,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26=22?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Tidak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cocok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098861"/>
                  </a:ext>
                </a:extLst>
              </a:tr>
              <a:tr h="3580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9, 10, 13, 22,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26</a:t>
                      </a:r>
                      <a:r>
                        <a:rPr lang="en-US" dirty="0"/>
                        <a:t>, 77, 100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26=26?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err="1"/>
                        <a:t>Cocok</a:t>
                      </a:r>
                      <a:r>
                        <a:rPr lang="en-US" dirty="0"/>
                        <a:t> (data </a:t>
                      </a:r>
                      <a:r>
                        <a:rPr lang="en-US" dirty="0" err="1"/>
                        <a:t>ditemukan</a:t>
                      </a:r>
                      <a:r>
                        <a:rPr lang="en-US" dirty="0"/>
                        <a:t> )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201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05162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F164E6F-6E44-4217-8679-22F9C012D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05" t="10028" r="65543" b="27912"/>
          <a:stretch/>
        </p:blipFill>
        <p:spPr>
          <a:xfrm>
            <a:off x="914401" y="238538"/>
            <a:ext cx="7089913" cy="53264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C04D7B-B53B-4E7B-8E4C-A0B145712DEB}"/>
              </a:ext>
            </a:extLst>
          </p:cNvPr>
          <p:cNvSpPr txBox="1"/>
          <p:nvPr/>
        </p:nvSpPr>
        <p:spPr>
          <a:xfrm>
            <a:off x="2120349" y="5685182"/>
            <a:ext cx="5221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Program </a:t>
            </a:r>
            <a:r>
              <a:rPr lang="en-US" dirty="0" err="1"/>
              <a:t>Sekuensial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6833806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DD577A-A2B8-419F-9D8C-A3599FC502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86" t="7078" r="28596" b="41756"/>
          <a:stretch/>
        </p:blipFill>
        <p:spPr>
          <a:xfrm>
            <a:off x="596348" y="463826"/>
            <a:ext cx="8110330" cy="489005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842AD90-5917-4220-ADF0-ED6C50A4B020}"/>
              </a:ext>
            </a:extLst>
          </p:cNvPr>
          <p:cNvSpPr txBox="1"/>
          <p:nvPr/>
        </p:nvSpPr>
        <p:spPr>
          <a:xfrm>
            <a:off x="2411895" y="5353878"/>
            <a:ext cx="153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Hasil Program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1859247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225A-5C21-4D4F-AD78-C8802797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45487" cy="986597"/>
          </a:xfrm>
        </p:spPr>
        <p:txBody>
          <a:bodyPr/>
          <a:lstStyle/>
          <a:p>
            <a:r>
              <a:rPr lang="en-US" dirty="0"/>
              <a:t>Array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5C459-A3F5-4FAA-ADCC-A065D36B6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8716617" cy="4108174"/>
          </a:xfrm>
        </p:spPr>
        <p:txBody>
          <a:bodyPr/>
          <a:lstStyle/>
          <a:p>
            <a:pPr marL="0" indent="0" algn="just">
              <a:buNone/>
            </a:pPr>
            <a:r>
              <a:rPr lang="en-ID" dirty="0">
                <a:effectLst/>
              </a:rPr>
              <a:t>Array </a:t>
            </a:r>
            <a:r>
              <a:rPr lang="en-ID" dirty="0" err="1">
                <a:effectLst/>
              </a:rPr>
              <a:t>merupakan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tipe</a:t>
            </a:r>
            <a:r>
              <a:rPr lang="en-ID" dirty="0">
                <a:effectLst/>
              </a:rPr>
              <a:t> data </a:t>
            </a:r>
            <a:r>
              <a:rPr lang="en-ID" dirty="0" err="1">
                <a:effectLst/>
              </a:rPr>
              <a:t>terstruktur</a:t>
            </a:r>
            <a:r>
              <a:rPr lang="en-ID" dirty="0">
                <a:effectLst/>
              </a:rPr>
              <a:t> yang </a:t>
            </a:r>
            <a:r>
              <a:rPr lang="en-ID" dirty="0" err="1">
                <a:effectLst/>
              </a:rPr>
              <a:t>berguna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untuk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menyimpan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sejumlah</a:t>
            </a:r>
            <a:r>
              <a:rPr lang="en-ID" dirty="0">
                <a:effectLst/>
              </a:rPr>
              <a:t> data yang </a:t>
            </a:r>
            <a:r>
              <a:rPr lang="en-ID" dirty="0" err="1">
                <a:effectLst/>
              </a:rPr>
              <a:t>bertipe</a:t>
            </a:r>
            <a:r>
              <a:rPr lang="en-ID" dirty="0">
                <a:effectLst/>
              </a:rPr>
              <a:t> </a:t>
            </a:r>
            <a:r>
              <a:rPr lang="en-ID" dirty="0" err="1">
                <a:effectLst/>
              </a:rPr>
              <a:t>sama</a:t>
            </a:r>
            <a:r>
              <a:rPr lang="en-ID" dirty="0"/>
              <a:t>. </a:t>
            </a:r>
            <a:r>
              <a:rPr lang="en-US" dirty="0"/>
              <a:t>Array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array </a:t>
            </a:r>
            <a:r>
              <a:rPr lang="en-US" dirty="0" err="1"/>
              <a:t>sebagai</a:t>
            </a:r>
            <a:r>
              <a:rPr lang="en-US" dirty="0"/>
              <a:t> parameter </a:t>
            </a:r>
            <a:r>
              <a:rPr lang="en-US" dirty="0" err="1"/>
              <a:t>fungsi</a:t>
            </a:r>
            <a:r>
              <a:rPr lang="en-US" dirty="0"/>
              <a:t>, </a:t>
            </a:r>
            <a:r>
              <a:rPr lang="en-US" dirty="0" err="1"/>
              <a:t>caranya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parameter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array.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pemanggilan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,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arraynya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pada </a:t>
            </a:r>
            <a:r>
              <a:rPr lang="en-US" dirty="0" err="1"/>
              <a:t>bagian</a:t>
            </a:r>
            <a:r>
              <a:rPr lang="en-US" dirty="0"/>
              <a:t> parameter,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disertakan</a:t>
            </a:r>
            <a:r>
              <a:rPr lang="en-US" dirty="0"/>
              <a:t> </a:t>
            </a:r>
            <a:r>
              <a:rPr lang="en-US" dirty="0" err="1"/>
              <a:t>indeksnya</a:t>
            </a:r>
            <a:r>
              <a:rPr lang="en-US" dirty="0"/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282558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EA20A-6D2A-48C3-8B48-71D09B3D3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488" y="569843"/>
            <a:ext cx="10515600" cy="530232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array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.</a:t>
            </a:r>
            <a:endParaRPr lang="en-ID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7900E1-FA50-4A7F-ADF7-CBE4B9907A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7" t="9911" r="59565" b="41251"/>
          <a:stretch/>
        </p:blipFill>
        <p:spPr>
          <a:xfrm>
            <a:off x="682488" y="1340701"/>
            <a:ext cx="7089914" cy="494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29520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33B11B-0DDA-4D1D-8155-6F93A25ACA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48" t="23368" r="17391" b="13799"/>
          <a:stretch/>
        </p:blipFill>
        <p:spPr>
          <a:xfrm>
            <a:off x="887895" y="238539"/>
            <a:ext cx="7686261" cy="53671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1AB017-A0C7-4AEC-BC8E-1E120B1166E7}"/>
              </a:ext>
            </a:extLst>
          </p:cNvPr>
          <p:cNvSpPr txBox="1"/>
          <p:nvPr/>
        </p:nvSpPr>
        <p:spPr>
          <a:xfrm>
            <a:off x="2584174" y="5605669"/>
            <a:ext cx="3227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Hasil Program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dijalankan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6893982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9B194-B9D0-4F7F-8768-6EF0ED2CD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31304"/>
            <a:ext cx="7855226" cy="617551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Pada </a:t>
            </a:r>
            <a:r>
              <a:rPr lang="en-US" sz="2400" dirty="0" err="1"/>
              <a:t>kode</a:t>
            </a:r>
            <a:r>
              <a:rPr lang="en-US" sz="2400" dirty="0"/>
              <a:t> program </a:t>
            </a:r>
            <a:r>
              <a:rPr lang="en-US" sz="2400" dirty="0" err="1"/>
              <a:t>diatas</a:t>
            </a:r>
            <a:r>
              <a:rPr lang="en-US" sz="2400" dirty="0"/>
              <a:t>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rataan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5 </a:t>
            </a:r>
            <a:r>
              <a:rPr lang="en-US" sz="2400" dirty="0" err="1"/>
              <a:t>bilangan</a:t>
            </a:r>
            <a:r>
              <a:rPr lang="en-US" sz="2400" dirty="0"/>
              <a:t>. Pada </a:t>
            </a:r>
            <a:r>
              <a:rPr lang="en-US" sz="2400" dirty="0" err="1"/>
              <a:t>fungsi</a:t>
            </a:r>
            <a:r>
              <a:rPr lang="en-US" sz="2400" dirty="0"/>
              <a:t> main </a:t>
            </a:r>
            <a:r>
              <a:rPr lang="en-US" sz="2400" dirty="0" err="1"/>
              <a:t>terdapat</a:t>
            </a:r>
            <a:r>
              <a:rPr lang="en-US" sz="2400" dirty="0"/>
              <a:t> array b[5]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menampung</a:t>
            </a:r>
            <a:r>
              <a:rPr lang="en-US" sz="2400" dirty="0"/>
              <a:t> 5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dimaksukkan</a:t>
            </a:r>
            <a:r>
              <a:rPr lang="en-US" sz="2400" dirty="0"/>
              <a:t> oleh </a:t>
            </a:r>
            <a:r>
              <a:rPr lang="en-US" sz="2400" dirty="0" err="1"/>
              <a:t>pengguna</a:t>
            </a:r>
            <a:r>
              <a:rPr lang="en-US" sz="2400" dirty="0"/>
              <a:t>. Array b[5]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dijadikan</a:t>
            </a:r>
            <a:r>
              <a:rPr lang="en-US" sz="2400" dirty="0"/>
              <a:t> parameter pada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pemanggilan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rataan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menuliskan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arraynya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kurung</a:t>
            </a:r>
            <a:r>
              <a:rPr lang="en-US" sz="2400" dirty="0"/>
              <a:t> siku dan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memanggil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 Proses </a:t>
            </a:r>
            <a:r>
              <a:rPr lang="en-US" sz="2400" dirty="0" err="1"/>
              <a:t>pemanggilan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berulang-ulang</a:t>
            </a:r>
            <a:r>
              <a:rPr lang="en-US" sz="2400" dirty="0"/>
              <a:t> dan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berhenti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 </a:t>
            </a:r>
            <a:r>
              <a:rPr lang="en-US" sz="2400" dirty="0" err="1"/>
              <a:t>haruslah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teliti</a:t>
            </a:r>
            <a:r>
              <a:rPr lang="en-US" sz="2400" dirty="0"/>
              <a:t> </a:t>
            </a:r>
            <a:r>
              <a:rPr lang="en-US" sz="2400" dirty="0" err="1"/>
              <a:t>supaya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menimbulkan</a:t>
            </a:r>
            <a:r>
              <a:rPr lang="en-US" sz="2400" dirty="0"/>
              <a:t> infinite loop. </a:t>
            </a:r>
            <a:r>
              <a:rPr lang="en-US" sz="2400" dirty="0" err="1"/>
              <a:t>Yaitu</a:t>
            </a:r>
            <a:r>
              <a:rPr lang="en-US" sz="2400" dirty="0"/>
              <a:t> 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</a:p>
          <a:p>
            <a:pPr marL="0" indent="0" algn="just">
              <a:buNone/>
            </a:pPr>
            <a:r>
              <a:rPr lang="en-US" sz="2400" dirty="0"/>
              <a:t>di mana proses </a:t>
            </a:r>
            <a:r>
              <a:rPr lang="en-US" sz="2400" dirty="0" err="1"/>
              <a:t>rekursi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terus-menerus</a:t>
            </a:r>
            <a:r>
              <a:rPr lang="en-US" sz="2400" dirty="0"/>
              <a:t> </a:t>
            </a:r>
            <a:r>
              <a:rPr lang="en-US" sz="2400" dirty="0" err="1"/>
              <a:t>tiada</a:t>
            </a:r>
            <a:r>
              <a:rPr lang="en-US" sz="2400" dirty="0"/>
              <a:t> </a:t>
            </a:r>
            <a:r>
              <a:rPr lang="en-US" sz="2400" dirty="0" err="1"/>
              <a:t>henti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menghentikan</a:t>
            </a:r>
            <a:r>
              <a:rPr lang="en-US" sz="2400" dirty="0"/>
              <a:t> proses </a:t>
            </a:r>
            <a:r>
              <a:rPr lang="en-US" sz="2400" dirty="0" err="1"/>
              <a:t>rekursi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pernah</a:t>
            </a:r>
            <a:r>
              <a:rPr lang="en-US" sz="2400" dirty="0"/>
              <a:t> </a:t>
            </a:r>
            <a:r>
              <a:rPr lang="en-US" sz="2400" dirty="0" err="1"/>
              <a:t>tercapai</a:t>
            </a:r>
            <a:r>
              <a:rPr lang="en-US" sz="2400" dirty="0"/>
              <a:t>, </a:t>
            </a:r>
            <a:r>
              <a:rPr lang="en-US" sz="2400" dirty="0" err="1"/>
              <a:t>akibatnya</a:t>
            </a:r>
            <a:r>
              <a:rPr lang="en-US" sz="2400" dirty="0"/>
              <a:t> program </a:t>
            </a:r>
            <a:r>
              <a:rPr lang="en-US" sz="2400" dirty="0" err="1"/>
              <a:t>mengalami</a:t>
            </a:r>
            <a:r>
              <a:rPr lang="en-US" sz="2400" dirty="0"/>
              <a:t> hang.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1822864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0F359-FC70-45CD-89E9-EC5132930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9008165" cy="5936974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faktorial</a:t>
            </a:r>
            <a:r>
              <a:rPr lang="en-US" sz="2400" dirty="0"/>
              <a:t>. Nilai </a:t>
            </a:r>
            <a:r>
              <a:rPr lang="en-US" sz="2400" dirty="0" err="1"/>
              <a:t>faktorial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/>
              <a:t>0! =1</a:t>
            </a:r>
          </a:p>
          <a:p>
            <a:pPr marL="0" indent="0" algn="just">
              <a:buNone/>
            </a:pPr>
            <a:r>
              <a:rPr lang="en-US" sz="2400" dirty="0"/>
              <a:t>N!= N x (N-1)! </a:t>
            </a:r>
            <a:r>
              <a:rPr lang="en-US" sz="2400" dirty="0" err="1"/>
              <a:t>Untuk</a:t>
            </a:r>
            <a:r>
              <a:rPr lang="en-US" sz="2400" dirty="0"/>
              <a:t> N &gt; 0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. Nilai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menghentikan</a:t>
            </a:r>
            <a:r>
              <a:rPr lang="en-US" sz="2400" dirty="0"/>
              <a:t> proses </a:t>
            </a:r>
            <a:r>
              <a:rPr lang="en-US" sz="2400" dirty="0" err="1"/>
              <a:t>rekursi</a:t>
            </a:r>
            <a:r>
              <a:rPr lang="en-US" sz="2400" dirty="0"/>
              <a:t>.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juga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.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rekurens</a:t>
            </a:r>
            <a:r>
              <a:rPr lang="en-US" sz="2400" dirty="0"/>
              <a:t>, yang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argumen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argumen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rekursif</a:t>
            </a:r>
            <a:r>
              <a:rPr lang="en-US" sz="2400" dirty="0"/>
              <a:t> pada </a:t>
            </a:r>
            <a:r>
              <a:rPr lang="en-US" sz="2400" dirty="0" err="1"/>
              <a:t>kode</a:t>
            </a:r>
            <a:r>
              <a:rPr lang="en-US" sz="2400" dirty="0"/>
              <a:t> program.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37985432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3FC1602-0646-4537-A8E5-31EA48D06E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31" t="12815" r="53071" b="45386"/>
          <a:stretch/>
        </p:blipFill>
        <p:spPr>
          <a:xfrm>
            <a:off x="755372" y="493644"/>
            <a:ext cx="10175331" cy="531412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BC29EF-1377-4746-A0A8-92CE9B49F5A1}"/>
              </a:ext>
            </a:extLst>
          </p:cNvPr>
          <p:cNvSpPr txBox="1"/>
          <p:nvPr/>
        </p:nvSpPr>
        <p:spPr>
          <a:xfrm>
            <a:off x="2597425" y="5807765"/>
            <a:ext cx="447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rekursip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5158005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3DEEF1A-7C24-4DB7-BC53-83AAAA9E4F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796" t="19695" r="19674" b="28686"/>
          <a:stretch/>
        </p:blipFill>
        <p:spPr>
          <a:xfrm>
            <a:off x="1113182" y="477077"/>
            <a:ext cx="8097080" cy="50755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5003174-DFC8-4267-BFEE-F28CD99AAE12}"/>
              </a:ext>
            </a:extLst>
          </p:cNvPr>
          <p:cNvSpPr txBox="1"/>
          <p:nvPr/>
        </p:nvSpPr>
        <p:spPr>
          <a:xfrm>
            <a:off x="3405808" y="5552661"/>
            <a:ext cx="288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Hasil Program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7124133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85D30-F3F9-45E3-B9BE-EF586ECAA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273209" cy="748058"/>
          </a:xfrm>
        </p:spPr>
        <p:txBody>
          <a:bodyPr/>
          <a:lstStyle/>
          <a:p>
            <a:r>
              <a:rPr lang="en-US" sz="3600" dirty="0" err="1"/>
              <a:t>Algoritma</a:t>
            </a:r>
            <a:r>
              <a:rPr lang="en-US" sz="3600" dirty="0"/>
              <a:t> </a:t>
            </a:r>
            <a:r>
              <a:rPr lang="en-US" sz="3600" dirty="0" err="1"/>
              <a:t>Pencarian</a:t>
            </a:r>
            <a:r>
              <a:rPr lang="en-US" sz="3600" dirty="0"/>
              <a:t> dan </a:t>
            </a:r>
            <a:r>
              <a:rPr lang="en-US" sz="3600" dirty="0" err="1"/>
              <a:t>Pengurutan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05DDC-38F1-4D80-A51C-0065EE84A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2451"/>
            <a:ext cx="9127435" cy="5373758"/>
          </a:xfrm>
        </p:spPr>
        <p:txBody>
          <a:bodyPr/>
          <a:lstStyle/>
          <a:p>
            <a:pPr marL="0" indent="0" algn="just">
              <a:buNone/>
            </a:pPr>
            <a:r>
              <a:rPr lang="en-US" sz="1800" dirty="0"/>
              <a:t>1. </a:t>
            </a:r>
            <a:r>
              <a:rPr lang="en-US" sz="2000" dirty="0" err="1"/>
              <a:t>Algoritma</a:t>
            </a:r>
            <a:r>
              <a:rPr lang="en-US" sz="2000" dirty="0"/>
              <a:t> (Searching)</a:t>
            </a:r>
          </a:p>
          <a:p>
            <a:pPr marL="0" indent="0" algn="just">
              <a:buNone/>
            </a:pP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mencari</a:t>
            </a:r>
            <a:r>
              <a:rPr lang="en-US" sz="2000" dirty="0"/>
              <a:t> data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sekumpulan</a:t>
            </a:r>
            <a:r>
              <a:rPr lang="en-US" sz="2000" dirty="0"/>
              <a:t> data yang </a:t>
            </a:r>
            <a:r>
              <a:rPr lang="en-US" sz="2000" dirty="0" err="1"/>
              <a:t>ada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r>
              <a:rPr lang="en-US" sz="2000" dirty="0"/>
              <a:t>Ada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algoritma</a:t>
            </a:r>
            <a:r>
              <a:rPr lang="en-US" sz="2000" dirty="0"/>
              <a:t> </a:t>
            </a:r>
            <a:r>
              <a:rPr lang="en-US" sz="2000" dirty="0" err="1"/>
              <a:t>standar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pencarian</a:t>
            </a:r>
            <a:r>
              <a:rPr lang="en-US" sz="2000" dirty="0"/>
              <a:t>, </a:t>
            </a:r>
            <a:r>
              <a:rPr lang="en-US" sz="2000" dirty="0" err="1"/>
              <a:t>antara</a:t>
            </a:r>
            <a:r>
              <a:rPr lang="en-US" sz="2000" dirty="0"/>
              <a:t> lain </a:t>
            </a:r>
            <a:r>
              <a:rPr lang="en-US" sz="2000" dirty="0" err="1"/>
              <a:t>sekuensil</a:t>
            </a:r>
            <a:r>
              <a:rPr lang="en-US" sz="2000" dirty="0"/>
              <a:t> (sequential search) dan biner (Binary search).</a:t>
            </a:r>
          </a:p>
          <a:p>
            <a:pPr marL="457200" indent="-457200" algn="just">
              <a:buAutoNum type="alphaLcPeriod"/>
            </a:pP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Sekuensial</a:t>
            </a:r>
            <a:r>
              <a:rPr lang="en-US" sz="2000" dirty="0"/>
              <a:t> (Sequential Search)</a:t>
            </a:r>
          </a:p>
          <a:p>
            <a:pPr marL="0" indent="0" algn="just">
              <a:buNone/>
            </a:pPr>
            <a:r>
              <a:rPr lang="en-US" sz="2000" dirty="0"/>
              <a:t>      Pada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sekuensial</a:t>
            </a:r>
            <a:r>
              <a:rPr lang="en-US" sz="2000" dirty="0"/>
              <a:t>, proses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menelurusi</a:t>
            </a:r>
            <a:r>
              <a:rPr lang="en-US" sz="2000" dirty="0"/>
              <a:t> </a:t>
            </a:r>
            <a:r>
              <a:rPr lang="en-US" sz="2000" dirty="0" err="1"/>
              <a:t>kumpulan</a:t>
            </a:r>
            <a:r>
              <a:rPr lang="en-US" sz="2000" dirty="0"/>
              <a:t> data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berurutan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data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yang </a:t>
            </a:r>
            <a:r>
              <a:rPr lang="en-US" sz="2000" dirty="0" err="1"/>
              <a:t>dicari</a:t>
            </a:r>
            <a:r>
              <a:rPr lang="en-US" sz="2000" dirty="0"/>
              <a:t> </a:t>
            </a:r>
            <a:r>
              <a:rPr lang="en-US" sz="2000" dirty="0" err="1"/>
              <a:t>ketemu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data </a:t>
            </a:r>
            <a:r>
              <a:rPr lang="en-US" sz="2000" dirty="0" err="1"/>
              <a:t>terakhir</a:t>
            </a:r>
            <a:r>
              <a:rPr lang="en-US" sz="2000" dirty="0"/>
              <a:t>. Jika data </a:t>
            </a:r>
            <a:r>
              <a:rPr lang="en-US" sz="2000" dirty="0" err="1"/>
              <a:t>terakhir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ditemukan</a:t>
            </a:r>
            <a:r>
              <a:rPr lang="en-US" sz="2000" dirty="0"/>
              <a:t>, </a:t>
            </a:r>
            <a:r>
              <a:rPr lang="en-US" sz="2000" dirty="0" err="1"/>
              <a:t>berarti</a:t>
            </a:r>
            <a:r>
              <a:rPr lang="en-US" sz="2000" dirty="0"/>
              <a:t> data yang </a:t>
            </a:r>
            <a:r>
              <a:rPr lang="en-US" sz="2000" dirty="0" err="1"/>
              <a:t>dicari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pada </a:t>
            </a:r>
            <a:r>
              <a:rPr lang="en-US" sz="2000" dirty="0" err="1"/>
              <a:t>kumpulan</a:t>
            </a:r>
            <a:r>
              <a:rPr lang="en-US" sz="2000" dirty="0"/>
              <a:t> data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sekuensial</a:t>
            </a:r>
            <a:r>
              <a:rPr lang="en-US" sz="2000" dirty="0"/>
              <a:t> </a:t>
            </a:r>
            <a:r>
              <a:rPr lang="en-US" sz="2000" dirty="0" err="1"/>
              <a:t>disebut</a:t>
            </a:r>
            <a:r>
              <a:rPr lang="en-US" sz="2000" dirty="0"/>
              <a:t> juga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pencarian</a:t>
            </a:r>
            <a:r>
              <a:rPr lang="en-US" sz="2000" dirty="0"/>
              <a:t> linear (linear search).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sekuensial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mencari</a:t>
            </a:r>
            <a:r>
              <a:rPr lang="en-US" sz="2000" dirty="0"/>
              <a:t> pada </a:t>
            </a:r>
            <a:r>
              <a:rPr lang="en-US" sz="2000" dirty="0" err="1"/>
              <a:t>sekumpulan</a:t>
            </a:r>
            <a:r>
              <a:rPr lang="en-US" sz="2000" dirty="0"/>
              <a:t> data yang </a:t>
            </a:r>
            <a:r>
              <a:rPr lang="en-US" sz="2000" dirty="0" err="1"/>
              <a:t>terurut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terurut</a:t>
            </a:r>
            <a:r>
              <a:rPr lang="en-US" sz="2000" dirty="0"/>
              <a:t>. </a:t>
            </a:r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contoh</a:t>
            </a:r>
            <a:r>
              <a:rPr lang="en-US" sz="2000" dirty="0"/>
              <a:t> proses </a:t>
            </a:r>
            <a:r>
              <a:rPr lang="en-US" sz="2000" dirty="0" err="1"/>
              <a:t>pencarian</a:t>
            </a:r>
            <a:r>
              <a:rPr lang="en-US" sz="2000" dirty="0"/>
              <a:t> </a:t>
            </a:r>
            <a:r>
              <a:rPr lang="en-US" sz="2000" dirty="0" err="1"/>
              <a:t>sekuensial</a:t>
            </a:r>
            <a:r>
              <a:rPr lang="en-US" sz="2000" dirty="0"/>
              <a:t>.</a:t>
            </a:r>
          </a:p>
          <a:p>
            <a:pPr marL="0" indent="0" algn="just">
              <a:buNone/>
            </a:pPr>
            <a:r>
              <a:rPr lang="en-US" sz="2000" dirty="0"/>
              <a:t>Data :9, 10, 13</a:t>
            </a:r>
            <a:r>
              <a:rPr lang="en-ID" sz="2000" dirty="0"/>
              <a:t>, 22, 26, 77, 100</a:t>
            </a:r>
          </a:p>
          <a:p>
            <a:pPr marL="0" indent="0" algn="just">
              <a:buNone/>
            </a:pPr>
            <a:r>
              <a:rPr lang="en-US" sz="2000" dirty="0"/>
              <a:t>Data yang </a:t>
            </a:r>
            <a:r>
              <a:rPr lang="en-US" sz="2000" dirty="0" err="1"/>
              <a:t>dicari</a:t>
            </a:r>
            <a:r>
              <a:rPr lang="en-US" sz="2000" dirty="0"/>
              <a:t> 26</a:t>
            </a:r>
          </a:p>
        </p:txBody>
      </p:sp>
    </p:spTree>
    <p:extLst>
      <p:ext uri="{BB962C8B-B14F-4D97-AF65-F5344CB8AC3E}">
        <p14:creationId xmlns:p14="http://schemas.microsoft.com/office/powerpoint/2010/main" val="400673946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570</Words>
  <Application>Microsoft Office PowerPoint</Application>
  <PresentationFormat>Widescreen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Array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Algoritma Pencarian dan Pengurutan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158</cp:revision>
  <dcterms:created xsi:type="dcterms:W3CDTF">2020-11-18T10:25:21Z</dcterms:created>
  <dcterms:modified xsi:type="dcterms:W3CDTF">2021-01-17T13:02:35Z</dcterms:modified>
</cp:coreProperties>
</file>