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1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497" y="5167312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9000">
              <a:srgbClr val="92D050"/>
            </a:gs>
            <a:gs pos="81000">
              <a:srgbClr val="FF0000"/>
            </a:gs>
            <a:gs pos="12000">
              <a:schemeClr val="accent2">
                <a:lumMod val="75000"/>
              </a:schemeClr>
            </a:gs>
            <a:gs pos="86000">
              <a:srgbClr val="FFFF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89"/>
            <a:ext cx="12192000" cy="102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524"/>
            <a:ext cx="12192000" cy="951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18" y="6113750"/>
            <a:ext cx="849528" cy="565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" y="6071179"/>
            <a:ext cx="831507" cy="553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61" y="6155268"/>
            <a:ext cx="901045" cy="576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19" y="6184362"/>
            <a:ext cx="849528" cy="565323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11312505" y="-159881"/>
            <a:ext cx="862801" cy="825792"/>
            <a:chOff x="10526492" y="1922566"/>
            <a:chExt cx="1020427" cy="825792"/>
          </a:xfrm>
        </p:grpSpPr>
        <p:grpSp>
          <p:nvGrpSpPr>
            <p:cNvPr id="31" name="Group 30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 userDrawn="1"/>
        </p:nvGrpSpPr>
        <p:grpSpPr>
          <a:xfrm>
            <a:off x="-94094" y="-269326"/>
            <a:ext cx="862801" cy="825792"/>
            <a:chOff x="10526492" y="1922566"/>
            <a:chExt cx="1020427" cy="825792"/>
          </a:xfrm>
        </p:grpSpPr>
        <p:grpSp>
          <p:nvGrpSpPr>
            <p:cNvPr id="38" name="Group 37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24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576B8-DF1E-44AB-8421-75D5879BB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5" y="681037"/>
            <a:ext cx="10515600" cy="996229"/>
          </a:xfrm>
        </p:spPr>
        <p:txBody>
          <a:bodyPr/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Fungsi</a:t>
            </a:r>
            <a:r>
              <a:rPr lang="en-GB" dirty="0">
                <a:solidFill>
                  <a:schemeClr val="bg1"/>
                </a:solidFill>
              </a:rPr>
              <a:t> dan </a:t>
            </a:r>
            <a:r>
              <a:rPr lang="en-GB" dirty="0" err="1">
                <a:solidFill>
                  <a:schemeClr val="bg1"/>
                </a:solidFill>
              </a:rPr>
              <a:t>Manfaat</a:t>
            </a:r>
            <a:r>
              <a:rPr lang="en-GB" dirty="0">
                <a:solidFill>
                  <a:schemeClr val="bg1"/>
                </a:solidFill>
              </a:rPr>
              <a:t> Internet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C0BA06-33A5-437E-A297-B4161B4A0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77" y="1982067"/>
            <a:ext cx="3763323" cy="33519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46863-F5F5-4D93-9910-B48660DA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025" y="1982067"/>
            <a:ext cx="4327953" cy="322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8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8619"/>
            <a:ext cx="9040091" cy="5638344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Halaman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Kerja</a:t>
            </a:r>
            <a:r>
              <a:rPr lang="en-US" b="1" dirty="0">
                <a:solidFill>
                  <a:schemeClr val="bg1"/>
                </a:solidFill>
              </a:rPr>
              <a:t> Web Browser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Sesaat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setelah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membuka</a:t>
            </a:r>
            <a:r>
              <a:rPr lang="en-US" sz="2400" dirty="0">
                <a:solidFill>
                  <a:schemeClr val="bg1"/>
                </a:solidFill>
              </a:rPr>
              <a:t> Internet Explorer, </a:t>
            </a:r>
            <a:r>
              <a:rPr lang="en-US" sz="2400" dirty="0" err="1">
                <a:solidFill>
                  <a:schemeClr val="bg1"/>
                </a:solidFill>
              </a:rPr>
              <a:t>komputer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menampilkan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kerja</a:t>
            </a:r>
            <a:r>
              <a:rPr lang="en-US" sz="2400" dirty="0">
                <a:solidFill>
                  <a:schemeClr val="bg1"/>
                </a:solidFill>
              </a:rPr>
              <a:t> Internet Explorer. Amati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cermatilah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gambar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27371"/>
            <a:ext cx="6937511" cy="354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613775"/>
            <a:ext cx="10120745" cy="556318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Layaknya</a:t>
            </a:r>
            <a:r>
              <a:rPr lang="en-US" sz="2400" dirty="0">
                <a:solidFill>
                  <a:schemeClr val="bg1"/>
                </a:solidFill>
              </a:rPr>
              <a:t> program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yang lain, Internet Explorer </a:t>
            </a:r>
            <a:r>
              <a:rPr lang="en-US" sz="2400" dirty="0" err="1">
                <a:solidFill>
                  <a:schemeClr val="bg1"/>
                </a:solidFill>
              </a:rPr>
              <a:t>juga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memiliki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 Menu, toolbar, </a:t>
            </a:r>
            <a:r>
              <a:rPr lang="en-US" sz="2400" dirty="0" err="1">
                <a:solidFill>
                  <a:schemeClr val="bg1"/>
                </a:solidFill>
              </a:rPr>
              <a:t>hingga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tombol</a:t>
            </a:r>
            <a:r>
              <a:rPr lang="en-US" sz="2400" dirty="0">
                <a:solidFill>
                  <a:schemeClr val="bg1"/>
                </a:solidFill>
              </a:rPr>
              <a:t> Close. </a:t>
            </a:r>
            <a:r>
              <a:rPr lang="en-US" sz="2400" dirty="0" err="1">
                <a:solidFill>
                  <a:schemeClr val="bg1"/>
                </a:solidFill>
              </a:rPr>
              <a:t>Semua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bagian</a:t>
            </a:r>
            <a:r>
              <a:rPr lang="en-US" sz="2400" dirty="0">
                <a:solidFill>
                  <a:schemeClr val="bg1"/>
                </a:solidFill>
              </a:rPr>
              <a:t> Internet Explorer </a:t>
            </a:r>
            <a:r>
              <a:rPr lang="en-US" sz="2400" dirty="0" err="1">
                <a:solidFill>
                  <a:schemeClr val="bg1"/>
                </a:solidFill>
              </a:rPr>
              <a:t>itu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memiliki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fungsi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tersendiri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Fungsi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masing-masing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bagian</a:t>
            </a:r>
            <a:r>
              <a:rPr lang="en-US" sz="2400" dirty="0">
                <a:solidFill>
                  <a:schemeClr val="bg1"/>
                </a:solidFill>
              </a:rPr>
              <a:t> Internet Explorer </a:t>
            </a:r>
            <a:r>
              <a:rPr lang="pt-BR" sz="2400" dirty="0">
                <a:solidFill>
                  <a:schemeClr val="bg1"/>
                </a:solidFill>
              </a:rPr>
              <a:t>adalah sebagai barikut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Daftar</a:t>
            </a:r>
            <a:r>
              <a:rPr lang="en-US" sz="2400" dirty="0">
                <a:solidFill>
                  <a:schemeClr val="bg1"/>
                </a:solidFill>
              </a:rPr>
              <a:t> Menu: </a:t>
            </a:r>
            <a:r>
              <a:rPr lang="en-US" sz="2400" dirty="0" err="1">
                <a:solidFill>
                  <a:schemeClr val="bg1"/>
                </a:solidFill>
              </a:rPr>
              <a:t>bagian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memuat</a:t>
            </a:r>
            <a:r>
              <a:rPr lang="en-US" sz="2400" dirty="0">
                <a:solidFill>
                  <a:schemeClr val="bg1"/>
                </a:solidFill>
              </a:rPr>
              <a:t> menu File, Edit, View, </a:t>
            </a:r>
            <a:r>
              <a:rPr lang="en-US" sz="2400" dirty="0" err="1">
                <a:solidFill>
                  <a:schemeClr val="bg1"/>
                </a:solidFill>
              </a:rPr>
              <a:t>Favorites,Tools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Help.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Tombol</a:t>
            </a:r>
            <a:r>
              <a:rPr lang="en-US" sz="2400" dirty="0">
                <a:solidFill>
                  <a:schemeClr val="bg1"/>
                </a:solidFill>
              </a:rPr>
              <a:t> Minimize, Maximize/Restore,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Close: </a:t>
            </a:r>
            <a:r>
              <a:rPr lang="en-US" sz="2400" dirty="0" err="1">
                <a:solidFill>
                  <a:schemeClr val="bg1"/>
                </a:solidFill>
              </a:rPr>
              <a:t>tombol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sv-SE" sz="2400" dirty="0">
                <a:solidFill>
                  <a:schemeClr val="bg1"/>
                </a:solidFill>
              </a:rPr>
              <a:t>digunakan untuk mengatur ukuran dan menutup jendela Internet Explorer.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bg1"/>
                </a:solidFill>
              </a:rPr>
              <a:t>Tombol</a:t>
            </a:r>
            <a:r>
              <a:rPr lang="en-US" sz="2400" dirty="0">
                <a:solidFill>
                  <a:schemeClr val="bg1"/>
                </a:solidFill>
              </a:rPr>
              <a:t> Back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berpindah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sebelumnya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err="1">
                <a:solidFill>
                  <a:schemeClr val="bg1"/>
                </a:solidFill>
              </a:rPr>
              <a:t>Tombol</a:t>
            </a:r>
            <a:r>
              <a:rPr lang="en-US" sz="2400" dirty="0">
                <a:solidFill>
                  <a:schemeClr val="bg1"/>
                </a:solidFill>
              </a:rPr>
              <a:t> Forward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berpindah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selanjutnya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 Toolbar: </a:t>
            </a:r>
            <a:r>
              <a:rPr lang="en-US" sz="2400" dirty="0" err="1">
                <a:solidFill>
                  <a:schemeClr val="bg1"/>
                </a:solidFill>
              </a:rPr>
              <a:t>alat-alat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berupa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ikon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misalnya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ikon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Stop yang </a:t>
            </a:r>
            <a:r>
              <a:rPr lang="en-US" sz="2400" b="1" dirty="0" err="1">
                <a:solidFill>
                  <a:schemeClr val="bg1"/>
                </a:solidFill>
              </a:rPr>
              <a:t>digunakan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menghentikan</a:t>
            </a:r>
            <a:r>
              <a:rPr lang="en-US" sz="2400" dirty="0">
                <a:solidFill>
                  <a:schemeClr val="bg1"/>
                </a:solidFill>
              </a:rPr>
              <a:t> proses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i-FI" sz="2400" dirty="0">
                <a:solidFill>
                  <a:schemeClr val="bg1"/>
                </a:solidFill>
              </a:rPr>
              <a:t>Tampilan halaman: bagian yang digunakan untuk menampilkan halaman </a:t>
            </a:r>
            <a:r>
              <a:rPr lang="en-US" sz="2400" dirty="0">
                <a:solidFill>
                  <a:schemeClr val="bg1"/>
                </a:solidFill>
              </a:rPr>
              <a:t>web.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sv-SE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2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6510"/>
            <a:ext cx="9109364" cy="54504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Cara  </a:t>
            </a:r>
            <a:r>
              <a:rPr lang="en-US" dirty="0" err="1">
                <a:solidFill>
                  <a:schemeClr val="bg1"/>
                </a:solidFill>
              </a:rPr>
              <a:t>Cara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Mengakses</a:t>
            </a:r>
            <a:r>
              <a:rPr lang="en-US" dirty="0">
                <a:solidFill>
                  <a:schemeClr val="bg1"/>
                </a:solidFill>
              </a:rPr>
              <a:t> Internet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Mengakses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Telkomnet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Instan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Mengakses</a:t>
            </a:r>
            <a:r>
              <a:rPr lang="en-US" dirty="0">
                <a:solidFill>
                  <a:schemeClr val="bg1"/>
                </a:solidFill>
              </a:rPr>
              <a:t>   Internet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Fasilitas</a:t>
            </a:r>
            <a:r>
              <a:rPr lang="en-US" dirty="0">
                <a:solidFill>
                  <a:schemeClr val="bg1"/>
                </a:solidFill>
              </a:rPr>
              <a:t>  GPRS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Ponsel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Mengakses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paket</a:t>
            </a:r>
            <a:r>
              <a:rPr lang="en-US" dirty="0">
                <a:solidFill>
                  <a:schemeClr val="bg1"/>
                </a:solidFill>
              </a:rPr>
              <a:t> data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Ponsel</a:t>
            </a: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chemeClr val="bg1"/>
                </a:solidFill>
              </a:rPr>
              <a:t>Mengakses</a:t>
            </a:r>
            <a:r>
              <a:rPr lang="en-US" dirty="0">
                <a:solidFill>
                  <a:schemeClr val="bg1"/>
                </a:solidFill>
              </a:rPr>
              <a:t> Internet 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Hotspot</a:t>
            </a:r>
          </a:p>
          <a:p>
            <a:pPr marL="360363" indent="-360363">
              <a:buNone/>
            </a:pPr>
            <a:r>
              <a:rPr lang="en-US" dirty="0">
                <a:solidFill>
                  <a:schemeClr val="bg1"/>
                </a:solidFill>
              </a:rPr>
              <a:t>5. Hotspot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tempat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menawarkan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akses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melalui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wifi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67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564" y="448253"/>
            <a:ext cx="10515600" cy="683722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Fasilitas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layanan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ada</a:t>
            </a:r>
            <a:r>
              <a:rPr lang="en-US" dirty="0">
                <a:solidFill>
                  <a:schemeClr val="bg1"/>
                </a:solidFill>
              </a:rPr>
              <a:t>  di Internet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74688"/>
            <a:ext cx="9428018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1. </a:t>
            </a:r>
            <a:r>
              <a:rPr lang="en-US" sz="2400" dirty="0">
                <a:solidFill>
                  <a:schemeClr val="bg1"/>
                </a:solidFill>
              </a:rPr>
              <a:t>e-mail (Electronic Mail)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Email </a:t>
            </a:r>
            <a:r>
              <a:rPr lang="en-US" sz="2400" dirty="0" err="1">
                <a:solidFill>
                  <a:schemeClr val="bg1"/>
                </a:solidFill>
              </a:rPr>
              <a:t>istilah</a:t>
            </a:r>
            <a:r>
              <a:rPr lang="en-US" sz="2400" dirty="0">
                <a:solidFill>
                  <a:schemeClr val="bg1"/>
                </a:solidFill>
              </a:rPr>
              <a:t> Indonesia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surat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memungkinkan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pengguna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saling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berkirim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melalui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alamat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</a:t>
            </a:r>
            <a:r>
              <a:rPr lang="en-US" sz="2400" dirty="0">
                <a:solidFill>
                  <a:schemeClr val="bg1"/>
                </a:solidFill>
              </a:rPr>
              <a:t> di internet.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2. WWW (World Wide Web)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WWW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layanan</a:t>
            </a:r>
            <a:r>
              <a:rPr lang="en-US" sz="2400" dirty="0">
                <a:solidFill>
                  <a:schemeClr val="bg1"/>
                </a:solidFill>
              </a:rPr>
              <a:t> internet yang paling </a:t>
            </a:r>
            <a:r>
              <a:rPr lang="en-US" sz="2400" dirty="0" err="1">
                <a:solidFill>
                  <a:schemeClr val="bg1"/>
                </a:solidFill>
              </a:rPr>
              <a:t>banyak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dikenal</a:t>
            </a:r>
            <a:r>
              <a:rPr lang="en-US" sz="2400" dirty="0">
                <a:solidFill>
                  <a:schemeClr val="bg1"/>
                </a:solidFill>
              </a:rPr>
              <a:t> orang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paling </a:t>
            </a:r>
            <a:r>
              <a:rPr lang="en-US" sz="2400" dirty="0" err="1">
                <a:solidFill>
                  <a:schemeClr val="bg1"/>
                </a:solidFill>
              </a:rPr>
              <a:t>cepat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perkembangan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teknologinya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Layanan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menggunakan</a:t>
            </a:r>
            <a:r>
              <a:rPr lang="en-US" sz="2400" dirty="0">
                <a:solidFill>
                  <a:schemeClr val="bg1"/>
                </a:solidFill>
              </a:rPr>
              <a:t> link hypertext yang </a:t>
            </a:r>
            <a:r>
              <a:rPr lang="en-US" sz="2400" dirty="0" err="1">
                <a:solidFill>
                  <a:schemeClr val="bg1"/>
                </a:solidFill>
              </a:rPr>
              <a:t>disebut</a:t>
            </a:r>
            <a:r>
              <a:rPr lang="en-US" sz="2400" dirty="0">
                <a:solidFill>
                  <a:schemeClr val="bg1"/>
                </a:solidFill>
              </a:rPr>
              <a:t> hyperlink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merujuk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mengambil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halaman-halaman</a:t>
            </a:r>
            <a:r>
              <a:rPr lang="en-US" sz="2400" dirty="0">
                <a:solidFill>
                  <a:schemeClr val="bg1"/>
                </a:solidFill>
              </a:rPr>
              <a:t> web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server.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5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1584" y="422467"/>
            <a:ext cx="9286815" cy="575665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3. FTP (File Transfer Protocol)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FTP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Internet yang </a:t>
            </a:r>
            <a:r>
              <a:rPr lang="en-US" sz="2400" dirty="0" err="1">
                <a:solidFill>
                  <a:schemeClr val="bg1"/>
                </a:solidFill>
              </a:rPr>
              <a:t>digunakan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mengirimkan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mengambil</a:t>
            </a:r>
            <a:r>
              <a:rPr lang="en-US" sz="2400" dirty="0">
                <a:solidFill>
                  <a:schemeClr val="bg1"/>
                </a:solidFill>
              </a:rPr>
              <a:t> file </a:t>
            </a:r>
            <a:r>
              <a:rPr lang="en-US" sz="2400" dirty="0" err="1">
                <a:solidFill>
                  <a:schemeClr val="bg1"/>
                </a:solidFill>
              </a:rPr>
              <a:t>ke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atau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sebuah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komputer</a:t>
            </a:r>
            <a:r>
              <a:rPr lang="en-US" sz="2400" dirty="0">
                <a:solidFill>
                  <a:schemeClr val="bg1"/>
                </a:solidFill>
              </a:rPr>
              <a:t> lain </a:t>
            </a:r>
            <a:r>
              <a:rPr lang="en-US" sz="2400" dirty="0" err="1">
                <a:solidFill>
                  <a:schemeClr val="bg1"/>
                </a:solidFill>
              </a:rPr>
              <a:t>melalui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jarinagan</a:t>
            </a:r>
            <a:r>
              <a:rPr lang="en-US" sz="2400" dirty="0">
                <a:solidFill>
                  <a:schemeClr val="bg1"/>
                </a:solidFill>
              </a:rPr>
              <a:t> internet.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4. </a:t>
            </a:r>
            <a:r>
              <a:rPr lang="en-US" sz="2400" b="1" dirty="0">
                <a:solidFill>
                  <a:schemeClr val="bg1"/>
                </a:solidFill>
              </a:rPr>
              <a:t>Telnet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Beberapa</a:t>
            </a:r>
            <a:r>
              <a:rPr lang="en-US" sz="2400" dirty="0">
                <a:solidFill>
                  <a:schemeClr val="bg1"/>
                </a:solidFill>
              </a:rPr>
              <a:t> server di internet </a:t>
            </a:r>
            <a:r>
              <a:rPr lang="en-US" sz="2400" dirty="0" err="1">
                <a:solidFill>
                  <a:schemeClr val="bg1"/>
                </a:solidFill>
              </a:rPr>
              <a:t>memperbolehkan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kita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mengaksesnya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menjalankan</a:t>
            </a:r>
            <a:r>
              <a:rPr lang="en-US" sz="2400" dirty="0">
                <a:solidFill>
                  <a:schemeClr val="bg1"/>
                </a:solidFill>
              </a:rPr>
              <a:t>  </a:t>
            </a:r>
            <a:r>
              <a:rPr lang="en-US" sz="2400" dirty="0" err="1">
                <a:solidFill>
                  <a:schemeClr val="bg1"/>
                </a:solidFill>
              </a:rPr>
              <a:t>beberapa</a:t>
            </a:r>
            <a:r>
              <a:rPr lang="en-US" sz="2400" dirty="0">
                <a:solidFill>
                  <a:schemeClr val="bg1"/>
                </a:solidFill>
              </a:rPr>
              <a:t> program yang </a:t>
            </a:r>
            <a:r>
              <a:rPr lang="en-US" sz="2400" dirty="0" err="1">
                <a:solidFill>
                  <a:schemeClr val="bg1"/>
                </a:solidFill>
              </a:rPr>
              <a:t>diinstal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komputer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itu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Layanan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ini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disebut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telnet.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5. </a:t>
            </a:r>
            <a:r>
              <a:rPr lang="en-US" sz="2400" b="1" dirty="0">
                <a:solidFill>
                  <a:schemeClr val="bg1"/>
                </a:solidFill>
              </a:rPr>
              <a:t>Gopher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Gopher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aplikasi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perangkat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lunak</a:t>
            </a:r>
            <a:r>
              <a:rPr lang="en-GB" sz="2400" dirty="0">
                <a:solidFill>
                  <a:schemeClr val="bg1"/>
                </a:solidFill>
              </a:rPr>
              <a:t> yang di </a:t>
            </a:r>
            <a:r>
              <a:rPr lang="en-GB" sz="2400" dirty="0" err="1">
                <a:solidFill>
                  <a:schemeClr val="bg1"/>
                </a:solidFill>
              </a:rPr>
              <a:t>dalamnya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itu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berisikan</a:t>
            </a:r>
            <a:r>
              <a:rPr lang="en-GB" sz="2400" dirty="0">
                <a:solidFill>
                  <a:schemeClr val="bg1"/>
                </a:solidFill>
              </a:rPr>
              <a:t> menu-menu </a:t>
            </a:r>
            <a:r>
              <a:rPr lang="en-GB" sz="2400" dirty="0" err="1">
                <a:solidFill>
                  <a:schemeClr val="bg1"/>
                </a:solidFill>
              </a:rPr>
              <a:t>tentang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sistem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pencarian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informasi</a:t>
            </a:r>
            <a:r>
              <a:rPr lang="en-GB" sz="2400" dirty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6. </a:t>
            </a:r>
            <a:r>
              <a:rPr lang="en-US" sz="2400" b="1" dirty="0">
                <a:solidFill>
                  <a:schemeClr val="bg1"/>
                </a:solidFill>
              </a:rPr>
              <a:t>Discussion Group.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sv-SE" sz="2400" dirty="0">
                <a:solidFill>
                  <a:schemeClr val="bg1"/>
                </a:solidFill>
              </a:rPr>
              <a:t>Dengan fasilitas e-mail seperti di atas, kita juga dapat gunakannya untuk saling bertukar informasi, berdiskusi dan berdialog dengan orang lain.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175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6301"/>
            <a:ext cx="8970818" cy="55506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7. Search Engine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Search engine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mesin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pencari</a:t>
            </a:r>
            <a:r>
              <a:rPr lang="en-US" sz="2000" dirty="0">
                <a:solidFill>
                  <a:schemeClr val="bg1"/>
                </a:solidFill>
              </a:rPr>
              <a:t>, yang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informasi-informasi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ada</a:t>
            </a:r>
            <a:r>
              <a:rPr lang="en-US" sz="2000" dirty="0">
                <a:solidFill>
                  <a:schemeClr val="bg1"/>
                </a:solidFill>
              </a:rPr>
              <a:t> di internet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lebih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8. Social Networking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i="1" dirty="0">
                <a:solidFill>
                  <a:schemeClr val="bg1"/>
                </a:solidFill>
              </a:rPr>
              <a:t>Social networking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Jejaring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)  </a:t>
            </a:r>
            <a:r>
              <a:rPr lang="en-US" sz="2000" dirty="0" err="1">
                <a:solidFill>
                  <a:schemeClr val="bg1"/>
                </a:solidFill>
              </a:rPr>
              <a:t>mirip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fasilitas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i="1" dirty="0">
                <a:solidFill>
                  <a:schemeClr val="bg1"/>
                </a:solidFill>
              </a:rPr>
              <a:t>Newsgroup.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fasilitas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berhubungan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orang </a:t>
            </a:r>
            <a:r>
              <a:rPr lang="en-US" sz="2000" dirty="0" err="1">
                <a:solidFill>
                  <a:schemeClr val="bg1"/>
                </a:solidFill>
              </a:rPr>
              <a:t>darimanapun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kapanpun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mau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Contoh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jejaring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berkembang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sekarang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Facebook, Twitter, Myspace, Friendster.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9. VoIP </a:t>
            </a:r>
            <a:r>
              <a:rPr lang="en-US" sz="2000" i="1" dirty="0">
                <a:solidFill>
                  <a:schemeClr val="bg1"/>
                </a:solidFill>
              </a:rPr>
              <a:t>(Voice over Internet Protocol)</a:t>
            </a: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layanan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memungkinkan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melakukan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komunikasi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telepon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lain </a:t>
            </a:r>
            <a:r>
              <a:rPr lang="en-US" sz="2000" dirty="0" err="1">
                <a:solidFill>
                  <a:schemeClr val="bg1"/>
                </a:solidFill>
              </a:rPr>
              <a:t>melalui</a:t>
            </a:r>
            <a:r>
              <a:rPr lang="en-US" sz="2000" dirty="0">
                <a:solidFill>
                  <a:schemeClr val="bg1"/>
                </a:solidFill>
              </a:rPr>
              <a:t> internet.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10. Internet Relay Chat (Chatting)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Layanan</a:t>
            </a:r>
            <a:r>
              <a:rPr lang="en-US" sz="2000" dirty="0">
                <a:solidFill>
                  <a:schemeClr val="bg1"/>
                </a:solidFill>
              </a:rPr>
              <a:t> IRC,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biasa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disebut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sebagai</a:t>
            </a:r>
            <a:r>
              <a:rPr lang="en-US" sz="2000" dirty="0">
                <a:solidFill>
                  <a:schemeClr val="bg1"/>
                </a:solidFill>
              </a:rPr>
              <a:t> “chat”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aplikasi</a:t>
            </a:r>
            <a:r>
              <a:rPr lang="en-US" sz="2000" dirty="0">
                <a:solidFill>
                  <a:schemeClr val="bg1"/>
                </a:solidFill>
              </a:rPr>
              <a:t> Internet yang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bercakap-cakap</a:t>
            </a:r>
            <a:r>
              <a:rPr lang="en-US" sz="2000" dirty="0">
                <a:solidFill>
                  <a:schemeClr val="bg1"/>
                </a:solidFill>
              </a:rPr>
              <a:t> di Internet.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20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01" y="6144687"/>
            <a:ext cx="1023699" cy="681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18" y="6075455"/>
            <a:ext cx="1023699" cy="68122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526" y="-206402"/>
            <a:ext cx="782609" cy="705740"/>
            <a:chOff x="10264016" y="1436210"/>
            <a:chExt cx="1090844" cy="116175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513119" y="1592770"/>
              <a:ext cx="998301" cy="68518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498520">
              <a:off x="10107456" y="1756226"/>
              <a:ext cx="998301" cy="68518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812" y="567970"/>
            <a:ext cx="10061863" cy="803630"/>
          </a:xfrm>
        </p:spPr>
        <p:txBody>
          <a:bodyPr/>
          <a:lstStyle/>
          <a:p>
            <a:pPr algn="ctr"/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Fungsi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dan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Manfaat</a:t>
            </a: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Internet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791" y="2008909"/>
            <a:ext cx="8640100" cy="284018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solidFill>
                  <a:schemeClr val="bg1"/>
                </a:solidFill>
              </a:rPr>
              <a:t>Internet </a:t>
            </a:r>
            <a:r>
              <a:rPr lang="en-US" dirty="0" err="1">
                <a:solidFill>
                  <a:schemeClr val="bg1"/>
                </a:solidFill>
              </a:rPr>
              <a:t>berasal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istilah</a:t>
            </a:r>
            <a:r>
              <a:rPr lang="en-US" dirty="0">
                <a:solidFill>
                  <a:schemeClr val="bg1"/>
                </a:solidFill>
              </a:rPr>
              <a:t> interconnection networking. Internet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jaringan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menghubungkan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seluruh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komputer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penjuru</a:t>
            </a:r>
            <a:r>
              <a:rPr lang="en-US" dirty="0">
                <a:solidFill>
                  <a:schemeClr val="bg1"/>
                </a:solidFill>
              </a:rPr>
              <a:t> dunia. </a:t>
            </a:r>
            <a:r>
              <a:rPr lang="en-US" dirty="0" err="1">
                <a:solidFill>
                  <a:schemeClr val="bg1"/>
                </a:solidFill>
              </a:rPr>
              <a:t>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akses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disediakan</a:t>
            </a:r>
            <a:r>
              <a:rPr lang="en-US" dirty="0">
                <a:solidFill>
                  <a:schemeClr val="bg1"/>
                </a:solidFill>
              </a:rPr>
              <a:t> oleh ISP (Internet Service Provider). ISP </a:t>
            </a:r>
            <a:r>
              <a:rPr lang="en-US" dirty="0" err="1">
                <a:solidFill>
                  <a:schemeClr val="bg1"/>
                </a:solidFill>
              </a:rPr>
              <a:t>merupakan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sebuah</a:t>
            </a:r>
            <a:r>
              <a:rPr lang="en-US" dirty="0">
                <a:solidFill>
                  <a:schemeClr val="bg1"/>
                </a:solidFill>
              </a:rPr>
              <a:t> badan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Perusahaan </a:t>
            </a:r>
            <a:r>
              <a:rPr lang="en-US" dirty="0" err="1">
                <a:solidFill>
                  <a:schemeClr val="bg1"/>
                </a:solidFill>
              </a:rPr>
              <a:t>sebagai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penyedia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layanan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jasa</a:t>
            </a:r>
            <a:r>
              <a:rPr lang="en-US" dirty="0">
                <a:solidFill>
                  <a:schemeClr val="bg1"/>
                </a:solidFill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32767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9" y="365126"/>
            <a:ext cx="10515600" cy="673966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Manfaat</a:t>
            </a:r>
            <a:r>
              <a:rPr lang="en-US" dirty="0">
                <a:solidFill>
                  <a:schemeClr val="bg1"/>
                </a:solidFill>
              </a:rPr>
              <a:t> 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619" y="1299532"/>
            <a:ext cx="960812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manfaat</a:t>
            </a:r>
            <a:r>
              <a:rPr lang="en-US" sz="2400" dirty="0">
                <a:solidFill>
                  <a:schemeClr val="bg1"/>
                </a:solidFill>
              </a:rPr>
              <a:t> internet.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1. </a:t>
            </a:r>
            <a:r>
              <a:rPr lang="en-US" sz="2400" dirty="0" err="1">
                <a:solidFill>
                  <a:schemeClr val="bg1"/>
                </a:solidFill>
              </a:rPr>
              <a:t>Manfaat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Dunia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Bisnis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2. </a:t>
            </a:r>
            <a:r>
              <a:rPr lang="en-US" sz="2400" dirty="0" err="1">
                <a:solidFill>
                  <a:schemeClr val="bg1"/>
                </a:solidFill>
              </a:rPr>
              <a:t>Manfaat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bidang</a:t>
            </a:r>
            <a:r>
              <a:rPr lang="en-US" sz="2400" dirty="0">
                <a:solidFill>
                  <a:schemeClr val="bg1"/>
                </a:solidFill>
              </a:rPr>
              <a:t> Pendidikan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3. </a:t>
            </a:r>
            <a:r>
              <a:rPr lang="en-US" sz="2400" dirty="0" err="1">
                <a:solidFill>
                  <a:schemeClr val="bg1"/>
                </a:solidFill>
              </a:rPr>
              <a:t>Manfaat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sebagai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Hiburan</a:t>
            </a: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Perkembangan</a:t>
            </a:r>
            <a:r>
              <a:rPr lang="en-US" sz="2400" dirty="0">
                <a:solidFill>
                  <a:schemeClr val="bg1"/>
                </a:solidFill>
              </a:rPr>
              <a:t> internet yang </a:t>
            </a:r>
            <a:r>
              <a:rPr lang="en-US" sz="2400" dirty="0" err="1">
                <a:solidFill>
                  <a:schemeClr val="bg1"/>
                </a:solidFill>
              </a:rPr>
              <a:t>cepat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penggunaannya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tentu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membawa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dampak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tersendiri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baik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segi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ekonomi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sosial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dan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budaya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adalah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dampak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penggunaan</a:t>
            </a:r>
            <a:r>
              <a:rPr lang="en-US" sz="2400" dirty="0">
                <a:solidFill>
                  <a:schemeClr val="bg1"/>
                </a:solidFill>
              </a:rPr>
              <a:t> internet.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859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0937"/>
            <a:ext cx="9026236" cy="572602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  </a:t>
            </a:r>
            <a:r>
              <a:rPr lang="en-US" sz="2000" b="1" dirty="0" err="1">
                <a:solidFill>
                  <a:schemeClr val="bg1"/>
                </a:solidFill>
              </a:rPr>
              <a:t>Dampak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Positif</a:t>
            </a:r>
            <a:r>
              <a:rPr lang="en-US" sz="2000" b="1" dirty="0">
                <a:solidFill>
                  <a:schemeClr val="bg1"/>
                </a:solidFill>
              </a:rPr>
              <a:t> Internet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Internet </a:t>
            </a:r>
            <a:r>
              <a:rPr lang="en-US" sz="2000" dirty="0" err="1">
                <a:solidFill>
                  <a:schemeClr val="bg1"/>
                </a:solidFill>
              </a:rPr>
              <a:t>mempunyai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beragam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manfaat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positif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diantaranya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: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Internet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sebuah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perpustakaan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batas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Segala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ingin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tersedia</a:t>
            </a:r>
            <a:r>
              <a:rPr lang="en-US" sz="2000" dirty="0">
                <a:solidFill>
                  <a:schemeClr val="bg1"/>
                </a:solidFill>
              </a:rPr>
              <a:t> di internet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diakses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tersediapun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beraneka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ragam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mulai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terkini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resep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masakan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seputar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kesehatan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berita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olahraga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masih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banyak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lagi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 </a:t>
            </a:r>
            <a:r>
              <a:rPr lang="en-US" sz="2000" dirty="0" err="1">
                <a:solidFill>
                  <a:schemeClr val="bg1"/>
                </a:solidFill>
              </a:rPr>
              <a:t>kurikulum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baru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pelajar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dituntut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mencari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terkait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tugas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diberikan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guru. Internet </a:t>
            </a:r>
            <a:r>
              <a:rPr lang="en-US" sz="2000" dirty="0" err="1">
                <a:solidFill>
                  <a:schemeClr val="bg1"/>
                </a:solidFill>
              </a:rPr>
              <a:t>sangat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membantu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pelajar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tersebut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menyelesaikan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tugas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r>
              <a:rPr lang="en-US" sz="2000" dirty="0">
                <a:solidFill>
                  <a:schemeClr val="bg1"/>
                </a:solidFill>
              </a:rPr>
              <a:t>Jika Anda </a:t>
            </a:r>
            <a:r>
              <a:rPr lang="en-US" sz="2000" dirty="0" err="1">
                <a:solidFill>
                  <a:schemeClr val="bg1"/>
                </a:solidFill>
              </a:rPr>
              <a:t>merasa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bosan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tetapi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tempat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rekreasi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pusat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perbelanjaan</a:t>
            </a:r>
            <a:r>
              <a:rPr lang="en-US" sz="2000" dirty="0">
                <a:solidFill>
                  <a:schemeClr val="bg1"/>
                </a:solidFill>
              </a:rPr>
              <a:t>, internet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menyediakan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berbagai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macam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hiburan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mengusir</a:t>
            </a:r>
            <a:r>
              <a:rPr lang="en-US" sz="2000" dirty="0">
                <a:solidFill>
                  <a:schemeClr val="bg1"/>
                </a:solidFill>
              </a:rPr>
              <a:t> rasa </a:t>
            </a:r>
            <a:r>
              <a:rPr lang="en-US" sz="2000" dirty="0" err="1">
                <a:solidFill>
                  <a:schemeClr val="bg1"/>
                </a:solidFill>
              </a:rPr>
              <a:t>jenuh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</a:t>
            </a:r>
            <a:r>
              <a:rPr lang="en-US" sz="2000" dirty="0" err="1">
                <a:solidFill>
                  <a:schemeClr val="bg1"/>
                </a:solidFill>
              </a:rPr>
              <a:t>Istilah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internet </a:t>
            </a:r>
            <a:r>
              <a:rPr lang="en-US" sz="2000" dirty="0" err="1">
                <a:solidFill>
                  <a:schemeClr val="bg1"/>
                </a:solidFill>
              </a:rPr>
              <a:t>disebut</a:t>
            </a:r>
            <a:r>
              <a:rPr lang="en-US" sz="2000" dirty="0">
                <a:solidFill>
                  <a:schemeClr val="bg1"/>
                </a:solidFill>
              </a:rPr>
              <a:t> Netter.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41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4388"/>
            <a:ext cx="8596745" cy="5362575"/>
          </a:xfrm>
        </p:spPr>
        <p:txBody>
          <a:bodyPr/>
          <a:lstStyle/>
          <a:p>
            <a:r>
              <a:rPr lang="en-US" sz="2400" dirty="0" err="1">
                <a:solidFill>
                  <a:schemeClr val="bg1"/>
                </a:solidFill>
              </a:rPr>
              <a:t>Melalui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tertentu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diunduh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gratis,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menonton</a:t>
            </a:r>
            <a:r>
              <a:rPr lang="en-US" sz="2400" dirty="0">
                <a:solidFill>
                  <a:schemeClr val="bg1"/>
                </a:solidFill>
              </a:rPr>
              <a:t> film, </a:t>
            </a:r>
            <a:r>
              <a:rPr lang="en-US" sz="2400" dirty="0" err="1">
                <a:solidFill>
                  <a:schemeClr val="bg1"/>
                </a:solidFill>
              </a:rPr>
              <a:t>mendengarkan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musik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bahkan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membaca</a:t>
            </a:r>
            <a:r>
              <a:rPr lang="en-US" sz="2400" dirty="0">
                <a:solidFill>
                  <a:schemeClr val="bg1"/>
                </a:solidFill>
              </a:rPr>
              <a:t> novel.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mendapatkan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semua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tersebut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koneksi</a:t>
            </a:r>
            <a:r>
              <a:rPr lang="en-US" sz="2400" dirty="0">
                <a:solidFill>
                  <a:schemeClr val="bg1"/>
                </a:solidFill>
              </a:rPr>
              <a:t> internet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harus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stabil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Penggunaan</a:t>
            </a:r>
            <a:r>
              <a:rPr lang="en-US" sz="2400" dirty="0">
                <a:solidFill>
                  <a:schemeClr val="bg1"/>
                </a:solidFill>
              </a:rPr>
              <a:t> internet, </a:t>
            </a:r>
            <a:r>
              <a:rPr lang="en-US" sz="2400" dirty="0" err="1">
                <a:solidFill>
                  <a:schemeClr val="bg1"/>
                </a:solidFill>
              </a:rPr>
              <a:t>terutama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sosial</a:t>
            </a:r>
            <a:r>
              <a:rPr lang="en-US" sz="2400" dirty="0">
                <a:solidFill>
                  <a:schemeClr val="bg1"/>
                </a:solidFill>
              </a:rPr>
              <a:t> media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membantu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berbisnis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lebih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efektif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Bahkan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tidak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perlu</a:t>
            </a:r>
            <a:r>
              <a:rPr lang="en-US" sz="2400" dirty="0">
                <a:solidFill>
                  <a:schemeClr val="bg1"/>
                </a:solidFill>
              </a:rPr>
              <a:t> repot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menyewa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ruko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menjajakan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dagangan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Cukup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memasang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foto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produk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jual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konsumen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datang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sendirinya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r>
              <a:rPr lang="en-US" sz="2400" dirty="0">
                <a:solidFill>
                  <a:schemeClr val="bg1"/>
                </a:solidFill>
              </a:rPr>
              <a:t>Internet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memudahkan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komunikasi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seolah-olah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jarak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bukanlah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suatu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masalah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besar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r>
              <a:rPr lang="en-US" sz="2400" dirty="0" err="1">
                <a:solidFill>
                  <a:schemeClr val="bg1"/>
                </a:solidFill>
              </a:rPr>
              <a:t>Contohnya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Anda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dapat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mengirim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surat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elektronik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kepada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kerabat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sedang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berada</a:t>
            </a:r>
            <a:r>
              <a:rPr lang="en-US" sz="2400" dirty="0">
                <a:solidFill>
                  <a:schemeClr val="bg1"/>
                </a:solidFill>
              </a:rPr>
              <a:t> di </a:t>
            </a:r>
            <a:r>
              <a:rPr lang="en-US" sz="2400" dirty="0" err="1">
                <a:solidFill>
                  <a:schemeClr val="bg1"/>
                </a:solidFill>
              </a:rPr>
              <a:t>luar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negeri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hitungan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detik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3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290252"/>
            <a:ext cx="8626186" cy="5570221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Dampak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Negatif</a:t>
            </a:r>
            <a:r>
              <a:rPr lang="en-US" sz="3200" b="1" dirty="0">
                <a:solidFill>
                  <a:schemeClr val="bg1"/>
                </a:solidFill>
              </a:rPr>
              <a:t> Internet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r>
              <a:rPr lang="en-US" sz="1800" dirty="0"/>
              <a:t> </a:t>
            </a:r>
            <a:r>
              <a:rPr lang="en-US" sz="2000" dirty="0" err="1">
                <a:solidFill>
                  <a:schemeClr val="bg1"/>
                </a:solidFill>
              </a:rPr>
              <a:t>Selain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dampak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positif</a:t>
            </a:r>
            <a:r>
              <a:rPr lang="en-US" sz="2000" dirty="0">
                <a:solidFill>
                  <a:schemeClr val="bg1"/>
                </a:solidFill>
              </a:rPr>
              <a:t>, internet </a:t>
            </a:r>
            <a:r>
              <a:rPr lang="en-US" sz="2000" dirty="0" err="1">
                <a:solidFill>
                  <a:schemeClr val="bg1"/>
                </a:solidFill>
              </a:rPr>
              <a:t>juga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memberikan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dampak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buruk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penggunanya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Berikut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dampak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negatif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dari</a:t>
            </a:r>
            <a:r>
              <a:rPr lang="en-US" sz="2000" dirty="0">
                <a:solidFill>
                  <a:schemeClr val="bg1"/>
                </a:solidFill>
              </a:rPr>
              <a:t> internet.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   Internet yang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diakses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latar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belakang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saja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mengakibatkan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timbulnya</a:t>
            </a:r>
            <a:r>
              <a:rPr lang="en-US" sz="2000" dirty="0">
                <a:solidFill>
                  <a:schemeClr val="bg1"/>
                </a:solidFill>
              </a:rPr>
              <a:t> cyber bullying.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  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internet yang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bertanggung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jawab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mendiskreditkan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pihak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tertentu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tanpa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memikirkan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akibatnya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   Internet 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menyediakan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informasi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bermanfaat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tetapi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juga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negatif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tayangan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menunjukkan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kekerasan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pornografi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  <a:r>
              <a:rPr lang="en-US" sz="2000" dirty="0" err="1">
                <a:solidFill>
                  <a:schemeClr val="bg1"/>
                </a:solidFill>
              </a:rPr>
              <a:t>Ironisnya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hal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negatif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seperti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diakses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siapa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saja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termasuk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anak-anak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bg1"/>
                </a:solidFill>
              </a:rPr>
              <a:t>    Hoax </a:t>
            </a:r>
            <a:r>
              <a:rPr lang="en-US" sz="2000" dirty="0" err="1">
                <a:solidFill>
                  <a:schemeClr val="bg1"/>
                </a:solidFill>
              </a:rPr>
              <a:t>atau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palsu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beredar</a:t>
            </a:r>
            <a:r>
              <a:rPr lang="en-US" sz="2000" dirty="0">
                <a:solidFill>
                  <a:schemeClr val="bg1"/>
                </a:solidFill>
              </a:rPr>
              <a:t> di </a:t>
            </a:r>
            <a:r>
              <a:rPr lang="en-US" sz="2000" dirty="0" err="1">
                <a:solidFill>
                  <a:schemeClr val="bg1"/>
                </a:solidFill>
              </a:rPr>
              <a:t>jejaring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sosial</a:t>
            </a:r>
            <a:r>
              <a:rPr lang="en-US" sz="2000" dirty="0">
                <a:solidFill>
                  <a:schemeClr val="bg1"/>
                </a:solidFill>
              </a:rPr>
              <a:t>. Dan,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fasilitas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tombol</a:t>
            </a:r>
            <a:r>
              <a:rPr lang="en-US" sz="2000" dirty="0">
                <a:solidFill>
                  <a:schemeClr val="bg1"/>
                </a:solidFill>
              </a:rPr>
              <a:t> “share” yang </a:t>
            </a:r>
            <a:r>
              <a:rPr lang="en-US" sz="2000" dirty="0" err="1">
                <a:solidFill>
                  <a:schemeClr val="bg1"/>
                </a:solidFill>
              </a:rPr>
              <a:t>memungkinkan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suatu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dibagikan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membuat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palsu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semakin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tersebar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luas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21048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4389"/>
            <a:ext cx="9275618" cy="45196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Selain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itu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transaksi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daring </a:t>
            </a:r>
            <a:r>
              <a:rPr lang="en-US" dirty="0" err="1">
                <a:solidFill>
                  <a:schemeClr val="bg1"/>
                </a:solidFill>
              </a:rPr>
              <a:t>membuat</a:t>
            </a:r>
            <a:r>
              <a:rPr lang="en-US" dirty="0">
                <a:solidFill>
                  <a:schemeClr val="bg1"/>
                </a:solidFill>
              </a:rPr>
              <a:t> Anda </a:t>
            </a:r>
            <a:r>
              <a:rPr lang="en-US" dirty="0" err="1">
                <a:solidFill>
                  <a:schemeClr val="bg1"/>
                </a:solidFill>
              </a:rPr>
              <a:t>tidak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bertemu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secara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langsung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pihak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penjual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melihat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kualitas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barang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berpotensi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terjadinya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penipuan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Kecanggihan</a:t>
            </a:r>
            <a:r>
              <a:rPr lang="en-US" dirty="0">
                <a:solidFill>
                  <a:schemeClr val="bg1"/>
                </a:solidFill>
              </a:rPr>
              <a:t> internet </a:t>
            </a:r>
            <a:r>
              <a:rPr lang="en-US" dirty="0" err="1">
                <a:solidFill>
                  <a:schemeClr val="bg1"/>
                </a:solidFill>
              </a:rPr>
              <a:t>dapat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menghipnotis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siapa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saja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sehingga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mungkin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waktu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seorang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antisosial</a:t>
            </a:r>
            <a:r>
              <a:rPr lang="en-US" dirty="0">
                <a:solidFill>
                  <a:schemeClr val="bg1"/>
                </a:solidFill>
              </a:rPr>
              <a:t>. Mata </a:t>
            </a:r>
            <a:r>
              <a:rPr lang="en-US" dirty="0" err="1">
                <a:solidFill>
                  <a:schemeClr val="bg1"/>
                </a:solidFill>
              </a:rPr>
              <a:t>Anda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terpaku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layar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ponsel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tanpa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mempedulikan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sekitar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125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78005"/>
            <a:ext cx="9275618" cy="771922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Menggunakan</a:t>
            </a:r>
            <a:r>
              <a:rPr lang="en-US" dirty="0">
                <a:solidFill>
                  <a:schemeClr val="bg1"/>
                </a:solidFill>
              </a:rPr>
              <a:t> Web Browser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908165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Web browser </a:t>
            </a:r>
            <a:r>
              <a:rPr lang="en-US" dirty="0" err="1">
                <a:solidFill>
                  <a:schemeClr val="bg1"/>
                </a:solidFill>
              </a:rPr>
              <a:t>adalah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perangkat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lunak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software yang </a:t>
            </a:r>
            <a:r>
              <a:rPr lang="en-US" dirty="0" err="1">
                <a:solidFill>
                  <a:schemeClr val="bg1"/>
                </a:solidFill>
              </a:rPr>
              <a:t>digunakan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membuka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halaman</a:t>
            </a:r>
            <a:r>
              <a:rPr lang="en-US" dirty="0">
                <a:solidFill>
                  <a:schemeClr val="bg1"/>
                </a:solidFill>
              </a:rPr>
              <a:t> web. </a:t>
            </a:r>
            <a:r>
              <a:rPr lang="en-US" dirty="0" err="1">
                <a:solidFill>
                  <a:schemeClr val="bg1"/>
                </a:solidFill>
              </a:rPr>
              <a:t>Sarana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memungkinkan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kegiatan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berhubungan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internet, </a:t>
            </a:r>
            <a:r>
              <a:rPr lang="en-US" dirty="0" err="1">
                <a:solidFill>
                  <a:schemeClr val="bg1"/>
                </a:solidFill>
              </a:rPr>
              <a:t>misalnya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membaca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isi</a:t>
            </a:r>
            <a:r>
              <a:rPr lang="en-US" dirty="0">
                <a:solidFill>
                  <a:schemeClr val="bg1"/>
                </a:solidFill>
              </a:rPr>
              <a:t> web, </a:t>
            </a:r>
            <a:r>
              <a:rPr lang="en-US" dirty="0" err="1">
                <a:solidFill>
                  <a:schemeClr val="bg1"/>
                </a:solidFill>
              </a:rPr>
              <a:t>memasukkan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komentar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menyalin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gambar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bahkan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menyalin</a:t>
            </a:r>
            <a:r>
              <a:rPr lang="en-US" dirty="0">
                <a:solidFill>
                  <a:schemeClr val="bg1"/>
                </a:solidFill>
              </a:rPr>
              <a:t> film. </a:t>
            </a:r>
            <a:r>
              <a:rPr lang="en-US" dirty="0" err="1">
                <a:solidFill>
                  <a:schemeClr val="bg1"/>
                </a:solidFill>
              </a:rPr>
              <a:t>Jenis-jenis</a:t>
            </a:r>
            <a:r>
              <a:rPr lang="en-US" dirty="0">
                <a:solidFill>
                  <a:schemeClr val="bg1"/>
                </a:solidFill>
              </a:rPr>
              <a:t> Web Browser </a:t>
            </a:r>
            <a:r>
              <a:rPr lang="en-US" dirty="0" err="1">
                <a:solidFill>
                  <a:schemeClr val="bg1"/>
                </a:solidFill>
              </a:rPr>
              <a:t>antara</a:t>
            </a:r>
            <a:r>
              <a:rPr lang="en-US" dirty="0">
                <a:solidFill>
                  <a:schemeClr val="bg1"/>
                </a:solidFill>
              </a:rPr>
              <a:t> lain :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1. Internet Explorer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Internet Explorer </a:t>
            </a:r>
            <a:r>
              <a:rPr lang="en-US" sz="2400" dirty="0" err="1">
                <a:solidFill>
                  <a:schemeClr val="bg1"/>
                </a:solidFill>
              </a:rPr>
              <a:t>terkenal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sebutan</a:t>
            </a:r>
            <a:r>
              <a:rPr lang="en-US" sz="2400" dirty="0">
                <a:solidFill>
                  <a:schemeClr val="bg1"/>
                </a:solidFill>
              </a:rPr>
              <a:t> IE. Program </a:t>
            </a:r>
            <a:r>
              <a:rPr lang="en-US" sz="2400" dirty="0" err="1">
                <a:solidFill>
                  <a:schemeClr val="bg1"/>
                </a:solidFill>
              </a:rPr>
              <a:t>aplikasi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penjelajah</a:t>
            </a:r>
            <a:r>
              <a:rPr lang="en-US" sz="2400" dirty="0">
                <a:solidFill>
                  <a:schemeClr val="bg1"/>
                </a:solidFill>
              </a:rPr>
              <a:t> web  </a:t>
            </a:r>
            <a:r>
              <a:rPr lang="en-US" sz="2400" dirty="0" err="1">
                <a:solidFill>
                  <a:schemeClr val="bg1"/>
                </a:solidFill>
              </a:rPr>
              <a:t>tersebut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tergabung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paket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sistem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operasi</a:t>
            </a:r>
            <a:r>
              <a:rPr lang="en-US" sz="2400" dirty="0">
                <a:solidFill>
                  <a:schemeClr val="bg1"/>
                </a:solidFill>
              </a:rPr>
              <a:t> Microsoft</a:t>
            </a:r>
            <a:r>
              <a:rPr lang="sv-SE" sz="2400" dirty="0">
                <a:solidFill>
                  <a:schemeClr val="bg1"/>
                </a:solidFill>
              </a:rPr>
              <a:t>Windows. Internet Explorer pertama kali digunakan pada tahun 1995.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9036"/>
            <a:ext cx="9511145" cy="5437927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2. Mozilla Firefox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Mozilla Firefox </a:t>
            </a:r>
            <a:r>
              <a:rPr lang="en-US" sz="2000" dirty="0" err="1">
                <a:solidFill>
                  <a:schemeClr val="bg1"/>
                </a:solidFill>
              </a:rPr>
              <a:t>dikeluarkan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perusahaan</a:t>
            </a:r>
            <a:r>
              <a:rPr lang="en-US" sz="2000" dirty="0">
                <a:solidFill>
                  <a:schemeClr val="bg1"/>
                </a:solidFill>
              </a:rPr>
              <a:t> Mozilla Corporation. Program </a:t>
            </a:r>
            <a:r>
              <a:rPr lang="en-US" sz="2000" dirty="0" err="1">
                <a:solidFill>
                  <a:schemeClr val="bg1"/>
                </a:solidFill>
              </a:rPr>
              <a:t>aplikasi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memiliki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kelebihan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yaitu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bersifat</a:t>
            </a:r>
            <a:r>
              <a:rPr lang="en-US" sz="2000" dirty="0">
                <a:solidFill>
                  <a:schemeClr val="bg1"/>
                </a:solidFill>
              </a:rPr>
              <a:t> open source. </a:t>
            </a:r>
            <a:r>
              <a:rPr lang="en-US" sz="2000" dirty="0" err="1">
                <a:solidFill>
                  <a:schemeClr val="bg1"/>
                </a:solidFill>
              </a:rPr>
              <a:t>Selain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itu</a:t>
            </a:r>
            <a:r>
              <a:rPr lang="en-US" sz="2000" dirty="0">
                <a:solidFill>
                  <a:schemeClr val="bg1"/>
                </a:solidFill>
              </a:rPr>
              <a:t>, Mozilla Firefox </a:t>
            </a:r>
            <a:r>
              <a:rPr lang="en-US" sz="2000" dirty="0" err="1">
                <a:solidFill>
                  <a:schemeClr val="bg1"/>
                </a:solidFill>
              </a:rPr>
              <a:t>dapat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dijalankan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beberapa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pt-BR" sz="2000" dirty="0">
                <a:solidFill>
                  <a:schemeClr val="bg1"/>
                </a:solidFill>
              </a:rPr>
              <a:t>sistem operasi (Windows, Linux, dan Mac OS)</a:t>
            </a:r>
          </a:p>
          <a:p>
            <a:pPr marL="0" indent="0">
              <a:buNone/>
            </a:pPr>
            <a:r>
              <a:rPr lang="pt-BR" sz="3200" b="1" dirty="0">
                <a:solidFill>
                  <a:schemeClr val="bg1"/>
                </a:solidFill>
              </a:rPr>
              <a:t>3. </a:t>
            </a:r>
            <a:r>
              <a:rPr lang="en-US" sz="3200" b="1" dirty="0">
                <a:solidFill>
                  <a:schemeClr val="bg1"/>
                </a:solidFill>
              </a:rPr>
              <a:t>Opera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Selain</a:t>
            </a:r>
            <a:r>
              <a:rPr lang="en-US" sz="2000" dirty="0">
                <a:solidFill>
                  <a:schemeClr val="bg1"/>
                </a:solidFill>
              </a:rPr>
              <a:t> Internet Explorer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Mozilla Firefox, </a:t>
            </a:r>
            <a:r>
              <a:rPr lang="en-US" sz="2000" dirty="0" err="1">
                <a:solidFill>
                  <a:schemeClr val="bg1"/>
                </a:solidFill>
              </a:rPr>
              <a:t>mungkin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sering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mendengar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istilah</a:t>
            </a:r>
            <a:r>
              <a:rPr lang="en-US" sz="2000" dirty="0">
                <a:solidFill>
                  <a:schemeClr val="bg1"/>
                </a:solidFill>
              </a:rPr>
              <a:t> Opera. Opera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konteks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berarti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pertunjukan</a:t>
            </a:r>
            <a:r>
              <a:rPr lang="en-US" sz="2000" dirty="0">
                <a:solidFill>
                  <a:schemeClr val="bg1"/>
                </a:solidFill>
              </a:rPr>
              <a:t>. Opera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web browser  yang </a:t>
            </a:r>
            <a:r>
              <a:rPr lang="en-US" sz="2000" dirty="0" err="1">
                <a:solidFill>
                  <a:schemeClr val="bg1"/>
                </a:solidFill>
              </a:rPr>
              <a:t>dibuat</a:t>
            </a:r>
            <a:r>
              <a:rPr lang="en-US" sz="2000" dirty="0">
                <a:solidFill>
                  <a:schemeClr val="bg1"/>
                </a:solidFill>
              </a:rPr>
              <a:t> oleh </a:t>
            </a:r>
            <a:r>
              <a:rPr lang="en-US" sz="2000" dirty="0" err="1">
                <a:solidFill>
                  <a:schemeClr val="bg1"/>
                </a:solidFill>
              </a:rPr>
              <a:t>perusahaan</a:t>
            </a:r>
            <a:r>
              <a:rPr lang="en-US" sz="2000" dirty="0">
                <a:solidFill>
                  <a:schemeClr val="bg1"/>
                </a:solidFill>
              </a:rPr>
              <a:t> Opera Software.</a:t>
            </a: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4. Google Chrome</a:t>
            </a:r>
          </a:p>
          <a:p>
            <a:pPr marL="0" indent="0">
              <a:buNone/>
            </a:pP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Google chrome </a:t>
            </a:r>
            <a:r>
              <a:rPr lang="en-US" sz="2000" dirty="0" err="1">
                <a:solidFill>
                  <a:schemeClr val="bg1"/>
                </a:solidFill>
              </a:rPr>
              <a:t>adalah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sebuah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peramban</a:t>
            </a:r>
            <a:r>
              <a:rPr lang="en-US" sz="2000" dirty="0">
                <a:solidFill>
                  <a:schemeClr val="bg1"/>
                </a:solidFill>
              </a:rPr>
              <a:t> web </a:t>
            </a:r>
            <a:r>
              <a:rPr lang="en-US" sz="2000" dirty="0" err="1">
                <a:solidFill>
                  <a:schemeClr val="bg1"/>
                </a:solidFill>
              </a:rPr>
              <a:t>sumber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terbuka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dikembangkan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google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8095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1215</Words>
  <Application>Microsoft Office PowerPoint</Application>
  <PresentationFormat>Widescreen</PresentationFormat>
  <Paragraphs>80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Fungsi dan Manfaat Internet </vt:lpstr>
      <vt:lpstr>Fungsi dan Manfaat Internet </vt:lpstr>
      <vt:lpstr>Manfaat Internet</vt:lpstr>
      <vt:lpstr>PowerPoint Presentation</vt:lpstr>
      <vt:lpstr>PowerPoint Presentation</vt:lpstr>
      <vt:lpstr>PowerPoint Presentation</vt:lpstr>
      <vt:lpstr>PowerPoint Presentation</vt:lpstr>
      <vt:lpstr>Menggunakan Web Browser</vt:lpstr>
      <vt:lpstr>PowerPoint Presentation</vt:lpstr>
      <vt:lpstr>PowerPoint Presentation</vt:lpstr>
      <vt:lpstr>PowerPoint Presentation</vt:lpstr>
      <vt:lpstr>PowerPoint Presentation</vt:lpstr>
      <vt:lpstr>Fasilitas atau layanan yang ada  di Internet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Windows User</cp:lastModifiedBy>
  <cp:revision>79</cp:revision>
  <dcterms:created xsi:type="dcterms:W3CDTF">2020-08-03T05:11:15Z</dcterms:created>
  <dcterms:modified xsi:type="dcterms:W3CDTF">2021-07-30T08:42:05Z</dcterms:modified>
</cp:coreProperties>
</file>