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7" autoAdjust="0"/>
    <p:restoredTop sz="97949" autoAdjust="0"/>
  </p:normalViewPr>
  <p:slideViewPr>
    <p:cSldViewPr>
      <p:cViewPr>
        <p:scale>
          <a:sx n="70" d="100"/>
          <a:sy n="70" d="100"/>
        </p:scale>
        <p:origin x="-8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8E77-7B4B-4C7F-8254-C15D8EB7A83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9E03-F01B-401D-841C-EB91B51080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3739" y="71414"/>
            <a:ext cx="8963877" cy="6557986"/>
            <a:chOff x="133739" y="71414"/>
            <a:chExt cx="8963877" cy="6557986"/>
          </a:xfrm>
        </p:grpSpPr>
        <p:sp>
          <p:nvSpPr>
            <p:cNvPr id="8" name="Rectangle 7"/>
            <p:cNvSpPr/>
            <p:nvPr userDrawn="1"/>
          </p:nvSpPr>
          <p:spPr>
            <a:xfrm>
              <a:off x="133739" y="247650"/>
              <a:ext cx="8839200" cy="638175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686800" y="71414"/>
              <a:ext cx="410816" cy="3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99992" y="1263757"/>
            <a:ext cx="4572000" cy="3074052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bab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atom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radioaktivitas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mendeskripsikan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sehari-hari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45538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1200"/>
              </a:spcBef>
              <a:buAutoNum type="alphaUcPeriod"/>
            </a:pP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Atom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Radioaktivitas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1200"/>
              </a:spcBef>
              <a:buAutoNum type="alphaUcPeriod"/>
            </a:pP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Peluruhan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1200"/>
              </a:spcBef>
              <a:buAutoNum type="alphaUcPeriod"/>
            </a:pP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Fisika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Inti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7568"/>
          <a:stretch>
            <a:fillRect/>
          </a:stretch>
        </p:blipFill>
        <p:spPr bwMode="auto">
          <a:xfrm>
            <a:off x="251520" y="1052736"/>
            <a:ext cx="40061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5517232"/>
            <a:ext cx="3029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Fisika</a:t>
            </a:r>
            <a:r>
              <a:rPr lang="en-US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Inti</a:t>
            </a:r>
            <a:endParaRPr lang="en-US" sz="4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357430"/>
            <a:ext cx="8215370" cy="407196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Gejala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fluoresens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adalah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gejala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suatu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benda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id-ID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memancarkan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cahaya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berbeda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ketika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menerima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cahaya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dari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luar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menerima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tembakan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dari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aliran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partikel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lang="en-US" sz="2400" baseline="0" dirty="0" err="1" smtClean="0">
                <a:latin typeface="Arial" pitchFamily="34" charset="0"/>
                <a:cs typeface="Arial" pitchFamily="34" charset="0"/>
              </a:rPr>
              <a:t>Gejala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fosforesens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gejala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memancarkan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cahaya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menerima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cahaya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tabLst>
                <a:tab pos="0" algn="l"/>
              </a:tabLst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Pemancaran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tembus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spontan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inti-inti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uranium)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radioaktivitas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675" y="415333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Radioaktif</a:t>
            </a:r>
            <a:endParaRPr lang="id-ID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000108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Penemuan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Radioaktif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29" y="1643050"/>
            <a:ext cx="7045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dirty="0" smtClean="0">
                <a:latin typeface="Arial" pitchFamily="34" charset="0"/>
                <a:cs typeface="Arial" pitchFamily="34" charset="0"/>
              </a:rPr>
              <a:t>Apa yang dimaksud dengan radioaktivitas?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96173"/>
            <a:ext cx="6454500" cy="562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27798"/>
            <a:ext cx="8215370" cy="700872"/>
          </a:xfrm>
          <a:prstGeom prst="rect">
            <a:avLst/>
          </a:prstGeom>
        </p:spPr>
        <p:txBody>
          <a:bodyPr/>
          <a:lstStyle/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berapa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jeniskah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sinar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radioaktif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166" y="642918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daya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tembus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sinar-sinar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521689" cy="369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642918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Urutan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tembus</a:t>
            </a:r>
            <a:r>
              <a:rPr lang="id-ID" sz="28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 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sinar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 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sinar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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312" y="1844824"/>
            <a:ext cx="8748464" cy="380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571480"/>
            <a:ext cx="478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Mengapa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Meluruh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268" y="1357298"/>
            <a:ext cx="51381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700052" y="2143116"/>
            <a:ext cx="2628594" cy="1143008"/>
            <a:chOff x="636257" y="1500174"/>
            <a:chExt cx="2628594" cy="114300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257" y="1982278"/>
              <a:ext cx="2628594" cy="66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642910" y="1500174"/>
              <a:ext cx="2608319" cy="113877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Pemancaran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elektron</a:t>
              </a:r>
              <a:endParaRPr lang="id-ID" sz="2000" i="1" dirty="0" smtClean="0">
                <a:latin typeface="Arial" pitchFamily="34" charset="0"/>
                <a:cs typeface="Arial" pitchFamily="34" charset="0"/>
              </a:endParaRPr>
            </a:p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endParaRPr lang="id-ID" sz="2000" i="1" dirty="0" smtClean="0">
                <a:latin typeface="Arial" pitchFamily="34" charset="0"/>
                <a:cs typeface="Arial" pitchFamily="34" charset="0"/>
              </a:endParaRPr>
            </a:p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endParaRPr lang="en-US" sz="2000" i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440" y="3643314"/>
            <a:ext cx="2643206" cy="1146521"/>
            <a:chOff x="714348" y="3071810"/>
            <a:chExt cx="2643206" cy="114652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48" y="3571876"/>
              <a:ext cx="2643206" cy="646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736324" y="3071810"/>
              <a:ext cx="2621230" cy="1138773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Pemancaran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positron</a:t>
              </a:r>
              <a:endParaRPr lang="id-ID" sz="2000" i="1" dirty="0" smtClean="0">
                <a:latin typeface="Arial" pitchFamily="34" charset="0"/>
                <a:cs typeface="Arial" pitchFamily="34" charset="0"/>
              </a:endParaRPr>
            </a:p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endParaRPr lang="id-ID" sz="2000" i="1" dirty="0" smtClean="0">
                <a:latin typeface="Arial" pitchFamily="34" charset="0"/>
                <a:cs typeface="Arial" pitchFamily="34" charset="0"/>
              </a:endParaRPr>
            </a:p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endParaRPr lang="en-US" sz="2000" i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083" y="5204733"/>
            <a:ext cx="2593033" cy="1153225"/>
            <a:chOff x="571472" y="4643446"/>
            <a:chExt cx="2593033" cy="11532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5135869"/>
              <a:ext cx="2593033" cy="660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71472" y="4643446"/>
              <a:ext cx="2571768" cy="113877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Penangkap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elektron</a:t>
              </a:r>
              <a:endParaRPr lang="id-ID" sz="2000" i="1" dirty="0" smtClean="0">
                <a:latin typeface="Arial" pitchFamily="34" charset="0"/>
                <a:cs typeface="Arial" pitchFamily="34" charset="0"/>
              </a:endParaRPr>
            </a:p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endParaRPr lang="id-ID" sz="2000" i="1" dirty="0" smtClean="0">
                <a:latin typeface="Arial" pitchFamily="34" charset="0"/>
                <a:cs typeface="Arial" pitchFamily="34" charset="0"/>
              </a:endParaRPr>
            </a:p>
            <a:p>
              <a:pPr marL="84138" lvl="0" indent="-84138">
                <a:spcBef>
                  <a:spcPct val="20000"/>
                </a:spcBef>
                <a:tabLst>
                  <a:tab pos="0" algn="l"/>
                </a:tabLst>
                <a:defRPr/>
              </a:pPr>
              <a:endParaRPr lang="en-US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596" y="1013616"/>
            <a:ext cx="8215370" cy="1343814"/>
            <a:chOff x="464315" y="227798"/>
            <a:chExt cx="8215370" cy="1343814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64315" y="227798"/>
              <a:ext cx="8215370" cy="1343814"/>
            </a:xfrm>
            <a:prstGeom prst="rect">
              <a:avLst/>
            </a:prstGeom>
          </p:spPr>
          <p:txBody>
            <a:bodyPr/>
            <a:lstStyle/>
            <a:p>
              <a:pPr lvl="0">
                <a:spcBef>
                  <a:spcPct val="20000"/>
                </a:spcBef>
                <a:defRPr/>
              </a:pPr>
              <a:r>
                <a:rPr kumimoji="0" lang="en-US" sz="2400" b="0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Semua</a:t>
              </a:r>
              <a:r>
                <a:rPr kumimoji="0" lang="en-US" sz="2400" b="0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kumimoji="0" lang="en-US" sz="2400" b="0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titik</a:t>
              </a:r>
              <a:r>
                <a:rPr kumimoji="0" lang="en-US" sz="2400" b="0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kumimoji="0" lang="en-US" sz="2400" b="0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berat</a:t>
              </a:r>
              <a:r>
                <a:rPr kumimoji="0" lang="en-US" sz="2400" b="0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kumimoji="0" lang="en-US" sz="2400" b="0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kumimoji="0" lang="id-ID" sz="2400" b="0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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  <a:sym typeface="Symbol"/>
                </a:rPr>
                <a:t>83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tidak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stabil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karena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intinya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kelebihan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 proton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maupun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 neutron.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Untuk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mencapai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inti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stabil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inti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memancarakan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partikel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alfa</a:t>
              </a:r>
              <a:r>
                <a:rPr kumimoji="0" lang="en-US" sz="2400" b="0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3570" y="1000108"/>
              <a:ext cx="54292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06" y="2643182"/>
            <a:ext cx="8677058" cy="29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79910"/>
            <a:ext cx="8229600" cy="888850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luruhan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4315" y="1643050"/>
            <a:ext cx="8215370" cy="78581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Peristiwa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pemancaran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sinar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radioaktif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oleh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radioaktif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peluruhan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428868"/>
            <a:ext cx="406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Radioaktif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000372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peluruhan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banyaknya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meluruh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Peluang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meluruh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tetapan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peluruhan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357694"/>
            <a:ext cx="271812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365124"/>
            <a:ext cx="1785950" cy="8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7843" y="5600719"/>
            <a:ext cx="2105529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643578"/>
            <a:ext cx="24728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54" y="1228831"/>
            <a:ext cx="8533010" cy="27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2" y="4572008"/>
            <a:ext cx="7930700" cy="12144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3214686"/>
            <a:ext cx="8215370" cy="1071570"/>
          </a:xfrm>
          <a:prstGeom prst="rect">
            <a:avLst/>
          </a:prstGeom>
        </p:spPr>
        <p:txBody>
          <a:bodyPr/>
          <a:lstStyle/>
          <a:p>
            <a:pPr marR="0" lvl="0" indent="-841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curie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banyaknya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peluruhan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gram radium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sekon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34" y="1191268"/>
            <a:ext cx="4047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Radiasi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951" y="2071678"/>
            <a:ext cx="40928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803241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357166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Paro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8596" y="1142984"/>
            <a:ext cx="8215370" cy="4882365"/>
            <a:chOff x="428596" y="857232"/>
            <a:chExt cx="8215370" cy="488236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28596" y="857232"/>
              <a:ext cx="8215370" cy="4214842"/>
            </a:xfrm>
            <a:prstGeom prst="rect">
              <a:avLst/>
            </a:prstGeom>
          </p:spPr>
          <p:txBody>
            <a:bodyPr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r>
                <a:rPr lang="en-US" sz="2200" b="1" i="1" dirty="0" err="1" smtClean="0">
                  <a:latin typeface="Arial" pitchFamily="34" charset="0"/>
                  <a:cs typeface="Arial" pitchFamily="34" charset="0"/>
                </a:rPr>
                <a:t>Waktu</a:t>
              </a:r>
              <a:r>
                <a:rPr lang="en-US" sz="22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 smtClean="0">
                  <a:latin typeface="Arial" pitchFamily="34" charset="0"/>
                  <a:cs typeface="Arial" pitchFamily="34" charset="0"/>
                </a:rPr>
                <a:t>paro</a:t>
              </a:r>
              <a:r>
                <a:rPr lang="en-US" sz="22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isotop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radioaktif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selang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waktu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dibutuhkan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agar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aktivitas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radiasi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berkurang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setengah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aktivitas</a:t>
              </a:r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i="1" dirty="0" err="1" smtClean="0">
                  <a:latin typeface="Arial" pitchFamily="34" charset="0"/>
                  <a:cs typeface="Arial" pitchFamily="34" charset="0"/>
                </a:rPr>
                <a:t>semula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endParaRPr kumimoji="0" lang="en-US" sz="2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r>
                <a:rPr lang="en-US" sz="2200" b="1" i="1" dirty="0" err="1" smtClean="0">
                  <a:latin typeface="Arial" pitchFamily="34" charset="0"/>
                  <a:cs typeface="Arial" pitchFamily="34" charset="0"/>
                </a:rPr>
                <a:t>Waktu</a:t>
              </a:r>
              <a:r>
                <a:rPr lang="en-US" sz="22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i="1" dirty="0" err="1" smtClean="0">
                  <a:latin typeface="Arial" pitchFamily="34" charset="0"/>
                  <a:cs typeface="Arial" pitchFamily="34" charset="0"/>
                </a:rPr>
                <a:t>paro</a:t>
              </a:r>
              <a:endParaRPr lang="en-US" sz="2200" b="1" i="1" dirty="0" smtClean="0"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endParaRPr kumimoji="0" lang="id-ID" sz="2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endParaRPr kumimoji="0" lang="en-US" sz="2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r>
                <a:rPr kumimoji="0" lang="en-US" sz="2200" b="1" i="1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Jumlah</a:t>
              </a:r>
              <a:r>
                <a:rPr kumimoji="0" lang="en-US" sz="2200" b="1" i="1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atom </a:t>
              </a:r>
              <a:r>
                <a:rPr kumimoji="0" lang="en-US" sz="2200" b="1" i="1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belum</a:t>
              </a:r>
              <a:r>
                <a:rPr kumimoji="0" lang="en-US" sz="2200" b="1" i="1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200" b="1" i="1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meluruh</a:t>
              </a:r>
              <a:endParaRPr kumimoji="0" lang="en-US" sz="22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endParaRPr lang="en-US" sz="2200" baseline="0" dirty="0" smtClean="0"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>
                  <a:tab pos="0" algn="l"/>
                </a:tabLst>
                <a:defRPr/>
              </a:pPr>
              <a:r>
                <a:rPr lang="en-US" sz="2200" baseline="0" dirty="0" err="1" smtClean="0">
                  <a:latin typeface="Arial" pitchFamily="34" charset="0"/>
                  <a:cs typeface="Arial" pitchFamily="34" charset="0"/>
                </a:rPr>
                <a:t>dengan</a:t>
              </a:r>
              <a:endParaRPr kumimoji="0" lang="en-US" sz="2200" b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91384" y="2357430"/>
              <a:ext cx="289499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3786190"/>
              <a:ext cx="1857388" cy="787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4714884"/>
              <a:ext cx="1643074" cy="102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90802"/>
            <a:ext cx="8229600" cy="905950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Atom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Radioaktivitas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383159"/>
            <a:ext cx="3746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Atom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1857364"/>
            <a:ext cx="864396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Partikel-partikel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menyusun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Atom? 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proton?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6448230" cy="33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4315" y="5877272"/>
            <a:ext cx="8215370" cy="78434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proton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bermuatan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positif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neutron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bermuatan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0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558209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Deret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Radioaktif</a:t>
            </a:r>
            <a:endParaRPr lang="en-US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158" y="1714488"/>
            <a:ext cx="8215370" cy="5000660"/>
            <a:chOff x="357158" y="1000108"/>
            <a:chExt cx="8215370" cy="5000660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357158" y="1000108"/>
              <a:ext cx="8215370" cy="5000660"/>
            </a:xfrm>
            <a:prstGeom prst="rect">
              <a:avLst/>
            </a:prstGeom>
          </p:spPr>
          <p:txBody>
            <a:bodyPr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aseline="0" dirty="0" err="1" smtClean="0">
                  <a:latin typeface="Arial" pitchFamily="34" charset="0"/>
                  <a:cs typeface="Arial" pitchFamily="34" charset="0"/>
                </a:rPr>
                <a:t>Proses</a:t>
              </a:r>
              <a:r>
                <a:rPr lang="en-US" sz="24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aseline="0" dirty="0" err="1" smtClean="0">
                  <a:latin typeface="Arial" pitchFamily="34" charset="0"/>
                  <a:cs typeface="Arial" pitchFamily="34" charset="0"/>
                </a:rPr>
                <a:t>peluruhan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dikatakan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peluruhan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radioaktif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berantai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mengikuti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tahapan-tahapan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tertentu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mengikuti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deret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radioaktif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Deret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radioaktif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4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+ 2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diberi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nama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deret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uranium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karena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inti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induknya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adalah</a:t>
              </a:r>
              <a:endPara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Deret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radioaktif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4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+ 3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diberi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nama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deret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aktinium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karena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inti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induknya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Deret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thorium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karena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inti</a:t>
              </a:r>
              <a:r>
                <a:rPr kumimoji="0" lang="en-US" sz="24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induknya</a:t>
              </a:r>
              <a:endPara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Deret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radioaktif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4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+ 1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diberi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nama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deret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neptunium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karena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inti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induknya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116" y="2643182"/>
              <a:ext cx="571504" cy="43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3266" y="3571876"/>
              <a:ext cx="642942" cy="433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4071942"/>
              <a:ext cx="714380" cy="398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16" y="4955175"/>
              <a:ext cx="714380" cy="40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415333"/>
            <a:ext cx="3895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Serapan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Radioaktif</a:t>
            </a:r>
            <a:endParaRPr lang="en-US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207167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Mengapa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baju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terbuat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timbal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Berapa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minimum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ketebalan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baju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timbal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melemahkan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menyerap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foton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-X?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58" y="1071546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Pelemahan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Intensitas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Medium?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71810"/>
            <a:ext cx="3643338" cy="27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00034" y="3429000"/>
            <a:ext cx="7643866" cy="2900440"/>
            <a:chOff x="500034" y="3429000"/>
            <a:chExt cx="7643866" cy="2900440"/>
          </a:xfrm>
        </p:grpSpPr>
        <p:sp>
          <p:nvSpPr>
            <p:cNvPr id="6" name="Rectangle 5"/>
            <p:cNvSpPr/>
            <p:nvPr/>
          </p:nvSpPr>
          <p:spPr>
            <a:xfrm>
              <a:off x="500034" y="5929330"/>
              <a:ext cx="76438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200"/>
                </a:spcBef>
                <a:defRPr/>
              </a:pP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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parameter yang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disebut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i="1" dirty="0" err="1" smtClean="0">
                  <a:latin typeface="Arial" pitchFamily="34" charset="0"/>
                  <a:cs typeface="Arial" pitchFamily="34" charset="0"/>
                  <a:sym typeface="Symbol"/>
                </a:rPr>
                <a:t>koefisien</a:t>
              </a:r>
              <a:r>
                <a:rPr lang="en-US" sz="2000" b="1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i="1" dirty="0" err="1" smtClean="0">
                  <a:latin typeface="Arial" pitchFamily="34" charset="0"/>
                  <a:cs typeface="Arial" pitchFamily="34" charset="0"/>
                  <a:sym typeface="Symbol"/>
                </a:rPr>
                <a:t>pelemahan</a:t>
              </a:r>
              <a:r>
                <a:rPr lang="en-US" sz="2000" b="1" i="1" dirty="0" smtClean="0">
                  <a:latin typeface="Arial" pitchFamily="34" charset="0"/>
                  <a:cs typeface="Arial" pitchFamily="34" charset="0"/>
                  <a:sym typeface="Symbol"/>
                </a:rPr>
                <a:t> medium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  <a:endParaRPr lang="en-US" sz="2000" i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0034" y="3429000"/>
              <a:ext cx="2637260" cy="1357322"/>
              <a:chOff x="500034" y="3429000"/>
              <a:chExt cx="2637260" cy="135732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00034" y="3429000"/>
                <a:ext cx="26372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1200"/>
                  </a:spcBef>
                  <a:defRPr/>
                </a:pP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</a:rPr>
                  <a:t>Pelemahan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</a:rPr>
                  <a:t>intensitas</a:t>
                </a:r>
                <a:endParaRPr lang="en-US" sz="2000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3949" y="3929066"/>
                <a:ext cx="2386415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Dosis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Serapan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1357298"/>
            <a:ext cx="8358246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Dosis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serapan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radiation absorbed dose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diserap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kg material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penyerap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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J.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8596" y="4214818"/>
            <a:ext cx="8143932" cy="1643074"/>
            <a:chOff x="428596" y="2928934"/>
            <a:chExt cx="8143932" cy="164307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6" y="2928934"/>
              <a:ext cx="3250429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3929066"/>
              <a:ext cx="472054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25711" y="3929066"/>
              <a:ext cx="2946817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500174"/>
            <a:ext cx="857256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RBE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relative biological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effecctiveness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Dosis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serapan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ekivalen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86597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90" y="1500173"/>
            <a:ext cx="5072098" cy="26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214422"/>
            <a:ext cx="8215370" cy="150019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Pencacah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Geiger-Muller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158" y="500042"/>
            <a:ext cx="3417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Detektor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Radiasi</a:t>
            </a:r>
            <a:endParaRPr lang="en-US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691134"/>
            <a:ext cx="4357718" cy="29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6429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Kamar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Kabut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8" y="1142984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1911,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Wilson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ion-ion gas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bertindak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pengembunan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lintasa-lintasan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ionisasi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3214686"/>
            <a:ext cx="60613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6603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50006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Film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Fotografis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056015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Becquerel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film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fotografis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sengaja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radioaktivitas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alami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uranium. Becquerel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menghitam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film.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214554"/>
            <a:ext cx="85992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357166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Bahaya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Radiasi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914963"/>
            <a:ext cx="41434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alamiah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angkasa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Matahari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kosmis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batuan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mengandung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uranium. Uranium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meluruh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radon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Di 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diperkirakan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kematian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5000 – 20 000,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40 000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kanker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paru-paru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akibat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polusi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radon.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967071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Kita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7"/>
            <a:ext cx="4071966" cy="55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642918"/>
            <a:ext cx="8215370" cy="50006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Sel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25286"/>
            <a:ext cx="8460432" cy="39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50006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Dosis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Serapan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Efek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Biologis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565007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serpan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biologis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dosis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serapan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ekivalen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diberi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572428" cy="459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2910" y="3643314"/>
            <a:ext cx="7500990" cy="257176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proton </a:t>
            </a:r>
            <a:r>
              <a:rPr lang="en-US" sz="2400" baseline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neutron </a:t>
            </a:r>
            <a:r>
              <a:rPr lang="en-US" sz="2400" baseline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atom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mengitari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Jumlah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proton	= 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</a:t>
            </a:r>
            <a:endParaRPr kumimoji="0" lang="en-US" sz="2400" b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neutron 	=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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Z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Jumlah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	= </a:t>
            </a:r>
            <a:r>
              <a:rPr kumimoji="0" lang="en-US" sz="24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Z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untuk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netral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kumimoji="0" lang="en-US" sz="24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500042"/>
            <a:ext cx="6752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32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Bagaimanakah</a:t>
            </a:r>
            <a:r>
              <a:rPr lang="en-US" sz="32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32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Atom </a:t>
            </a:r>
            <a:r>
              <a:rPr lang="en-US" sz="32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Dituliskan</a:t>
            </a:r>
            <a:r>
              <a:rPr lang="en-US" sz="32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84660" y="1714488"/>
            <a:ext cx="3701786" cy="1143008"/>
            <a:chOff x="1071538" y="1357298"/>
            <a:chExt cx="3701786" cy="1143008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1933" y="1357298"/>
              <a:ext cx="701391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071538" y="1571612"/>
              <a:ext cx="29274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lvl="0" indent="-514350">
                <a:spcBef>
                  <a:spcPct val="20000"/>
                </a:spcBef>
                <a:defRPr/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Lambang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nuklida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714356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Proteksi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Radiasi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719569"/>
            <a:ext cx="3571900" cy="356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Radiografer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mengoperasikan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-X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guna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memfoto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dilindungi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layar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terbuat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timbel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Pekerja-pekerja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menangani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bahan-bahan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proteksi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melakukannya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balik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selembar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layar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timbel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948" y="1571612"/>
            <a:ext cx="44704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10182"/>
            <a:ext cx="8229600" cy="958578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Aplikasi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Fisika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Inti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596" y="2071678"/>
            <a:ext cx="8215370" cy="157163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Tumbukan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antara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partikel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berenergi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tinggi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mengubah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struktur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menjadi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baru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berbeda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semula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dinamakan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reaksi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neclear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reaction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1465620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Inti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29066"/>
            <a:ext cx="54942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14950"/>
            <a:ext cx="779323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463192"/>
            <a:ext cx="8215370" cy="60835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Perhitungan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Energi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Reaksi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endParaRPr kumimoji="0" lang="en-US" sz="24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i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2214554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Q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reaksi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Hukum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kekekalan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sesudah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sesudah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reaksi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reaksi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produk</a:t>
            </a: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  <a:defRPr/>
            </a:pP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  <a:defRPr/>
            </a:pP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Jika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Q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 0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maka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dibebaskan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rea</a:t>
            </a:r>
            <a:r>
              <a:rPr lang="id-ID" sz="2000" b="1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eksotermik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Jika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Q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 0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maka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diserap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reaksi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endotermik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39974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134" y="4929198"/>
            <a:ext cx="675413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id-ID" sz="2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embuatan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Isotop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Inti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07154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Neutron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bermuatan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ditolak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atom.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5098333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partikel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alfa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siklotron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076" y="1928802"/>
            <a:ext cx="34762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488" y="3105835"/>
            <a:ext cx="6215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umber neutron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nuklir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86190"/>
            <a:ext cx="512353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Reaksi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Fisi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3500438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541338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Adapun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netral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1071546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ditumbuk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membelah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pembelahan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fisi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2000240"/>
            <a:ext cx="5944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defTabSz="541338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Inti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870" y="2571744"/>
            <a:ext cx="51600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40" y="3929066"/>
            <a:ext cx="8586340" cy="26892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6429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Fisi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Uranium-235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026" y="375673"/>
            <a:ext cx="2357454" cy="57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81037"/>
            <a:ext cx="5786478" cy="60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00034" y="3300241"/>
            <a:ext cx="4714908" cy="1200329"/>
            <a:chOff x="285720" y="4286256"/>
            <a:chExt cx="4714908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285720" y="4286256"/>
              <a:ext cx="47149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        meluruh dengan cepat menjadi         ,        , dan </a:t>
              </a:r>
              <a:r>
                <a:rPr lang="id-ID" sz="2400" i="1" dirty="0" smtClean="0">
                  <a:latin typeface="Arial" pitchFamily="34" charset="0"/>
                  <a:cs typeface="Arial" pitchFamily="34" charset="0"/>
                </a:rPr>
                <a:t>tiga buah neutron.</a:t>
              </a: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9009" y="4329120"/>
              <a:ext cx="2422766" cy="793301"/>
              <a:chOff x="449009" y="4329120"/>
              <a:chExt cx="2422766" cy="793301"/>
            </a:xfrm>
          </p:grpSpPr>
          <p:pic>
            <p:nvPicPr>
              <p:cNvPr id="2048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9009" y="4329120"/>
                <a:ext cx="551091" cy="385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486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00166" y="4681546"/>
                <a:ext cx="642942" cy="440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487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85984" y="4714884"/>
                <a:ext cx="585791" cy="390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429264"/>
            <a:ext cx="64619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077" y="980728"/>
            <a:ext cx="3156071" cy="37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2" y="1010456"/>
            <a:ext cx="3207300" cy="36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338926"/>
            <a:ext cx="8215370" cy="78581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Berantai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Terkendali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Terkendali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4714884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berantai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chain reactions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deretan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pembelahan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neutron-neutron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inti-inti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neutron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inti-inti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berantai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terkendali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uncontrolled chain reactions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34" y="1500174"/>
            <a:ext cx="8215370" cy="6429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Fisi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2643182"/>
            <a:ext cx="8215370" cy="24560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diklasifikasikan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>
              <a:spcBef>
                <a:spcPct val="20000"/>
              </a:spcBef>
              <a:buAutoNum type="arabicParenBoth"/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neutron-neutron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hampir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partikel-partikel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normal.</a:t>
            </a:r>
          </a:p>
          <a:p>
            <a:pPr marL="514350" lvl="0" indent="-514350">
              <a:spcBef>
                <a:spcPct val="20000"/>
              </a:spcBef>
              <a:buAutoNum type="arabicParenBoth"/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Cepat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fast reactor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neutron-neutron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1285860"/>
            <a:ext cx="8215370" cy="78581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(1)	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penelitian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46" y="2071678"/>
            <a:ext cx="8454010" cy="350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71438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(2)	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PLTN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54" y="857232"/>
            <a:ext cx="8645964" cy="571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64381" y="2571744"/>
            <a:ext cx="7108081" cy="3500462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Isotop</a:t>
            </a: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didefinisikan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sebagai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nuklida-nuklida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jumlah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proton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tetapi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jumlah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neutron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berbeda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baseline="0" dirty="0" smtClean="0">
                <a:latin typeface="Arial" pitchFamily="34" charset="0"/>
                <a:cs typeface="Arial" pitchFamily="34" charset="0"/>
              </a:rPr>
              <a:t>Isobar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nuklida-nuklida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nukleon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sam</a:t>
            </a:r>
            <a:r>
              <a:rPr lang="id-ID" sz="2400" i="1" baseline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i="1" baseline="0" dirty="0" smtClean="0">
                <a:latin typeface="Arial" pitchFamily="34" charset="0"/>
                <a:cs typeface="Arial" pitchFamily="34" charset="0"/>
              </a:rPr>
              <a:t> proton </a:t>
            </a:r>
            <a:r>
              <a:rPr lang="en-US" sz="2400" i="1" baseline="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Isoton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didefinisikan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sebagi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nuklida-nuklida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jumlah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neutron yang </a:t>
            </a:r>
            <a:r>
              <a:rPr kumimoji="0" lang="en-US" sz="2400" b="0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500042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Dimaksud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Isotop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Isobar, </a:t>
            </a:r>
            <a:r>
              <a:rPr lang="en-US" sz="32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Isoton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id-ID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571480"/>
            <a:ext cx="8215370" cy="71438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Reaksi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Fusi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400" b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Reaksi</a:t>
            </a:r>
            <a:r>
              <a:rPr kumimoji="0" lang="en-US" sz="24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pegabungan</a:t>
            </a:r>
            <a:r>
              <a:rPr kumimoji="0" lang="en-US" sz="24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r>
              <a:rPr kumimoji="0" lang="id-ID" sz="24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2400" b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3786190"/>
            <a:ext cx="8143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tabLst>
                <a:tab pos="0" algn="l"/>
              </a:tabLst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Reaksi fusi 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digerakkan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kelajuan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sanagat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ts val="1200"/>
              </a:spcBef>
              <a:tabLst>
                <a:tab pos="0" algn="l"/>
              </a:tabLs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menimbulkan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termonuklir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1395699"/>
            <a:ext cx="426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tabLst>
                <a:tab pos="541338" algn="l"/>
              </a:tabLst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Fusi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710" y="2325751"/>
            <a:ext cx="4935868" cy="9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107157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Rantai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Proton-proton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Matahri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Bintang-bintang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158" y="1500174"/>
            <a:ext cx="8572560" cy="4929198"/>
            <a:chOff x="500034" y="1928802"/>
            <a:chExt cx="8572560" cy="4929198"/>
          </a:xfrm>
        </p:grpSpPr>
        <p:sp>
          <p:nvSpPr>
            <p:cNvPr id="3" name="Rectangle 2"/>
            <p:cNvSpPr/>
            <p:nvPr/>
          </p:nvSpPr>
          <p:spPr>
            <a:xfrm>
              <a:off x="500034" y="2000240"/>
              <a:ext cx="8072494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Menurut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reaksi</a:t>
              </a:r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spcBef>
                  <a:spcPct val="20000"/>
                </a:spcBef>
                <a:defRPr/>
              </a:pP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id-ID" sz="20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H,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reaksi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berikut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terjadi</a:t>
              </a: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Diikuti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oleh</a:t>
              </a: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Terjadi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kali</a:t>
              </a:r>
            </a:p>
            <a:p>
              <a:pPr>
                <a:spcBef>
                  <a:spcPct val="20000"/>
                </a:spcBef>
                <a:defRPr/>
              </a:pP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akhir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928802"/>
              <a:ext cx="43674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9012" y="3000372"/>
              <a:ext cx="4923582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0232" y="4071942"/>
              <a:ext cx="4929222" cy="677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6215058"/>
              <a:ext cx="465011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48" y="3357562"/>
            <a:ext cx="5300032" cy="323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500034" y="428604"/>
            <a:ext cx="8215370" cy="6429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Fusi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Nuklir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071546"/>
            <a:ext cx="80010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mengendalikan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>
              <a:spcBef>
                <a:spcPct val="20000"/>
              </a:spcBef>
              <a:buAutoNum type="arabicParenBoth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pembakaran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ignition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temperatur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berlangsung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Tx/>
              <a:buAutoNum type="arabicParenBoth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terionisasi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habis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plasma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sejenis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gas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disusun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partikel-partikel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bermuatan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121444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Diagram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Eksperimental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Termonuklir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(ITER)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5860"/>
            <a:ext cx="8603910" cy="439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34" y="1714488"/>
            <a:ext cx="8215370" cy="32147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Kemanan</a:t>
            </a: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pengaturan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reaksi.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 b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nuklir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tersedia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hampir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batas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murah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pembangkit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ramah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tercapai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71472" y="785794"/>
            <a:ext cx="8215370" cy="785818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Pemanfaatan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Radioisotop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909599"/>
            <a:ext cx="70723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Isotop-isotop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I-123, I-131, Co-60, Cs-137.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AutoNum type="arabicParenBoth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Perunut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spcBef>
                <a:spcPts val="1200"/>
              </a:spcBef>
              <a:buAutoNum type="arabicParenBoth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radiasinya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ts val="1200"/>
              </a:spcBef>
              <a:buAutoNum type="arabicParenBoth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listrik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428604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541338" algn="l"/>
              </a:tabLst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Perunut</a:t>
            </a:r>
            <a:endParaRPr kumimoji="0" lang="en-US" sz="24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11983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tabLst>
                <a:tab pos="541338" algn="l"/>
              </a:tabLst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Pengobatan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9256" y="1928802"/>
            <a:ext cx="3143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perunut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meneliti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khasiat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tanaman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C-14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mendeteksi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keberadaanya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organ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makhluk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mekanisme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kerjanya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6826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85728"/>
            <a:ext cx="8215370" cy="85725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5286389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Memasukkan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silikon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lumpur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mengukur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lumpur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bergerak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detektor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radioaktif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94634"/>
            <a:ext cx="7715304" cy="42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214290"/>
            <a:ext cx="8215370" cy="6429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Radiasinya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807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Pengobatan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236163"/>
            <a:ext cx="78581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Radioisotop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membunuh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kanker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radioterapi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radiotherapy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Terapi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gamma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diradiasikan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isotop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kobalt-60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(Co-60).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Terapi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proton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menolong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dokter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mengobati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kanker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menambah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rusaknya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sel-sel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sehat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0034" y="2824459"/>
            <a:ext cx="8248430" cy="3962102"/>
            <a:chOff x="500034" y="2824459"/>
            <a:chExt cx="8248430" cy="3962102"/>
          </a:xfrm>
        </p:grpSpPr>
        <p:grpSp>
          <p:nvGrpSpPr>
            <p:cNvPr id="8" name="Group 7"/>
            <p:cNvGrpSpPr/>
            <p:nvPr/>
          </p:nvGrpSpPr>
          <p:grpSpPr>
            <a:xfrm>
              <a:off x="500034" y="2824459"/>
              <a:ext cx="5857916" cy="3962102"/>
              <a:chOff x="500034" y="2824459"/>
              <a:chExt cx="5857916" cy="396210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034" y="3214686"/>
                <a:ext cx="5857916" cy="357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Karbon-14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mempunyai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paro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5600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tahun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dibentuk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atmosfer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oleh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partikel-partikel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mempunyai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energi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tinggi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bersal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luar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angkasa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Tumbuhan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binatang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manusia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menyerap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mengeluarkan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karbon-14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selama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mereka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masih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hidup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mengukur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persentase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keaktifan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radiasi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C-14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dalam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tumbuhan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binatang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atau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manusia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mati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menaksir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umur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kematian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mereka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Teknik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inilah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disebut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</a:rPr>
                  <a:t>penentuan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</a:rPr>
                  <a:t>umur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</a:rPr>
                  <a:t>radioaktif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radioactive dating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).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0034" y="2824459"/>
                <a:ext cx="52597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2400" b="1" i="1" dirty="0" err="1" smtClean="0">
                    <a:latin typeface="Arial" pitchFamily="34" charset="0"/>
                    <a:cs typeface="Arial" pitchFamily="34" charset="0"/>
                  </a:rPr>
                  <a:t>Penentuan</a:t>
                </a:r>
                <a:r>
                  <a:rPr lang="en-US" sz="24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i="1" dirty="0" err="1" smtClean="0">
                    <a:latin typeface="Arial" pitchFamily="34" charset="0"/>
                    <a:cs typeface="Arial" pitchFamily="34" charset="0"/>
                  </a:rPr>
                  <a:t>umur</a:t>
                </a:r>
                <a:r>
                  <a:rPr lang="en-US" sz="24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i="1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4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i="1" dirty="0" err="1" smtClean="0">
                    <a:latin typeface="Arial" pitchFamily="34" charset="0"/>
                    <a:cs typeface="Arial" pitchFamily="34" charset="0"/>
                  </a:rPr>
                  <a:t>radioaktif</a:t>
                </a:r>
                <a:endParaRPr lang="en-US" sz="2400" b="1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21872" y="3643338"/>
              <a:ext cx="2726592" cy="158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1714488"/>
            <a:ext cx="8215370" cy="228601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Massa-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dukur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ketelitian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spektrometer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atomic mass unit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isotop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karbon-12 (  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507665"/>
            <a:ext cx="81439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Muatan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partikel-partikel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pembentuk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atom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3988" y="3000372"/>
            <a:ext cx="263771" cy="57150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5991" y="3357562"/>
            <a:ext cx="504826" cy="5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1538" y="4655135"/>
            <a:ext cx="6215106" cy="12741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 u = 1,660 559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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kg = 931,50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MeV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/c</a:t>
            </a:r>
            <a:r>
              <a:rPr lang="id-ID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c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= 3 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m/s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cepat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rambat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cahaya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vakum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268760"/>
            <a:ext cx="8215370" cy="5072098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inti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d-ID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d-ID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d-ID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0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Inti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tetap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stabil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karena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adanya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gaya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nuklir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000" b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027" y="500042"/>
            <a:ext cx="2759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Kestabilan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Inti</a:t>
            </a:r>
            <a:endParaRPr lang="en-US" sz="3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0034" y="2285992"/>
            <a:ext cx="3286148" cy="1791260"/>
            <a:chOff x="571472" y="2357430"/>
            <a:chExt cx="3286148" cy="1791260"/>
          </a:xfrm>
        </p:grpSpPr>
        <p:sp>
          <p:nvSpPr>
            <p:cNvPr id="5" name="Rectangle 4"/>
            <p:cNvSpPr/>
            <p:nvPr/>
          </p:nvSpPr>
          <p:spPr>
            <a:xfrm>
              <a:off x="571472" y="2357430"/>
              <a:ext cx="3286148" cy="179126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marL="514350" lvl="0" indent="-514350" algn="ctr">
                <a:spcBef>
                  <a:spcPct val="20000"/>
                </a:spcBef>
                <a:defRPr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Jari-jari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inti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atom</a:t>
              </a:r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 algn="ctr">
                <a:spcBef>
                  <a:spcPct val="20000"/>
                </a:spcBef>
                <a:defRPr/>
              </a:pP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 algn="ctr">
                <a:spcBef>
                  <a:spcPct val="20000"/>
                </a:spcBef>
                <a:defRPr/>
              </a:pP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 algn="ctr">
                <a:spcBef>
                  <a:spcPct val="20000"/>
                </a:spcBef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3143248"/>
              <a:ext cx="2873147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6682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2910" y="1643050"/>
            <a:ext cx="3929090" cy="464347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Grafik tersebut menggambarkan f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neutron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proton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nomor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atom Z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meningkat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spontan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pecah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menyusun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struktur-struktur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radioaktivitas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(radioactivity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714356"/>
            <a:ext cx="4274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Grafik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kestabilan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inti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1357298"/>
            <a:ext cx="403386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4315" y="1500174"/>
            <a:ext cx="8215370" cy="150019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gabungan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kleon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-n</a:t>
            </a: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kleon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pembentuknya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Selisih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kleon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kleon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stabilnya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defek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mass defect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2000" b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35716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 algn="ctr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Dimaksud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Defek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Massa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Ikat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6380" y="2968181"/>
            <a:ext cx="3143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memutuskan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proton-proton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neutron </a:t>
            </a:r>
            <a:r>
              <a:rPr lang="id-ID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embentuknya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ikat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binding energy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0100" y="5572140"/>
            <a:ext cx="6286544" cy="1000132"/>
            <a:chOff x="571472" y="2857496"/>
            <a:chExt cx="6286544" cy="100013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71472" y="2857496"/>
              <a:ext cx="6286544" cy="100013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id-ID" sz="1000" b="1" i="1" dirty="0" smtClean="0"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Energi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ikat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defek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massa</a:t>
              </a:r>
              <a:endParaRPr lang="id-ID" sz="2400" b="1" i="1" dirty="0" smtClean="0"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4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190" y="2941923"/>
              <a:ext cx="1714512" cy="70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21554"/>
            <a:ext cx="4389068" cy="211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865344"/>
            <a:ext cx="3855372" cy="257176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memisahkan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nukleon-nukleon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ikat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minimal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ikatnya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348" y="28572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ikat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nukleon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nomor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massa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inti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4572008"/>
            <a:ext cx="8606158" cy="202534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dibebaskan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nukleon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fisi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dibebaskan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nekleon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fusi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000" b="0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786214" cy="309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1728</Words>
  <Application>Microsoft Office PowerPoint</Application>
  <PresentationFormat>On-screen Show (4:3)</PresentationFormat>
  <Paragraphs>204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Esis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10  Fisika Inti</dc:title>
  <dc:creator>Heru</dc:creator>
  <cp:lastModifiedBy>Bambang</cp:lastModifiedBy>
  <cp:revision>95</cp:revision>
  <dcterms:created xsi:type="dcterms:W3CDTF">2001-01-01T00:43:38Z</dcterms:created>
  <dcterms:modified xsi:type="dcterms:W3CDTF">2012-03-01T02:32:17Z</dcterms:modified>
</cp:coreProperties>
</file>