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embeddedFontLst>
    <p:embeddedFont>
      <p:font typeface="Wingdings 3" pitchFamily="18" charset="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Algerian" pitchFamily="82" charset="0"/>
      <p:regular r:id="rId21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172200" y="402335"/>
            <a:ext cx="5596255" cy="6053455"/>
          </a:xfrm>
          <a:custGeom>
            <a:avLst/>
            <a:gdLst/>
            <a:ahLst/>
            <a:cxnLst/>
            <a:rect l="l" t="t" r="r" b="b"/>
            <a:pathLst>
              <a:path w="5596255" h="6053455">
                <a:moveTo>
                  <a:pt x="5596128" y="0"/>
                </a:moveTo>
                <a:lnTo>
                  <a:pt x="0" y="0"/>
                </a:lnTo>
                <a:lnTo>
                  <a:pt x="0" y="6053328"/>
                </a:lnTo>
                <a:lnTo>
                  <a:pt x="5596128" y="6053328"/>
                </a:lnTo>
                <a:lnTo>
                  <a:pt x="5596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00496" y="398272"/>
            <a:ext cx="511809" cy="3298825"/>
          </a:xfrm>
          <a:custGeom>
            <a:avLst/>
            <a:gdLst/>
            <a:ahLst/>
            <a:cxnLst/>
            <a:rect l="l" t="t" r="r" b="b"/>
            <a:pathLst>
              <a:path w="511810" h="3298825">
                <a:moveTo>
                  <a:pt x="440689" y="0"/>
                </a:moveTo>
                <a:lnTo>
                  <a:pt x="0" y="21716"/>
                </a:lnTo>
                <a:lnTo>
                  <a:pt x="25780" y="129793"/>
                </a:lnTo>
                <a:lnTo>
                  <a:pt x="50926" y="237998"/>
                </a:lnTo>
                <a:lnTo>
                  <a:pt x="75564" y="346328"/>
                </a:lnTo>
                <a:lnTo>
                  <a:pt x="120523" y="563752"/>
                </a:lnTo>
                <a:lnTo>
                  <a:pt x="142239" y="672591"/>
                </a:lnTo>
                <a:lnTo>
                  <a:pt x="161925" y="780161"/>
                </a:lnTo>
                <a:lnTo>
                  <a:pt x="181101" y="889888"/>
                </a:lnTo>
                <a:lnTo>
                  <a:pt x="199516" y="998601"/>
                </a:lnTo>
                <a:lnTo>
                  <a:pt x="216280" y="1105535"/>
                </a:lnTo>
                <a:lnTo>
                  <a:pt x="233299" y="1214374"/>
                </a:lnTo>
                <a:lnTo>
                  <a:pt x="248919" y="1321307"/>
                </a:lnTo>
                <a:lnTo>
                  <a:pt x="277113" y="1535556"/>
                </a:lnTo>
                <a:lnTo>
                  <a:pt x="290449" y="1641348"/>
                </a:lnTo>
                <a:lnTo>
                  <a:pt x="302387" y="1745995"/>
                </a:lnTo>
                <a:lnTo>
                  <a:pt x="313563" y="1851405"/>
                </a:lnTo>
                <a:lnTo>
                  <a:pt x="324738" y="1955418"/>
                </a:lnTo>
                <a:lnTo>
                  <a:pt x="334390" y="2058289"/>
                </a:lnTo>
                <a:lnTo>
                  <a:pt x="344169" y="2160778"/>
                </a:lnTo>
                <a:lnTo>
                  <a:pt x="352932" y="2262251"/>
                </a:lnTo>
                <a:lnTo>
                  <a:pt x="360552" y="2362962"/>
                </a:lnTo>
                <a:lnTo>
                  <a:pt x="368553" y="2462276"/>
                </a:lnTo>
                <a:lnTo>
                  <a:pt x="375030" y="2560701"/>
                </a:lnTo>
                <a:lnTo>
                  <a:pt x="386588" y="2753487"/>
                </a:lnTo>
                <a:lnTo>
                  <a:pt x="392049" y="2847340"/>
                </a:lnTo>
                <a:lnTo>
                  <a:pt x="396239" y="2940685"/>
                </a:lnTo>
                <a:lnTo>
                  <a:pt x="400176" y="3032760"/>
                </a:lnTo>
                <a:lnTo>
                  <a:pt x="404113" y="3122803"/>
                </a:lnTo>
                <a:lnTo>
                  <a:pt x="409448" y="3298825"/>
                </a:lnTo>
                <a:lnTo>
                  <a:pt x="474090" y="3265424"/>
                </a:lnTo>
                <a:lnTo>
                  <a:pt x="477321" y="3238552"/>
                </a:lnTo>
                <a:lnTo>
                  <a:pt x="483308" y="3179056"/>
                </a:lnTo>
                <a:lnTo>
                  <a:pt x="488677" y="3112267"/>
                </a:lnTo>
                <a:lnTo>
                  <a:pt x="493444" y="3038637"/>
                </a:lnTo>
                <a:lnTo>
                  <a:pt x="495606" y="2999399"/>
                </a:lnTo>
                <a:lnTo>
                  <a:pt x="497623" y="2958620"/>
                </a:lnTo>
                <a:lnTo>
                  <a:pt x="499497" y="2916357"/>
                </a:lnTo>
                <a:lnTo>
                  <a:pt x="501230" y="2872667"/>
                </a:lnTo>
                <a:lnTo>
                  <a:pt x="502823" y="2827607"/>
                </a:lnTo>
                <a:lnTo>
                  <a:pt x="504279" y="2781233"/>
                </a:lnTo>
                <a:lnTo>
                  <a:pt x="505599" y="2733601"/>
                </a:lnTo>
                <a:lnTo>
                  <a:pt x="506786" y="2684769"/>
                </a:lnTo>
                <a:lnTo>
                  <a:pt x="507841" y="2634793"/>
                </a:lnTo>
                <a:lnTo>
                  <a:pt x="508766" y="2583729"/>
                </a:lnTo>
                <a:lnTo>
                  <a:pt x="509563" y="2531635"/>
                </a:lnTo>
                <a:lnTo>
                  <a:pt x="510234" y="2478566"/>
                </a:lnTo>
                <a:lnTo>
                  <a:pt x="510781" y="2424580"/>
                </a:lnTo>
                <a:lnTo>
                  <a:pt x="511206" y="2369732"/>
                </a:lnTo>
                <a:lnTo>
                  <a:pt x="511510" y="2314080"/>
                </a:lnTo>
                <a:lnTo>
                  <a:pt x="511681" y="2262251"/>
                </a:lnTo>
                <a:lnTo>
                  <a:pt x="511719" y="2142864"/>
                </a:lnTo>
                <a:lnTo>
                  <a:pt x="511561" y="2084560"/>
                </a:lnTo>
                <a:lnTo>
                  <a:pt x="511292" y="2025735"/>
                </a:lnTo>
                <a:lnTo>
                  <a:pt x="510914" y="1966446"/>
                </a:lnTo>
                <a:lnTo>
                  <a:pt x="510428" y="1906748"/>
                </a:lnTo>
                <a:lnTo>
                  <a:pt x="509838" y="1846698"/>
                </a:lnTo>
                <a:lnTo>
                  <a:pt x="509144" y="1786354"/>
                </a:lnTo>
                <a:lnTo>
                  <a:pt x="508349" y="1725771"/>
                </a:lnTo>
                <a:lnTo>
                  <a:pt x="507454" y="1665006"/>
                </a:lnTo>
                <a:lnTo>
                  <a:pt x="506462" y="1604116"/>
                </a:lnTo>
                <a:lnTo>
                  <a:pt x="505373" y="1543158"/>
                </a:lnTo>
                <a:lnTo>
                  <a:pt x="504191" y="1482188"/>
                </a:lnTo>
                <a:lnTo>
                  <a:pt x="502917" y="1421262"/>
                </a:lnTo>
                <a:lnTo>
                  <a:pt x="501553" y="1360438"/>
                </a:lnTo>
                <a:lnTo>
                  <a:pt x="500101" y="1299771"/>
                </a:lnTo>
                <a:lnTo>
                  <a:pt x="498563" y="1239320"/>
                </a:lnTo>
                <a:lnTo>
                  <a:pt x="496940" y="1179139"/>
                </a:lnTo>
                <a:lnTo>
                  <a:pt x="495235" y="1119286"/>
                </a:lnTo>
                <a:lnTo>
                  <a:pt x="493449" y="1059817"/>
                </a:lnTo>
                <a:lnTo>
                  <a:pt x="491512" y="998601"/>
                </a:lnTo>
                <a:lnTo>
                  <a:pt x="489643" y="942259"/>
                </a:lnTo>
                <a:lnTo>
                  <a:pt x="487627" y="884282"/>
                </a:lnTo>
                <a:lnTo>
                  <a:pt x="485538" y="826917"/>
                </a:lnTo>
                <a:lnTo>
                  <a:pt x="483377" y="770219"/>
                </a:lnTo>
                <a:lnTo>
                  <a:pt x="481148" y="714245"/>
                </a:lnTo>
                <a:lnTo>
                  <a:pt x="478851" y="659051"/>
                </a:lnTo>
                <a:lnTo>
                  <a:pt x="476489" y="604695"/>
                </a:lnTo>
                <a:lnTo>
                  <a:pt x="474063" y="551232"/>
                </a:lnTo>
                <a:lnTo>
                  <a:pt x="471576" y="498720"/>
                </a:lnTo>
                <a:lnTo>
                  <a:pt x="469029" y="447214"/>
                </a:lnTo>
                <a:lnTo>
                  <a:pt x="466424" y="396773"/>
                </a:lnTo>
                <a:lnTo>
                  <a:pt x="463700" y="346328"/>
                </a:lnTo>
                <a:lnTo>
                  <a:pt x="461048" y="299306"/>
                </a:lnTo>
                <a:lnTo>
                  <a:pt x="458281" y="252395"/>
                </a:lnTo>
                <a:lnTo>
                  <a:pt x="455464" y="206774"/>
                </a:lnTo>
                <a:lnTo>
                  <a:pt x="452598" y="162499"/>
                </a:lnTo>
                <a:lnTo>
                  <a:pt x="449686" y="119628"/>
                </a:lnTo>
                <a:lnTo>
                  <a:pt x="446729" y="78217"/>
                </a:lnTo>
                <a:lnTo>
                  <a:pt x="443730" y="38321"/>
                </a:lnTo>
                <a:lnTo>
                  <a:pt x="44068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5931281" y="0"/>
                </a:lnTo>
                <a:lnTo>
                  <a:pt x="5931281" y="3226816"/>
                </a:lnTo>
                <a:lnTo>
                  <a:pt x="5930392" y="3352673"/>
                </a:lnTo>
                <a:lnTo>
                  <a:pt x="5930392" y="3477387"/>
                </a:lnTo>
                <a:lnTo>
                  <a:pt x="5928487" y="3600831"/>
                </a:lnTo>
                <a:lnTo>
                  <a:pt x="5923026" y="3841750"/>
                </a:lnTo>
                <a:lnTo>
                  <a:pt x="5919978" y="3959225"/>
                </a:lnTo>
                <a:lnTo>
                  <a:pt x="5915406" y="4076065"/>
                </a:lnTo>
                <a:lnTo>
                  <a:pt x="5910580" y="4191000"/>
                </a:lnTo>
                <a:lnTo>
                  <a:pt x="5906262" y="4303649"/>
                </a:lnTo>
                <a:lnTo>
                  <a:pt x="5893816" y="4523359"/>
                </a:lnTo>
                <a:lnTo>
                  <a:pt x="5880608" y="4734052"/>
                </a:lnTo>
                <a:lnTo>
                  <a:pt x="5866892" y="4936236"/>
                </a:lnTo>
                <a:lnTo>
                  <a:pt x="5851652" y="5127498"/>
                </a:lnTo>
                <a:lnTo>
                  <a:pt x="5835777" y="5310378"/>
                </a:lnTo>
                <a:lnTo>
                  <a:pt x="5818759" y="5479796"/>
                </a:lnTo>
                <a:lnTo>
                  <a:pt x="5801995" y="5639016"/>
                </a:lnTo>
                <a:lnTo>
                  <a:pt x="5785231" y="5785497"/>
                </a:lnTo>
                <a:lnTo>
                  <a:pt x="5769356" y="5919889"/>
                </a:lnTo>
                <a:lnTo>
                  <a:pt x="5754243" y="6039129"/>
                </a:lnTo>
                <a:lnTo>
                  <a:pt x="5728081" y="6237681"/>
                </a:lnTo>
                <a:lnTo>
                  <a:pt x="5716778" y="6313957"/>
                </a:lnTo>
                <a:lnTo>
                  <a:pt x="5706542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5708027" y="469900"/>
                </a:lnTo>
                <a:lnTo>
                  <a:pt x="5719699" y="538480"/>
                </a:lnTo>
                <a:lnTo>
                  <a:pt x="5741924" y="675259"/>
                </a:lnTo>
                <a:lnTo>
                  <a:pt x="5763641" y="812673"/>
                </a:lnTo>
                <a:lnTo>
                  <a:pt x="5782310" y="950722"/>
                </a:lnTo>
                <a:lnTo>
                  <a:pt x="5801233" y="1088136"/>
                </a:lnTo>
                <a:lnTo>
                  <a:pt x="5818759" y="1226185"/>
                </a:lnTo>
                <a:lnTo>
                  <a:pt x="5833745" y="1362329"/>
                </a:lnTo>
                <a:lnTo>
                  <a:pt x="5848096" y="1500378"/>
                </a:lnTo>
                <a:lnTo>
                  <a:pt x="5861050" y="1637792"/>
                </a:lnTo>
                <a:lnTo>
                  <a:pt x="5883656" y="1909572"/>
                </a:lnTo>
                <a:lnTo>
                  <a:pt x="5893054" y="2044573"/>
                </a:lnTo>
                <a:lnTo>
                  <a:pt x="5900420" y="2179574"/>
                </a:lnTo>
                <a:lnTo>
                  <a:pt x="5908040" y="2313940"/>
                </a:lnTo>
                <a:lnTo>
                  <a:pt x="5914517" y="2447036"/>
                </a:lnTo>
                <a:lnTo>
                  <a:pt x="5919089" y="2579116"/>
                </a:lnTo>
                <a:lnTo>
                  <a:pt x="5926709" y="2841752"/>
                </a:lnTo>
                <a:lnTo>
                  <a:pt x="5930392" y="3099689"/>
                </a:lnTo>
                <a:lnTo>
                  <a:pt x="5931281" y="3226816"/>
                </a:lnTo>
                <a:lnTo>
                  <a:pt x="5931281" y="0"/>
                </a:ln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6380480"/>
                </a:lnTo>
                <a:lnTo>
                  <a:pt x="6944792" y="6380480"/>
                </a:lnTo>
                <a:lnTo>
                  <a:pt x="6949376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5288" y="492251"/>
            <a:ext cx="4320540" cy="607923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48628" y="495300"/>
            <a:ext cx="4213860" cy="5972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32" y="755396"/>
            <a:ext cx="851344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239" y="3280664"/>
            <a:ext cx="10129520" cy="245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932" y="3058795"/>
            <a:ext cx="8533765" cy="213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i="0" dirty="0">
                <a:latin typeface="Century Gothic"/>
                <a:cs typeface="Century Gothic"/>
              </a:rPr>
              <a:t>Media</a:t>
            </a:r>
            <a:r>
              <a:rPr sz="5400" i="0" spc="-5" dirty="0">
                <a:latin typeface="Century Gothic"/>
                <a:cs typeface="Century Gothic"/>
              </a:rPr>
              <a:t> </a:t>
            </a:r>
            <a:r>
              <a:rPr sz="5400" i="0" spc="-10" dirty="0">
                <a:latin typeface="Century Gothic"/>
                <a:cs typeface="Century Gothic"/>
              </a:rPr>
              <a:t>Pembelajaran </a:t>
            </a:r>
            <a:r>
              <a:rPr sz="5400" i="0" dirty="0">
                <a:latin typeface="Century Gothic"/>
                <a:cs typeface="Century Gothic"/>
              </a:rPr>
              <a:t>DAYA</a:t>
            </a:r>
            <a:r>
              <a:rPr sz="5400" i="0" spc="-10" dirty="0">
                <a:latin typeface="Century Gothic"/>
                <a:cs typeface="Century Gothic"/>
              </a:rPr>
              <a:t> </a:t>
            </a:r>
            <a:r>
              <a:rPr sz="5400" i="0" dirty="0">
                <a:latin typeface="Century Gothic"/>
                <a:cs typeface="Century Gothic"/>
              </a:rPr>
              <a:t>DAN FAKTOR </a:t>
            </a:r>
            <a:r>
              <a:rPr sz="5400" i="0" spc="-20" dirty="0">
                <a:latin typeface="Century Gothic"/>
                <a:cs typeface="Century Gothic"/>
              </a:rPr>
              <a:t>DAYA</a:t>
            </a:r>
            <a:endParaRPr sz="5400" dirty="0">
              <a:latin typeface="Century Gothic"/>
              <a:cs typeface="Century Gothic"/>
            </a:endParaRPr>
          </a:p>
          <a:p>
            <a:pPr marL="135890" algn="ctr">
              <a:lnSpc>
                <a:spcPct val="100000"/>
              </a:lnSpc>
              <a:spcBef>
                <a:spcPts val="790"/>
              </a:spcBef>
            </a:pPr>
            <a:r>
              <a:rPr sz="2400" i="0" dirty="0" smtClean="0">
                <a:solidFill>
                  <a:srgbClr val="EE52A4"/>
                </a:solidFill>
              </a:rPr>
              <a:t>NURDIANA, </a:t>
            </a:r>
            <a:r>
              <a:rPr sz="2400" i="0" dirty="0" err="1" smtClean="0">
                <a:solidFill>
                  <a:srgbClr val="EE52A4"/>
                </a:solidFill>
              </a:rPr>
              <a:t>S.Pd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243840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5" y="3139726"/>
            <a:ext cx="2435465" cy="14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5" y="4588700"/>
            <a:ext cx="2435465" cy="21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276600" cy="275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27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373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981200"/>
            <a:ext cx="3686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67200"/>
            <a:ext cx="36861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977644"/>
            <a:ext cx="3817620" cy="295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4800" b="1" dirty="0">
                <a:solidFill>
                  <a:srgbClr val="FFFFFF"/>
                </a:solidFill>
                <a:latin typeface="Century Gothic"/>
                <a:cs typeface="Century Gothic"/>
              </a:rPr>
              <a:t>Ada </a:t>
            </a:r>
            <a:r>
              <a:rPr sz="4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yang </a:t>
            </a:r>
            <a:r>
              <a:rPr sz="4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mengetahui Gambar disamping??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755396"/>
            <a:ext cx="7220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entury Gothic"/>
                <a:cs typeface="Century Gothic"/>
              </a:rPr>
              <a:t>DAYA</a:t>
            </a:r>
            <a:r>
              <a:rPr i="0" spc="-40" dirty="0">
                <a:latin typeface="Century Gothic"/>
                <a:cs typeface="Century Gothic"/>
              </a:rPr>
              <a:t> </a:t>
            </a:r>
            <a:r>
              <a:rPr i="0" dirty="0">
                <a:latin typeface="Century Gothic"/>
                <a:cs typeface="Century Gothic"/>
              </a:rPr>
              <a:t>DALAM</a:t>
            </a:r>
            <a:r>
              <a:rPr i="0" spc="-15" dirty="0">
                <a:latin typeface="Century Gothic"/>
                <a:cs typeface="Century Gothic"/>
              </a:rPr>
              <a:t> </a:t>
            </a:r>
            <a:r>
              <a:rPr i="0" dirty="0">
                <a:latin typeface="Century Gothic"/>
                <a:cs typeface="Century Gothic"/>
              </a:rPr>
              <a:t>RANGKAIAN</a:t>
            </a:r>
            <a:r>
              <a:rPr i="0" spc="-10" dirty="0">
                <a:latin typeface="Century Gothic"/>
                <a:cs typeface="Century Gothic"/>
              </a:rPr>
              <a:t> </a:t>
            </a:r>
            <a:r>
              <a:rPr i="0" spc="-20" dirty="0">
                <a:latin typeface="Century Gothic"/>
                <a:cs typeface="Century Gothic"/>
              </a:rPr>
              <a:t>ARUS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1304290"/>
            <a:ext cx="281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EBEB"/>
                </a:solidFill>
                <a:latin typeface="Century Gothic"/>
                <a:cs typeface="Century Gothic"/>
              </a:rPr>
              <a:t>BOLAK</a:t>
            </a:r>
            <a:r>
              <a:rPr sz="3600" spc="-4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BALIK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2631185"/>
            <a:ext cx="8451850" cy="307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didefinisikan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sebagai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kecepatan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aliran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energi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pada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satu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titik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jaringan</a:t>
            </a:r>
            <a:r>
              <a:rPr sz="2400" spc="-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tiap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satu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satuan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waktu.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Dengan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satuan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watt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atau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Joule per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detik</a:t>
            </a:r>
            <a:r>
              <a:rPr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dalam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SI,</a:t>
            </a:r>
            <a:r>
              <a:rPr sz="24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daya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menjadi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besaran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terukur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adanya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produksi</a:t>
            </a:r>
            <a:r>
              <a:rPr sz="24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energi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oleh pembangkit,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maupun adanya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penyerapan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energi</a:t>
            </a:r>
            <a:r>
              <a:rPr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4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oleh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beban</a:t>
            </a:r>
            <a:r>
              <a:rPr sz="24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listrik.</a:t>
            </a:r>
            <a:endParaRPr sz="2400">
              <a:latin typeface="Century Gothic"/>
              <a:cs typeface="Century Gothic"/>
            </a:endParaRPr>
          </a:p>
          <a:p>
            <a:pPr marL="12700" marR="41529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Terdapat</a:t>
            </a:r>
            <a:r>
              <a:rPr sz="24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3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jenis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dalam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rangkaian</a:t>
            </a:r>
            <a:r>
              <a:rPr sz="2400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listrik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AC,</a:t>
            </a:r>
            <a:r>
              <a:rPr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yaitu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nyata,</a:t>
            </a:r>
            <a:r>
              <a:rPr sz="24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reaktif,</a:t>
            </a:r>
            <a:r>
              <a:rPr sz="2400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dan</a:t>
            </a:r>
            <a:r>
              <a:rPr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404040"/>
                </a:solidFill>
                <a:latin typeface="Century Gothic"/>
                <a:cs typeface="Century Gothic"/>
              </a:rPr>
              <a:t>daya </a:t>
            </a:r>
            <a:r>
              <a:rPr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semu.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7157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entury Gothic"/>
                <a:cs typeface="Century Gothic"/>
              </a:rPr>
              <a:t>Daya</a:t>
            </a:r>
            <a:r>
              <a:rPr i="0" spc="-25" dirty="0">
                <a:latin typeface="Century Gothic"/>
                <a:cs typeface="Century Gothic"/>
              </a:rPr>
              <a:t> </a:t>
            </a:r>
            <a:r>
              <a:rPr i="0" dirty="0">
                <a:latin typeface="Century Gothic"/>
                <a:cs typeface="Century Gothic"/>
              </a:rPr>
              <a:t>dalam</a:t>
            </a:r>
            <a:r>
              <a:rPr i="0" spc="-15" dirty="0">
                <a:latin typeface="Century Gothic"/>
                <a:cs typeface="Century Gothic"/>
              </a:rPr>
              <a:t> </a:t>
            </a:r>
            <a:r>
              <a:rPr i="0" dirty="0">
                <a:latin typeface="Century Gothic"/>
                <a:cs typeface="Century Gothic"/>
              </a:rPr>
              <a:t>rangkaian</a:t>
            </a:r>
            <a:r>
              <a:rPr i="0" spc="20" dirty="0">
                <a:latin typeface="Century Gothic"/>
                <a:cs typeface="Century Gothic"/>
              </a:rPr>
              <a:t> </a:t>
            </a:r>
            <a:r>
              <a:rPr i="0" dirty="0">
                <a:latin typeface="Century Gothic"/>
                <a:cs typeface="Century Gothic"/>
              </a:rPr>
              <a:t>listrik</a:t>
            </a:r>
            <a:r>
              <a:rPr i="0" spc="10" dirty="0">
                <a:latin typeface="Century Gothic"/>
                <a:cs typeface="Century Gothic"/>
              </a:rPr>
              <a:t> </a:t>
            </a:r>
            <a:r>
              <a:rPr i="0" spc="-25" dirty="0">
                <a:latin typeface="Century Gothic"/>
                <a:cs typeface="Century Gothic"/>
              </a:rPr>
              <a:t>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654" y="2162301"/>
            <a:ext cx="1037018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87655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Daya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nyata</a:t>
            </a:r>
            <a:r>
              <a:rPr sz="2800" spc="-7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adalah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daya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yang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dibutuhkan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oleh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beban resistif.</a:t>
            </a:r>
            <a:endParaRPr sz="2800">
              <a:latin typeface="Century Gothic"/>
              <a:cs typeface="Century Gothic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Daya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reaktif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adalah</a:t>
            </a:r>
            <a:r>
              <a:rPr sz="2800" spc="-1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daya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yang</a:t>
            </a:r>
            <a:r>
              <a:rPr sz="2800" spc="-9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dibutuhkan</a:t>
            </a:r>
            <a:r>
              <a:rPr sz="2800" spc="-114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untuk membangkitkan</a:t>
            </a:r>
            <a:r>
              <a:rPr sz="2800" spc="-5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medan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magnet</a:t>
            </a:r>
            <a:r>
              <a:rPr sz="2800" spc="-4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di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kumparan-</a:t>
            </a:r>
            <a:r>
              <a:rPr sz="2800" spc="-10" dirty="0">
                <a:latin typeface="Century Gothic"/>
                <a:cs typeface="Century Gothic"/>
              </a:rPr>
              <a:t>kumparan </a:t>
            </a:r>
            <a:r>
              <a:rPr sz="2800" dirty="0">
                <a:latin typeface="Century Gothic"/>
                <a:cs typeface="Century Gothic"/>
              </a:rPr>
              <a:t>beban</a:t>
            </a:r>
            <a:r>
              <a:rPr sz="2800" spc="-10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induktif.</a:t>
            </a:r>
            <a:endParaRPr sz="2800">
              <a:latin typeface="Century Gothic"/>
              <a:cs typeface="Century Gothic"/>
            </a:endParaRPr>
          </a:p>
          <a:p>
            <a:pPr marL="469265" marR="5461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dirty="0">
                <a:latin typeface="Century Gothic"/>
                <a:cs typeface="Century Gothic"/>
              </a:rPr>
              <a:t>Daya</a:t>
            </a:r>
            <a:r>
              <a:rPr sz="2800" spc="-10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semu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atau</a:t>
            </a:r>
            <a:r>
              <a:rPr sz="2800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Apparent</a:t>
            </a:r>
            <a:r>
              <a:rPr sz="2800" i="1" spc="-6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Power</a:t>
            </a:r>
            <a:r>
              <a:rPr sz="2800" i="1" spc="-11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merupakan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daya</a:t>
            </a:r>
            <a:r>
              <a:rPr sz="2800" i="1" spc="-105" dirty="0">
                <a:latin typeface="Century Gothic"/>
                <a:cs typeface="Century Gothic"/>
              </a:rPr>
              <a:t> </a:t>
            </a:r>
            <a:r>
              <a:rPr sz="2800" i="1" spc="-10" dirty="0">
                <a:latin typeface="Century Gothic"/>
                <a:cs typeface="Century Gothic"/>
              </a:rPr>
              <a:t>total </a:t>
            </a:r>
            <a:r>
              <a:rPr sz="2800" i="1" dirty="0">
                <a:latin typeface="Century Gothic"/>
                <a:cs typeface="Century Gothic"/>
              </a:rPr>
              <a:t>yang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dikonsumsi</a:t>
            </a:r>
            <a:r>
              <a:rPr sz="2800" i="1" spc="-10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oleh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suatu</a:t>
            </a:r>
            <a:r>
              <a:rPr sz="2800" i="1" spc="-10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rangkaian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AC.</a:t>
            </a:r>
            <a:r>
              <a:rPr sz="2800" i="1" spc="-8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Daya</a:t>
            </a:r>
            <a:r>
              <a:rPr sz="2800" i="1" spc="-90" dirty="0">
                <a:latin typeface="Century Gothic"/>
                <a:cs typeface="Century Gothic"/>
              </a:rPr>
              <a:t> </a:t>
            </a:r>
            <a:r>
              <a:rPr sz="2800" i="1" spc="-20" dirty="0">
                <a:latin typeface="Century Gothic"/>
                <a:cs typeface="Century Gothic"/>
              </a:rPr>
              <a:t>semu </a:t>
            </a:r>
            <a:r>
              <a:rPr sz="2800" i="1" dirty="0">
                <a:latin typeface="Century Gothic"/>
                <a:cs typeface="Century Gothic"/>
              </a:rPr>
              <a:t>terdiri</a:t>
            </a:r>
            <a:r>
              <a:rPr sz="2800" i="1" spc="-9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dari</a:t>
            </a:r>
            <a:r>
              <a:rPr sz="2800" i="1" spc="-9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dua</a:t>
            </a:r>
            <a:r>
              <a:rPr sz="2800" i="1" spc="-8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bagian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yaitu</a:t>
            </a:r>
            <a:r>
              <a:rPr sz="2800" i="1" spc="-80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daya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nyata</a:t>
            </a:r>
            <a:r>
              <a:rPr sz="2800" i="1" spc="-75" dirty="0">
                <a:latin typeface="Century Gothic"/>
                <a:cs typeface="Century Gothic"/>
              </a:rPr>
              <a:t> </a:t>
            </a:r>
            <a:r>
              <a:rPr sz="2800" i="1" dirty="0">
                <a:latin typeface="Century Gothic"/>
                <a:cs typeface="Century Gothic"/>
              </a:rPr>
              <a:t>dan</a:t>
            </a:r>
            <a:r>
              <a:rPr sz="2800" i="1" spc="-85" dirty="0">
                <a:latin typeface="Century Gothic"/>
                <a:cs typeface="Century Gothic"/>
              </a:rPr>
              <a:t> </a:t>
            </a:r>
            <a:r>
              <a:rPr sz="2800" i="1" spc="-20" dirty="0">
                <a:latin typeface="Century Gothic"/>
                <a:cs typeface="Century Gothic"/>
              </a:rPr>
              <a:t>daya </a:t>
            </a:r>
            <a:r>
              <a:rPr sz="2800" i="1" dirty="0">
                <a:latin typeface="Century Gothic"/>
                <a:cs typeface="Century Gothic"/>
              </a:rPr>
              <a:t>reaktif.</a:t>
            </a:r>
            <a:r>
              <a:rPr sz="2800" i="1" spc="-105" dirty="0">
                <a:latin typeface="Century Gothic"/>
                <a:cs typeface="Century Gothic"/>
              </a:rPr>
              <a:t> </a:t>
            </a:r>
            <a:r>
              <a:rPr sz="2800" i="1" spc="-10" dirty="0">
                <a:latin typeface="Century Gothic"/>
                <a:cs typeface="Century Gothic"/>
              </a:rPr>
              <a:t>Adapun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Hubungaan</a:t>
            </a:r>
            <a:r>
              <a:rPr spc="-5" dirty="0"/>
              <a:t> </a:t>
            </a:r>
            <a:r>
              <a:rPr dirty="0"/>
              <a:t>antara</a:t>
            </a:r>
            <a:r>
              <a:rPr spc="10" dirty="0"/>
              <a:t> </a:t>
            </a:r>
            <a:r>
              <a:rPr dirty="0"/>
              <a:t>daya</a:t>
            </a:r>
            <a:r>
              <a:rPr spc="-5" dirty="0"/>
              <a:t> </a:t>
            </a:r>
            <a:r>
              <a:rPr dirty="0"/>
              <a:t>nyata,</a:t>
            </a:r>
            <a:r>
              <a:rPr spc="5" dirty="0"/>
              <a:t> </a:t>
            </a:r>
            <a:r>
              <a:rPr spc="-20" dirty="0"/>
              <a:t>daya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1304290"/>
            <a:ext cx="5170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solidFill>
                  <a:srgbClr val="EBEBEB"/>
                </a:solidFill>
                <a:latin typeface="Century Gothic"/>
                <a:cs typeface="Century Gothic"/>
              </a:rPr>
              <a:t>reaktif,</a:t>
            </a:r>
            <a:r>
              <a:rPr sz="3600" i="1" spc="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i="1" dirty="0">
                <a:solidFill>
                  <a:srgbClr val="EBEBEB"/>
                </a:solidFill>
                <a:latin typeface="Century Gothic"/>
                <a:cs typeface="Century Gothic"/>
              </a:rPr>
              <a:t>dan daya</a:t>
            </a:r>
            <a:r>
              <a:rPr sz="3600" i="1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i="1" spc="-20" dirty="0">
                <a:solidFill>
                  <a:srgbClr val="EBEBEB"/>
                </a:solidFill>
                <a:latin typeface="Century Gothic"/>
                <a:cs typeface="Century Gothic"/>
              </a:rPr>
              <a:t>semu</a:t>
            </a:r>
            <a:endParaRPr sz="36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176" y="3329940"/>
            <a:ext cx="3717035" cy="30038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7031" y="2631186"/>
            <a:ext cx="10109835" cy="3448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hubungaan</a:t>
            </a:r>
            <a:r>
              <a:rPr sz="2000" i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antara</a:t>
            </a:r>
            <a:r>
              <a:rPr sz="2000" i="1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0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nyata,</a:t>
            </a:r>
            <a:r>
              <a:rPr sz="2000" i="1" spc="-5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0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reaktif,</a:t>
            </a:r>
            <a:r>
              <a:rPr sz="2000" i="1" spc="-6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dan</a:t>
            </a:r>
            <a:r>
              <a:rPr sz="20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20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semu</a:t>
            </a:r>
            <a:r>
              <a:rPr sz="2000" i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dapat</a:t>
            </a:r>
            <a:r>
              <a:rPr sz="20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04040"/>
                </a:solidFill>
                <a:latin typeface="Century Gothic"/>
                <a:cs typeface="Century Gothic"/>
              </a:rPr>
              <a:t>dilihat</a:t>
            </a:r>
            <a:r>
              <a:rPr sz="20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0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pada </a:t>
            </a:r>
            <a:r>
              <a:rPr sz="20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gambar</a:t>
            </a:r>
            <a:endParaRPr sz="2000">
              <a:latin typeface="Century Gothic"/>
              <a:cs typeface="Century Gothic"/>
            </a:endParaRPr>
          </a:p>
          <a:p>
            <a:pPr marL="381000" marR="3292475" indent="-342900">
              <a:lnSpc>
                <a:spcPct val="100000"/>
              </a:lnSpc>
              <a:spcBef>
                <a:spcPts val="186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adalah I</a:t>
            </a:r>
            <a:r>
              <a:rPr sz="1800" i="1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18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atau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18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nyata</a:t>
            </a:r>
            <a:r>
              <a:rPr sz="1800" i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yang</a:t>
            </a:r>
            <a:r>
              <a:rPr sz="18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melakukan</a:t>
            </a:r>
            <a:r>
              <a:rPr sz="1800" i="1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pekerjaan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yang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diukur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dalam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watt,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50" dirty="0">
                <a:solidFill>
                  <a:srgbClr val="404040"/>
                </a:solidFill>
                <a:latin typeface="Century Gothic"/>
                <a:cs typeface="Century Gothic"/>
              </a:rPr>
              <a:t>W</a:t>
            </a:r>
            <a:endParaRPr sz="1800">
              <a:latin typeface="Century Gothic"/>
              <a:cs typeface="Century Gothic"/>
            </a:endParaRPr>
          </a:p>
          <a:p>
            <a:pPr marL="381000" marR="3450590" indent="-342900">
              <a:lnSpc>
                <a:spcPct val="100000"/>
              </a:lnSpc>
              <a:spcBef>
                <a:spcPts val="995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Q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adalah</a:t>
            </a:r>
            <a:r>
              <a:rPr sz="1800" i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i="1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X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atau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Reaktif</a:t>
            </a:r>
            <a:r>
              <a:rPr sz="18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yang diukur</a:t>
            </a:r>
            <a:r>
              <a:rPr sz="1800" i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volt-ampere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reaktif,</a:t>
            </a:r>
            <a:r>
              <a:rPr sz="18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VAr</a:t>
            </a:r>
            <a:endParaRPr sz="1800">
              <a:latin typeface="Century Gothic"/>
              <a:cs typeface="Century Gothic"/>
            </a:endParaRPr>
          </a:p>
          <a:p>
            <a:pPr marL="381000" marR="333375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18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adalah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kekuatan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1800" i="1" baseline="25462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Z</a:t>
            </a:r>
            <a:r>
              <a:rPr sz="18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atau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Apparent</a:t>
            </a:r>
            <a:r>
              <a:rPr sz="1800" i="1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power</a:t>
            </a:r>
            <a:r>
              <a:rPr sz="1800" i="1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(daya</a:t>
            </a:r>
            <a:r>
              <a:rPr sz="1800" i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semu)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yang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diukur</a:t>
            </a:r>
            <a:r>
              <a:rPr sz="18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dalam</a:t>
            </a:r>
            <a:r>
              <a:rPr sz="18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volt-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ampere, </a:t>
            </a:r>
            <a:r>
              <a:rPr sz="18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VA</a:t>
            </a:r>
            <a:endParaRPr sz="1800">
              <a:latin typeface="Century Gothic"/>
              <a:cs typeface="Century Gothic"/>
            </a:endParaRPr>
          </a:p>
          <a:p>
            <a:pPr marL="3810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Ф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adalah</a:t>
            </a:r>
            <a:r>
              <a:rPr sz="1800" i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sudut fase</a:t>
            </a:r>
            <a:r>
              <a:rPr sz="18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dalam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derajat.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Semakin</a:t>
            </a:r>
            <a:r>
              <a:rPr sz="1800" i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besar</a:t>
            </a:r>
            <a:r>
              <a:rPr sz="1800" i="1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sudut</a:t>
            </a:r>
            <a:endParaRPr sz="18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</a:pP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fasa,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semakin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besar</a:t>
            </a:r>
            <a:r>
              <a:rPr sz="1800" i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404040"/>
                </a:solidFill>
                <a:latin typeface="Century Gothic"/>
                <a:cs typeface="Century Gothic"/>
              </a:rPr>
              <a:t>daya</a:t>
            </a:r>
            <a:r>
              <a:rPr sz="1800" i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entury Gothic"/>
                <a:cs typeface="Century Gothic"/>
              </a:rPr>
              <a:t>reaktif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87323"/>
            <a:ext cx="2453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latin typeface="Algerian"/>
                <a:cs typeface="Algerian"/>
              </a:rPr>
              <a:t>FAKTOR</a:t>
            </a:r>
            <a:r>
              <a:rPr sz="2800" i="0" spc="-110" dirty="0">
                <a:latin typeface="Algerian"/>
                <a:cs typeface="Algerian"/>
              </a:rPr>
              <a:t> </a:t>
            </a:r>
            <a:r>
              <a:rPr sz="2800" i="0" spc="-20" dirty="0">
                <a:latin typeface="Algerian"/>
                <a:cs typeface="Algerian"/>
              </a:rPr>
              <a:t>DAYA</a:t>
            </a:r>
            <a:endParaRPr sz="280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042" y="2625089"/>
            <a:ext cx="10354310" cy="258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Times New Roman"/>
                <a:cs typeface="Times New Roman"/>
              </a:rPr>
              <a:t>faktor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daya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yaitu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sebagai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ukuran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efektif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atau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tidaknya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penggunaan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daya </a:t>
            </a:r>
            <a:r>
              <a:rPr sz="2800" i="1" dirty="0">
                <a:latin typeface="Times New Roman"/>
                <a:cs typeface="Times New Roman"/>
              </a:rPr>
              <a:t>dalam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rangkaian</a:t>
            </a:r>
            <a:r>
              <a:rPr sz="2800" i="1" spc="-120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Times New Roman"/>
                <a:cs typeface="Times New Roman"/>
              </a:rPr>
              <a:t>AC.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28270">
              <a:lnSpc>
                <a:spcPct val="100200"/>
              </a:lnSpc>
            </a:pPr>
            <a:r>
              <a:rPr sz="2800" i="1" dirty="0">
                <a:latin typeface="Times New Roman"/>
                <a:cs typeface="Times New Roman"/>
              </a:rPr>
              <a:t>Faktor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daya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dapat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ditentukan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dengan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cara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membandingkan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besar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daya </a:t>
            </a:r>
            <a:r>
              <a:rPr sz="2800" i="1" dirty="0">
                <a:latin typeface="Times New Roman"/>
                <a:cs typeface="Times New Roman"/>
              </a:rPr>
              <a:t>yang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digunakan</a:t>
            </a:r>
            <a:r>
              <a:rPr sz="2800" i="1" spc="-9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dengan</a:t>
            </a:r>
            <a:r>
              <a:rPr sz="2800" i="1" spc="-9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daya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sesungguhnya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yang</a:t>
            </a:r>
            <a:r>
              <a:rPr sz="2800" i="1" spc="-9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terdapat</a:t>
            </a:r>
            <a:r>
              <a:rPr sz="2800" i="1" spc="-10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dalam rangkaian.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0427" y="2648711"/>
              <a:ext cx="7158228" cy="32461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33932" y="1029411"/>
            <a:ext cx="3140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entury Gothic"/>
                <a:cs typeface="Century Gothic"/>
              </a:rPr>
              <a:t>FAKTOR</a:t>
            </a:r>
            <a:r>
              <a:rPr i="0" spc="-25" dirty="0">
                <a:latin typeface="Century Gothic"/>
                <a:cs typeface="Century Gothic"/>
              </a:rPr>
              <a:t> </a:t>
            </a:r>
            <a:r>
              <a:rPr i="0" spc="-20" dirty="0">
                <a:latin typeface="Century Gothic"/>
                <a:cs typeface="Century Gothic"/>
              </a:rPr>
              <a:t>DAYA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9055" y="2401062"/>
            <a:ext cx="865695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Century Gothic"/>
                <a:cs typeface="Century Gothic"/>
              </a:rPr>
              <a:t>Setelah</a:t>
            </a:r>
            <a:r>
              <a:rPr sz="4400" i="0" spc="-55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mengetahui</a:t>
            </a:r>
            <a:r>
              <a:rPr sz="4400" i="0" spc="-40" dirty="0">
                <a:latin typeface="Century Gothic"/>
                <a:cs typeface="Century Gothic"/>
              </a:rPr>
              <a:t> </a:t>
            </a:r>
            <a:r>
              <a:rPr sz="4400" i="0" spc="-10" dirty="0">
                <a:latin typeface="Century Gothic"/>
                <a:cs typeface="Century Gothic"/>
              </a:rPr>
              <a:t>mengenai </a:t>
            </a:r>
            <a:r>
              <a:rPr sz="4400" i="0" dirty="0">
                <a:latin typeface="Century Gothic"/>
                <a:cs typeface="Century Gothic"/>
              </a:rPr>
              <a:t>daya</a:t>
            </a:r>
            <a:r>
              <a:rPr sz="4400" i="0" spc="-55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dan</a:t>
            </a:r>
            <a:r>
              <a:rPr sz="4400" i="0" spc="-35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faktor</a:t>
            </a:r>
            <a:r>
              <a:rPr sz="4400" i="0" spc="-25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daya,</a:t>
            </a:r>
            <a:r>
              <a:rPr sz="4400" i="0" spc="-50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mari</a:t>
            </a:r>
            <a:r>
              <a:rPr sz="4400" i="0" spc="-45" dirty="0">
                <a:latin typeface="Century Gothic"/>
                <a:cs typeface="Century Gothic"/>
              </a:rPr>
              <a:t> </a:t>
            </a:r>
            <a:r>
              <a:rPr sz="4400" i="0" spc="-20" dirty="0">
                <a:latin typeface="Century Gothic"/>
                <a:cs typeface="Century Gothic"/>
              </a:rPr>
              <a:t>kita </a:t>
            </a:r>
            <a:r>
              <a:rPr sz="4400" i="0" dirty="0">
                <a:latin typeface="Century Gothic"/>
                <a:cs typeface="Century Gothic"/>
              </a:rPr>
              <a:t>kembali</a:t>
            </a:r>
            <a:r>
              <a:rPr sz="4400" i="0" spc="-50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ke</a:t>
            </a:r>
            <a:r>
              <a:rPr sz="4400" i="0" spc="-20" dirty="0">
                <a:latin typeface="Century Gothic"/>
                <a:cs typeface="Century Gothic"/>
              </a:rPr>
              <a:t> </a:t>
            </a:r>
            <a:r>
              <a:rPr sz="4400" i="0" dirty="0">
                <a:latin typeface="Century Gothic"/>
                <a:cs typeface="Century Gothic"/>
              </a:rPr>
              <a:t>permasalahan</a:t>
            </a:r>
            <a:r>
              <a:rPr sz="4400" i="0" spc="-65" dirty="0">
                <a:latin typeface="Century Gothic"/>
                <a:cs typeface="Century Gothic"/>
              </a:rPr>
              <a:t> </a:t>
            </a:r>
            <a:r>
              <a:rPr sz="4400" i="0" spc="-20" dirty="0">
                <a:latin typeface="Century Gothic"/>
                <a:cs typeface="Century Gothic"/>
              </a:rPr>
              <a:t>yang </a:t>
            </a:r>
            <a:r>
              <a:rPr sz="4400" i="0" spc="-10" dirty="0">
                <a:latin typeface="Century Gothic"/>
                <a:cs typeface="Century Gothic"/>
              </a:rPr>
              <a:t>diberikan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5638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41624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5791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287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Wingdings</vt:lpstr>
      <vt:lpstr>Times New Roman</vt:lpstr>
      <vt:lpstr>Wingdings 3</vt:lpstr>
      <vt:lpstr>Calibri</vt:lpstr>
      <vt:lpstr>Century Gothic</vt:lpstr>
      <vt:lpstr>Algerian</vt:lpstr>
      <vt:lpstr>Office Theme</vt:lpstr>
      <vt:lpstr>Media Pembelajaran DAYA DAN FAKTOR DAYA NURDIANA, S.Pd</vt:lpstr>
      <vt:lpstr>PowerPoint Presentation</vt:lpstr>
      <vt:lpstr>DAYA DALAM RANGKAIAN ARUS</vt:lpstr>
      <vt:lpstr>Daya dalam rangkaian listrik AC</vt:lpstr>
      <vt:lpstr>Hubungaan antara daya nyata, daya</vt:lpstr>
      <vt:lpstr>FAKTOR DAYA</vt:lpstr>
      <vt:lpstr>FAKTOR DAYA</vt:lpstr>
      <vt:lpstr>Setelah mengetahui mengenai daya dan faktor daya, mari kita kembali ke permasalahan yang diberikan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2021-11-04T04:21:30Z</dcterms:created>
  <dcterms:modified xsi:type="dcterms:W3CDTF">2021-11-18T10:42:15Z</dcterms:modified>
</cp:coreProperties>
</file>