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AE401F-9B9A-4BA7-8362-786AF67F5FEC}"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3794E9-39C1-4FD9-95BB-E4DE36CA412D}" type="slidenum">
              <a:rPr lang="en-US" smtClean="0"/>
              <a:t>‹#›</a:t>
            </a:fld>
            <a:endParaRPr lang="en-US"/>
          </a:p>
        </p:txBody>
      </p:sp>
    </p:spTree>
    <p:extLst>
      <p:ext uri="{BB962C8B-B14F-4D97-AF65-F5344CB8AC3E}">
        <p14:creationId xmlns:p14="http://schemas.microsoft.com/office/powerpoint/2010/main" val="2504479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AE401F-9B9A-4BA7-8362-786AF67F5FEC}"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3794E9-39C1-4FD9-95BB-E4DE36CA412D}" type="slidenum">
              <a:rPr lang="en-US" smtClean="0"/>
              <a:t>‹#›</a:t>
            </a:fld>
            <a:endParaRPr lang="en-US"/>
          </a:p>
        </p:txBody>
      </p:sp>
    </p:spTree>
    <p:extLst>
      <p:ext uri="{BB962C8B-B14F-4D97-AF65-F5344CB8AC3E}">
        <p14:creationId xmlns:p14="http://schemas.microsoft.com/office/powerpoint/2010/main" val="1525832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AE401F-9B9A-4BA7-8362-786AF67F5FEC}"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3794E9-39C1-4FD9-95BB-E4DE36CA412D}" type="slidenum">
              <a:rPr lang="en-US" smtClean="0"/>
              <a:t>‹#›</a:t>
            </a:fld>
            <a:endParaRPr lang="en-US"/>
          </a:p>
        </p:txBody>
      </p:sp>
    </p:spTree>
    <p:extLst>
      <p:ext uri="{BB962C8B-B14F-4D97-AF65-F5344CB8AC3E}">
        <p14:creationId xmlns:p14="http://schemas.microsoft.com/office/powerpoint/2010/main" val="4208316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AE401F-9B9A-4BA7-8362-786AF67F5FEC}"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3794E9-39C1-4FD9-95BB-E4DE36CA412D}" type="slidenum">
              <a:rPr lang="en-US" smtClean="0"/>
              <a:t>‹#›</a:t>
            </a:fld>
            <a:endParaRPr lang="en-US"/>
          </a:p>
        </p:txBody>
      </p:sp>
    </p:spTree>
    <p:extLst>
      <p:ext uri="{BB962C8B-B14F-4D97-AF65-F5344CB8AC3E}">
        <p14:creationId xmlns:p14="http://schemas.microsoft.com/office/powerpoint/2010/main" val="317905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2AE401F-9B9A-4BA7-8362-786AF67F5FEC}"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3794E9-39C1-4FD9-95BB-E4DE36CA412D}" type="slidenum">
              <a:rPr lang="en-US" smtClean="0"/>
              <a:t>‹#›</a:t>
            </a:fld>
            <a:endParaRPr lang="en-US"/>
          </a:p>
        </p:txBody>
      </p:sp>
    </p:spTree>
    <p:extLst>
      <p:ext uri="{BB962C8B-B14F-4D97-AF65-F5344CB8AC3E}">
        <p14:creationId xmlns:p14="http://schemas.microsoft.com/office/powerpoint/2010/main" val="2384563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AE401F-9B9A-4BA7-8362-786AF67F5FEC}"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3794E9-39C1-4FD9-95BB-E4DE36CA412D}" type="slidenum">
              <a:rPr lang="en-US" smtClean="0"/>
              <a:t>‹#›</a:t>
            </a:fld>
            <a:endParaRPr lang="en-US"/>
          </a:p>
        </p:txBody>
      </p:sp>
    </p:spTree>
    <p:extLst>
      <p:ext uri="{BB962C8B-B14F-4D97-AF65-F5344CB8AC3E}">
        <p14:creationId xmlns:p14="http://schemas.microsoft.com/office/powerpoint/2010/main" val="385135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AE401F-9B9A-4BA7-8362-786AF67F5FEC}" type="datetimeFigureOut">
              <a:rPr lang="en-US" smtClean="0"/>
              <a:t>2/23/2022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3794E9-39C1-4FD9-95BB-E4DE36CA412D}" type="slidenum">
              <a:rPr lang="en-US" smtClean="0"/>
              <a:t>‹#›</a:t>
            </a:fld>
            <a:endParaRPr lang="en-US"/>
          </a:p>
        </p:txBody>
      </p:sp>
    </p:spTree>
    <p:extLst>
      <p:ext uri="{BB962C8B-B14F-4D97-AF65-F5344CB8AC3E}">
        <p14:creationId xmlns:p14="http://schemas.microsoft.com/office/powerpoint/2010/main" val="1654417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AE401F-9B9A-4BA7-8362-786AF67F5FEC}" type="datetimeFigureOut">
              <a:rPr lang="en-US" smtClean="0"/>
              <a:t>2/23/2022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3794E9-39C1-4FD9-95BB-E4DE36CA412D}" type="slidenum">
              <a:rPr lang="en-US" smtClean="0"/>
              <a:t>‹#›</a:t>
            </a:fld>
            <a:endParaRPr lang="en-US"/>
          </a:p>
        </p:txBody>
      </p:sp>
    </p:spTree>
    <p:extLst>
      <p:ext uri="{BB962C8B-B14F-4D97-AF65-F5344CB8AC3E}">
        <p14:creationId xmlns:p14="http://schemas.microsoft.com/office/powerpoint/2010/main" val="1351111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AE401F-9B9A-4BA7-8362-786AF67F5FEC}" type="datetimeFigureOut">
              <a:rPr lang="en-US" smtClean="0"/>
              <a:t>2/23/2022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3794E9-39C1-4FD9-95BB-E4DE36CA412D}" type="slidenum">
              <a:rPr lang="en-US" smtClean="0"/>
              <a:t>‹#›</a:t>
            </a:fld>
            <a:endParaRPr lang="en-US"/>
          </a:p>
        </p:txBody>
      </p:sp>
    </p:spTree>
    <p:extLst>
      <p:ext uri="{BB962C8B-B14F-4D97-AF65-F5344CB8AC3E}">
        <p14:creationId xmlns:p14="http://schemas.microsoft.com/office/powerpoint/2010/main" val="2259257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AE401F-9B9A-4BA7-8362-786AF67F5FEC}"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3794E9-39C1-4FD9-95BB-E4DE36CA412D}" type="slidenum">
              <a:rPr lang="en-US" smtClean="0"/>
              <a:t>‹#›</a:t>
            </a:fld>
            <a:endParaRPr lang="en-US"/>
          </a:p>
        </p:txBody>
      </p:sp>
    </p:spTree>
    <p:extLst>
      <p:ext uri="{BB962C8B-B14F-4D97-AF65-F5344CB8AC3E}">
        <p14:creationId xmlns:p14="http://schemas.microsoft.com/office/powerpoint/2010/main" val="3734244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AE401F-9B9A-4BA7-8362-786AF67F5FEC}"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3794E9-39C1-4FD9-95BB-E4DE36CA412D}" type="slidenum">
              <a:rPr lang="en-US" smtClean="0"/>
              <a:t>‹#›</a:t>
            </a:fld>
            <a:endParaRPr lang="en-US"/>
          </a:p>
        </p:txBody>
      </p:sp>
    </p:spTree>
    <p:extLst>
      <p:ext uri="{BB962C8B-B14F-4D97-AF65-F5344CB8AC3E}">
        <p14:creationId xmlns:p14="http://schemas.microsoft.com/office/powerpoint/2010/main" val="1662933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AE401F-9B9A-4BA7-8362-786AF67F5FEC}" type="datetimeFigureOut">
              <a:rPr lang="en-US" smtClean="0"/>
              <a:t>2/23/2022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3794E9-39C1-4FD9-95BB-E4DE36CA412D}" type="slidenum">
              <a:rPr lang="en-US" smtClean="0"/>
              <a:t>‹#›</a:t>
            </a:fld>
            <a:endParaRPr lang="en-US"/>
          </a:p>
        </p:txBody>
      </p:sp>
    </p:spTree>
    <p:extLst>
      <p:ext uri="{BB962C8B-B14F-4D97-AF65-F5344CB8AC3E}">
        <p14:creationId xmlns:p14="http://schemas.microsoft.com/office/powerpoint/2010/main" val="1472667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FACTUAL REPORT TEXT 2</a:t>
            </a:r>
            <a:endParaRPr lang="en-US" dirty="0"/>
          </a:p>
        </p:txBody>
      </p:sp>
      <p:sp>
        <p:nvSpPr>
          <p:cNvPr id="3" name="Subtitle 2"/>
          <p:cNvSpPr>
            <a:spLocks noGrp="1"/>
          </p:cNvSpPr>
          <p:nvPr>
            <p:ph type="subTitle" idx="1"/>
          </p:nvPr>
        </p:nvSpPr>
        <p:spPr/>
        <p:txBody>
          <a:bodyPr/>
          <a:lstStyle/>
          <a:p>
            <a:r>
              <a:rPr lang="en-US" dirty="0" smtClean="0"/>
              <a:t>BY : MISS INDAH</a:t>
            </a:r>
            <a:endParaRPr lang="en-US" dirty="0"/>
          </a:p>
        </p:txBody>
      </p:sp>
    </p:spTree>
    <p:extLst>
      <p:ext uri="{BB962C8B-B14F-4D97-AF65-F5344CB8AC3E}">
        <p14:creationId xmlns:p14="http://schemas.microsoft.com/office/powerpoint/2010/main" val="621835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6" name="Rectangle 3"/>
          <p:cNvSpPr>
            <a:spLocks noGrp="1" noChangeArrowheads="1"/>
          </p:cNvSpPr>
          <p:nvPr>
            <p:ph idx="1"/>
          </p:nvPr>
        </p:nvSpPr>
        <p:spPr bwMode="auto">
          <a:xfrm>
            <a:off x="1018903" y="1682578"/>
            <a:ext cx="755033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panose="020B0604020202020204" pitchFamily="34" charset="0"/>
              </a:rPr>
              <a:t>Report text </a:t>
            </a:r>
            <a:r>
              <a:rPr kumimoji="0" lang="en-US" altLang="en-US" b="0" i="0" u="none" strike="noStrike" cap="none" normalizeH="0" baseline="0" dirty="0" err="1" smtClean="0">
                <a:ln>
                  <a:noFill/>
                </a:ln>
                <a:solidFill>
                  <a:schemeClr val="tx1"/>
                </a:solidFill>
                <a:effectLst/>
                <a:latin typeface="Arial" panose="020B0604020202020204" pitchFamily="34" charset="0"/>
              </a:rPr>
              <a:t>merupakan</a:t>
            </a:r>
            <a:r>
              <a:rPr kumimoji="0" lang="en-US" altLang="en-US" b="0" i="0" u="none" strike="noStrike" cap="none" normalizeH="0" baseline="0" dirty="0" smtClean="0">
                <a:ln>
                  <a:noFill/>
                </a:ln>
                <a:solidFill>
                  <a:schemeClr val="tx1"/>
                </a:solidFill>
                <a:effectLst/>
                <a:latin typeface="Arial" panose="020B0604020202020204" pitchFamily="34" charset="0"/>
              </a:rPr>
              <a:t> </a:t>
            </a:r>
            <a:r>
              <a:rPr kumimoji="0" lang="en-US" altLang="en-US" b="0" i="0" u="none" strike="noStrike" cap="none" normalizeH="0" baseline="0" dirty="0" err="1" smtClean="0">
                <a:ln>
                  <a:noFill/>
                </a:ln>
                <a:solidFill>
                  <a:schemeClr val="tx1"/>
                </a:solidFill>
                <a:effectLst/>
                <a:latin typeface="Arial" panose="020B0604020202020204" pitchFamily="34" charset="0"/>
              </a:rPr>
              <a:t>salah</a:t>
            </a:r>
            <a:r>
              <a:rPr kumimoji="0" lang="en-US" altLang="en-US" b="0" i="0" u="none" strike="noStrike" cap="none" normalizeH="0" baseline="0" dirty="0" smtClean="0">
                <a:ln>
                  <a:noFill/>
                </a:ln>
                <a:solidFill>
                  <a:schemeClr val="tx1"/>
                </a:solidFill>
                <a:effectLst/>
                <a:latin typeface="Arial" panose="020B0604020202020204" pitchFamily="34" charset="0"/>
              </a:rPr>
              <a:t> </a:t>
            </a:r>
            <a:r>
              <a:rPr kumimoji="0" lang="en-US" altLang="en-US" b="0" i="0" u="none" strike="noStrike" cap="none" normalizeH="0" baseline="0" dirty="0" err="1" smtClean="0">
                <a:ln>
                  <a:noFill/>
                </a:ln>
                <a:solidFill>
                  <a:schemeClr val="tx1"/>
                </a:solidFill>
                <a:effectLst/>
                <a:latin typeface="Arial" panose="020B0604020202020204" pitchFamily="34" charset="0"/>
              </a:rPr>
              <a:t>satu</a:t>
            </a:r>
            <a:r>
              <a:rPr kumimoji="0" lang="en-US" altLang="en-US" b="0" i="0" u="none" strike="noStrike" cap="none" normalizeH="0" baseline="0" dirty="0" smtClean="0">
                <a:ln>
                  <a:noFill/>
                </a:ln>
                <a:solidFill>
                  <a:schemeClr val="tx1"/>
                </a:solidFill>
                <a:effectLst/>
                <a:latin typeface="Arial" panose="020B0604020202020204" pitchFamily="34" charset="0"/>
              </a:rPr>
              <a:t> </a:t>
            </a:r>
            <a:r>
              <a:rPr kumimoji="0" lang="en-US" altLang="en-US" b="0" i="0" u="none" strike="noStrike" cap="none" normalizeH="0" baseline="0" dirty="0" err="1" smtClean="0">
                <a:ln>
                  <a:noFill/>
                </a:ln>
                <a:solidFill>
                  <a:schemeClr val="tx1"/>
                </a:solidFill>
                <a:effectLst/>
                <a:latin typeface="Arial" panose="020B0604020202020204" pitchFamily="34" charset="0"/>
              </a:rPr>
              <a:t>jenis</a:t>
            </a:r>
            <a:r>
              <a:rPr kumimoji="0" lang="en-US" altLang="en-US" b="0" i="0" u="none" strike="noStrike" cap="none" normalizeH="0" baseline="0" dirty="0" smtClean="0">
                <a:ln>
                  <a:noFill/>
                </a:ln>
                <a:solidFill>
                  <a:schemeClr val="tx1"/>
                </a:solidFill>
                <a:effectLst/>
                <a:latin typeface="Arial" panose="020B0604020202020204" pitchFamily="34" charset="0"/>
              </a:rPr>
              <a:t> </a:t>
            </a:r>
            <a:r>
              <a:rPr kumimoji="0" lang="en-US" altLang="en-US" b="0" i="0" u="none" strike="noStrike" cap="none" normalizeH="0" baseline="0" dirty="0" err="1" smtClean="0">
                <a:ln>
                  <a:noFill/>
                </a:ln>
                <a:solidFill>
                  <a:schemeClr val="tx1"/>
                </a:solidFill>
                <a:effectLst/>
                <a:latin typeface="Arial" panose="020B0604020202020204" pitchFamily="34" charset="0"/>
              </a:rPr>
              <a:t>teks</a:t>
            </a:r>
            <a:r>
              <a:rPr kumimoji="0" lang="en-US" altLang="en-US" b="0" i="0" u="none" strike="noStrike" cap="none" normalizeH="0" baseline="0" dirty="0" smtClean="0">
                <a:ln>
                  <a:noFill/>
                </a:ln>
                <a:solidFill>
                  <a:schemeClr val="tx1"/>
                </a:solidFill>
                <a:effectLst/>
                <a:latin typeface="Arial" panose="020B0604020202020204" pitchFamily="34" charset="0"/>
              </a:rPr>
              <a:t> yang </a:t>
            </a:r>
            <a:r>
              <a:rPr kumimoji="0" lang="en-US" altLang="en-US" b="0" i="0" u="none" strike="noStrike" cap="none" normalizeH="0" baseline="0" dirty="0" err="1" smtClean="0">
                <a:ln>
                  <a:noFill/>
                </a:ln>
                <a:solidFill>
                  <a:schemeClr val="tx1"/>
                </a:solidFill>
                <a:effectLst/>
                <a:latin typeface="Arial" panose="020B0604020202020204" pitchFamily="34" charset="0"/>
              </a:rPr>
              <a:t>dalam</a:t>
            </a:r>
            <a:r>
              <a:rPr kumimoji="0" lang="en-US" altLang="en-US" b="0" i="0" u="none" strike="noStrike" cap="none" normalizeH="0" baseline="0" dirty="0" smtClean="0">
                <a:ln>
                  <a:noFill/>
                </a:ln>
                <a:solidFill>
                  <a:schemeClr val="tx1"/>
                </a:solidFill>
                <a:effectLst/>
                <a:latin typeface="Arial" panose="020B0604020202020204" pitchFamily="34" charset="0"/>
              </a:rPr>
              <a:t> </a:t>
            </a:r>
            <a:r>
              <a:rPr kumimoji="0" lang="en-US" altLang="en-US" b="0" i="0" u="none" strike="noStrike" cap="none" normalizeH="0" baseline="0" dirty="0" err="1" smtClean="0">
                <a:ln>
                  <a:noFill/>
                </a:ln>
                <a:solidFill>
                  <a:schemeClr val="tx1"/>
                </a:solidFill>
                <a:effectLst/>
                <a:latin typeface="Arial" panose="020B0604020202020204" pitchFamily="34" charset="0"/>
              </a:rPr>
              <a:t>bahasa</a:t>
            </a:r>
            <a:r>
              <a:rPr kumimoji="0" lang="en-US" altLang="en-US" b="0" i="0" u="none" strike="noStrike" cap="none" normalizeH="0" baseline="0" dirty="0" smtClean="0">
                <a:ln>
                  <a:noFill/>
                </a:ln>
                <a:solidFill>
                  <a:schemeClr val="tx1"/>
                </a:solidFill>
                <a:effectLst/>
                <a:latin typeface="Arial" panose="020B0604020202020204" pitchFamily="34" charset="0"/>
              </a:rPr>
              <a:t> </a:t>
            </a:r>
            <a:r>
              <a:rPr kumimoji="0" lang="en-US" altLang="en-US" b="0" i="0" u="none" strike="noStrike" cap="none" normalizeH="0" baseline="0" dirty="0" err="1" smtClean="0">
                <a:ln>
                  <a:noFill/>
                </a:ln>
                <a:solidFill>
                  <a:schemeClr val="tx1"/>
                </a:solidFill>
                <a:effectLst/>
                <a:latin typeface="Arial" panose="020B0604020202020204" pitchFamily="34" charset="0"/>
              </a:rPr>
              <a:t>inggris</a:t>
            </a:r>
            <a:r>
              <a:rPr kumimoji="0" lang="en-US" altLang="en-US" b="0" i="0" u="none" strike="noStrike" cap="none" normalizeH="0" baseline="0" dirty="0" smtClean="0">
                <a:ln>
                  <a:noFill/>
                </a:ln>
                <a:solidFill>
                  <a:schemeClr val="tx1"/>
                </a:solidFill>
                <a:effectLst/>
                <a:latin typeface="Arial" panose="020B0604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panose="020B0604020202020204" pitchFamily="34" charset="0"/>
              </a:rPr>
              <a:t>yang </a:t>
            </a:r>
            <a:r>
              <a:rPr kumimoji="0" lang="en-US" altLang="en-US" b="0" i="0" u="none" strike="noStrike" cap="none" normalizeH="0" baseline="0" dirty="0" err="1" smtClean="0">
                <a:ln>
                  <a:noFill/>
                </a:ln>
                <a:solidFill>
                  <a:schemeClr val="tx1"/>
                </a:solidFill>
                <a:effectLst/>
                <a:latin typeface="Arial" panose="020B0604020202020204" pitchFamily="34" charset="0"/>
              </a:rPr>
              <a:t>menjelaskan</a:t>
            </a:r>
            <a:r>
              <a:rPr kumimoji="0" lang="en-US" altLang="en-US" b="0" i="0" u="none" strike="noStrike" cap="none" normalizeH="0" baseline="0" dirty="0" smtClean="0">
                <a:ln>
                  <a:noFill/>
                </a:ln>
                <a:solidFill>
                  <a:schemeClr val="tx1"/>
                </a:solidFill>
                <a:effectLst/>
                <a:latin typeface="Arial" panose="020B0604020202020204" pitchFamily="34" charset="0"/>
              </a:rPr>
              <a:t> </a:t>
            </a:r>
            <a:r>
              <a:rPr kumimoji="0" lang="en-US" altLang="en-US" b="0" i="0" u="none" strike="noStrike" cap="none" normalizeH="0" baseline="0" dirty="0" err="1" smtClean="0">
                <a:ln>
                  <a:noFill/>
                </a:ln>
                <a:solidFill>
                  <a:schemeClr val="tx1"/>
                </a:solidFill>
                <a:effectLst/>
                <a:latin typeface="Arial" panose="020B0604020202020204" pitchFamily="34" charset="0"/>
              </a:rPr>
              <a:t>mengenai</a:t>
            </a:r>
            <a:r>
              <a:rPr kumimoji="0" lang="en-US" altLang="en-US" b="0" i="0" u="none" strike="noStrike" cap="none" normalizeH="0" baseline="0" dirty="0" smtClean="0">
                <a:ln>
                  <a:noFill/>
                </a:ln>
                <a:solidFill>
                  <a:schemeClr val="tx1"/>
                </a:solidFill>
                <a:effectLst/>
                <a:latin typeface="Arial" panose="020B0604020202020204" pitchFamily="34" charset="0"/>
              </a:rPr>
              <a:t> detail </a:t>
            </a:r>
            <a:r>
              <a:rPr kumimoji="0" lang="en-US" altLang="en-US" b="0" i="0" u="none" strike="noStrike" cap="none" normalizeH="0" baseline="0" dirty="0" err="1" smtClean="0">
                <a:ln>
                  <a:noFill/>
                </a:ln>
                <a:solidFill>
                  <a:schemeClr val="tx1"/>
                </a:solidFill>
                <a:effectLst/>
                <a:latin typeface="Arial" panose="020B0604020202020204" pitchFamily="34" charset="0"/>
              </a:rPr>
              <a:t>dari</a:t>
            </a:r>
            <a:r>
              <a:rPr kumimoji="0" lang="en-US" altLang="en-US" b="0" i="0" u="none" strike="noStrike" cap="none" normalizeH="0" baseline="0" dirty="0" smtClean="0">
                <a:ln>
                  <a:noFill/>
                </a:ln>
                <a:solidFill>
                  <a:schemeClr val="tx1"/>
                </a:solidFill>
                <a:effectLst/>
                <a:latin typeface="Arial" panose="020B0604020202020204" pitchFamily="34" charset="0"/>
              </a:rPr>
              <a:t> </a:t>
            </a:r>
            <a:r>
              <a:rPr kumimoji="0" lang="en-US" altLang="en-US" b="0" i="0" u="none" strike="noStrike" cap="none" normalizeH="0" baseline="0" dirty="0" err="1" smtClean="0">
                <a:ln>
                  <a:noFill/>
                </a:ln>
                <a:solidFill>
                  <a:schemeClr val="tx1"/>
                </a:solidFill>
                <a:effectLst/>
                <a:latin typeface="Arial" panose="020B0604020202020204" pitchFamily="34" charset="0"/>
              </a:rPr>
              <a:t>suatu</a:t>
            </a:r>
            <a:r>
              <a:rPr kumimoji="0" lang="en-US" altLang="en-US" b="0" i="0" u="none" strike="noStrike" cap="none" normalizeH="0" baseline="0" dirty="0" smtClean="0">
                <a:ln>
                  <a:noFill/>
                </a:ln>
                <a:solidFill>
                  <a:schemeClr val="tx1"/>
                </a:solidFill>
                <a:effectLst/>
                <a:latin typeface="Arial" panose="020B0604020202020204" pitchFamily="34" charset="0"/>
              </a:rPr>
              <a:t> </a:t>
            </a:r>
            <a:r>
              <a:rPr kumimoji="0" lang="en-US" altLang="en-US" b="0" i="0" u="none" strike="noStrike" cap="none" normalizeH="0" baseline="0" dirty="0" err="1" smtClean="0">
                <a:ln>
                  <a:noFill/>
                </a:ln>
                <a:solidFill>
                  <a:schemeClr val="tx1"/>
                </a:solidFill>
                <a:effectLst/>
                <a:latin typeface="Arial" panose="020B0604020202020204" pitchFamily="34" charset="0"/>
              </a:rPr>
              <a:t>objek</a:t>
            </a:r>
            <a:r>
              <a:rPr kumimoji="0" lang="en-US" altLang="en-US" b="0" i="0" u="none" strike="noStrike" cap="none" normalizeH="0" baseline="0" dirty="0" smtClean="0">
                <a:ln>
                  <a:noFill/>
                </a:ln>
                <a:solidFill>
                  <a:schemeClr val="tx1"/>
                </a:solidFill>
                <a:effectLst/>
                <a:latin typeface="Arial" panose="020B0604020202020204"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panose="020B0604020202020204" pitchFamily="34" charset="0"/>
              </a:rPr>
              <a:t> </a:t>
            </a:r>
            <a:r>
              <a:rPr kumimoji="0" lang="en-US" altLang="en-US" b="0" i="0" u="none" strike="noStrike" cap="none" normalizeH="0" baseline="0" dirty="0" err="1" smtClean="0">
                <a:ln>
                  <a:noFill/>
                </a:ln>
                <a:solidFill>
                  <a:schemeClr val="tx1"/>
                </a:solidFill>
                <a:effectLst/>
                <a:latin typeface="Arial" panose="020B0604020202020204" pitchFamily="34" charset="0"/>
              </a:rPr>
              <a:t>Penjelasan</a:t>
            </a:r>
            <a:r>
              <a:rPr kumimoji="0" lang="en-US" altLang="en-US" b="0" i="0" u="none" strike="noStrike" cap="none" normalizeH="0" baseline="0" dirty="0" smtClean="0">
                <a:ln>
                  <a:noFill/>
                </a:ln>
                <a:solidFill>
                  <a:schemeClr val="tx1"/>
                </a:solidFill>
                <a:effectLst/>
                <a:latin typeface="Arial" panose="020B0604020202020204" pitchFamily="34" charset="0"/>
              </a:rPr>
              <a:t> yang </a:t>
            </a:r>
            <a:r>
              <a:rPr kumimoji="0" lang="en-US" altLang="en-US" b="0" i="0" u="none" strike="noStrike" cap="none" normalizeH="0" baseline="0" dirty="0" err="1" smtClean="0">
                <a:ln>
                  <a:noFill/>
                </a:ln>
                <a:solidFill>
                  <a:schemeClr val="tx1"/>
                </a:solidFill>
                <a:effectLst/>
                <a:latin typeface="Arial" panose="020B0604020202020204" pitchFamily="34" charset="0"/>
              </a:rPr>
              <a:t>ada</a:t>
            </a:r>
            <a:r>
              <a:rPr kumimoji="0" lang="en-US" altLang="en-US" b="0" i="0" u="none" strike="noStrike" cap="none" normalizeH="0" baseline="0" dirty="0" smtClean="0">
                <a:ln>
                  <a:noFill/>
                </a:ln>
                <a:solidFill>
                  <a:schemeClr val="tx1"/>
                </a:solidFill>
                <a:effectLst/>
                <a:latin typeface="Arial" panose="020B0604020202020204" pitchFamily="34" charset="0"/>
              </a:rPr>
              <a:t> </a:t>
            </a:r>
            <a:r>
              <a:rPr kumimoji="0" lang="en-US" altLang="en-US" b="0" i="0" u="none" strike="noStrike" cap="none" normalizeH="0" baseline="0" dirty="0" err="1" smtClean="0">
                <a:ln>
                  <a:noFill/>
                </a:ln>
                <a:solidFill>
                  <a:schemeClr val="tx1"/>
                </a:solidFill>
                <a:effectLst/>
                <a:latin typeface="Arial" panose="020B0604020202020204" pitchFamily="34" charset="0"/>
              </a:rPr>
              <a:t>dalam</a:t>
            </a:r>
            <a:r>
              <a:rPr kumimoji="0" lang="en-US" altLang="en-US" b="0" i="0" u="none" strike="noStrike" cap="none" normalizeH="0" baseline="0" dirty="0" smtClean="0">
                <a:ln>
                  <a:noFill/>
                </a:ln>
                <a:solidFill>
                  <a:schemeClr val="tx1"/>
                </a:solidFill>
                <a:effectLst/>
                <a:latin typeface="Arial" panose="020B0604020202020204" pitchFamily="34" charset="0"/>
              </a:rPr>
              <a:t> report text </a:t>
            </a:r>
            <a:r>
              <a:rPr kumimoji="0" lang="en-US" altLang="en-US" b="0" i="0" u="none" strike="noStrike" cap="none" normalizeH="0" baseline="0" dirty="0" err="1" smtClean="0">
                <a:ln>
                  <a:noFill/>
                </a:ln>
                <a:solidFill>
                  <a:schemeClr val="tx1"/>
                </a:solidFill>
                <a:effectLst/>
                <a:latin typeface="Arial" panose="020B0604020202020204" pitchFamily="34" charset="0"/>
              </a:rPr>
              <a:t>merupakan</a:t>
            </a:r>
            <a:r>
              <a:rPr kumimoji="0" lang="en-US" altLang="en-US" b="0" i="0" u="none" strike="noStrike" cap="none" normalizeH="0" baseline="0" dirty="0" smtClean="0">
                <a:ln>
                  <a:noFill/>
                </a:ln>
                <a:solidFill>
                  <a:schemeClr val="tx1"/>
                </a:solidFill>
                <a:effectLst/>
                <a:latin typeface="Arial" panose="020B0604020202020204" pitchFamily="34" charset="0"/>
              </a:rPr>
              <a:t> </a:t>
            </a:r>
            <a:r>
              <a:rPr kumimoji="0" lang="en-US" altLang="en-US" b="0" i="0" u="none" strike="noStrike" cap="none" normalizeH="0" baseline="0" dirty="0" err="1" smtClean="0">
                <a:ln>
                  <a:noFill/>
                </a:ln>
                <a:solidFill>
                  <a:schemeClr val="tx1"/>
                </a:solidFill>
                <a:effectLst/>
                <a:latin typeface="Arial" panose="020B0604020202020204" pitchFamily="34" charset="0"/>
              </a:rPr>
              <a:t>hasil</a:t>
            </a:r>
            <a:r>
              <a:rPr kumimoji="0" lang="en-US" altLang="en-US" b="0" i="0" u="none" strike="noStrike" cap="none" normalizeH="0" baseline="0" dirty="0" smtClean="0">
                <a:ln>
                  <a:noFill/>
                </a:ln>
                <a:solidFill>
                  <a:schemeClr val="tx1"/>
                </a:solidFill>
                <a:effectLst/>
                <a:latin typeface="Arial" panose="020B0604020202020204" pitchFamily="34" charset="0"/>
              </a:rPr>
              <a:t> </a:t>
            </a:r>
            <a:r>
              <a:rPr kumimoji="0" lang="en-US" altLang="en-US" b="0" i="0" u="none" strike="noStrike" cap="none" normalizeH="0" baseline="0" dirty="0" err="1" smtClean="0">
                <a:ln>
                  <a:noFill/>
                </a:ln>
                <a:solidFill>
                  <a:schemeClr val="tx1"/>
                </a:solidFill>
                <a:effectLst/>
                <a:latin typeface="Arial" panose="020B0604020202020204" pitchFamily="34" charset="0"/>
              </a:rPr>
              <a:t>pengamatan</a:t>
            </a:r>
            <a:r>
              <a:rPr kumimoji="0" lang="en-US" altLang="en-US" b="0" i="0" u="none" strike="noStrike" cap="none" normalizeH="0" baseline="0" dirty="0" smtClean="0">
                <a:ln>
                  <a:noFill/>
                </a:ln>
                <a:solidFill>
                  <a:schemeClr val="tx1"/>
                </a:solidFill>
                <a:effectLst/>
                <a:latin typeface="Arial" panose="020B0604020202020204" pitchFamily="34" charset="0"/>
              </a:rPr>
              <a:t>, </a:t>
            </a:r>
            <a:r>
              <a:rPr kumimoji="0" lang="en-US" altLang="en-US" b="0" i="0" u="none" strike="noStrike" cap="none" normalizeH="0" baseline="0" dirty="0" err="1" smtClean="0">
                <a:ln>
                  <a:noFill/>
                </a:ln>
                <a:solidFill>
                  <a:schemeClr val="tx1"/>
                </a:solidFill>
                <a:effectLst/>
                <a:latin typeface="Arial" panose="020B0604020202020204" pitchFamily="34" charset="0"/>
              </a:rPr>
              <a:t>penelitian</a:t>
            </a:r>
            <a:r>
              <a:rPr kumimoji="0" lang="en-US" altLang="en-US" b="0" i="0" u="none" strike="noStrike" cap="none" normalizeH="0" baseline="0" dirty="0" smtClean="0">
                <a:ln>
                  <a:noFill/>
                </a:ln>
                <a:solidFill>
                  <a:schemeClr val="tx1"/>
                </a:solidFill>
                <a:effectLst/>
                <a:latin typeface="Arial" panose="020B0604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err="1" smtClean="0">
                <a:ln>
                  <a:noFill/>
                </a:ln>
                <a:solidFill>
                  <a:schemeClr val="tx1"/>
                </a:solidFill>
                <a:effectLst/>
                <a:latin typeface="Arial" panose="020B0604020202020204" pitchFamily="34" charset="0"/>
              </a:rPr>
              <a:t>observasi</a:t>
            </a:r>
            <a:r>
              <a:rPr kumimoji="0" lang="en-US" altLang="en-US" b="0" i="0" u="none" strike="noStrike" cap="none" normalizeH="0" baseline="0" dirty="0" smtClean="0">
                <a:ln>
                  <a:noFill/>
                </a:ln>
                <a:solidFill>
                  <a:schemeClr val="tx1"/>
                </a:solidFill>
                <a:effectLst/>
                <a:latin typeface="Arial" panose="020B0604020202020204" pitchFamily="34" charset="0"/>
              </a:rPr>
              <a:t> </a:t>
            </a:r>
            <a:r>
              <a:rPr kumimoji="0" lang="en-US" altLang="en-US" b="0" i="0" u="none" strike="noStrike" cap="none" normalizeH="0" baseline="0" dirty="0" err="1" smtClean="0">
                <a:ln>
                  <a:noFill/>
                </a:ln>
                <a:solidFill>
                  <a:schemeClr val="tx1"/>
                </a:solidFill>
                <a:effectLst/>
                <a:latin typeface="Arial" panose="020B0604020202020204" pitchFamily="34" charset="0"/>
              </a:rPr>
              <a:t>maupun</a:t>
            </a:r>
            <a:r>
              <a:rPr kumimoji="0" lang="en-US" altLang="en-US" b="0" i="0" u="none" strike="noStrike" cap="none" normalizeH="0" baseline="0" dirty="0" smtClean="0">
                <a:ln>
                  <a:noFill/>
                </a:ln>
                <a:solidFill>
                  <a:schemeClr val="tx1"/>
                </a:solidFill>
                <a:effectLst/>
                <a:latin typeface="Arial" panose="020B0604020202020204" pitchFamily="34" charset="0"/>
              </a:rPr>
              <a:t> </a:t>
            </a:r>
            <a:r>
              <a:rPr kumimoji="0" lang="en-US" altLang="en-US" b="0" i="0" u="none" strike="noStrike" cap="none" normalizeH="0" baseline="0" dirty="0" err="1" smtClean="0">
                <a:ln>
                  <a:noFill/>
                </a:ln>
                <a:solidFill>
                  <a:schemeClr val="tx1"/>
                </a:solidFill>
                <a:effectLst/>
                <a:latin typeface="Arial" panose="020B0604020202020204" pitchFamily="34" charset="0"/>
              </a:rPr>
              <a:t>studi</a:t>
            </a:r>
            <a:r>
              <a:rPr kumimoji="0" lang="en-US" altLang="en-US" b="0" i="0" u="none" strike="noStrike" cap="none" normalizeH="0" baseline="0" dirty="0" smtClean="0">
                <a:ln>
                  <a:noFill/>
                </a:ln>
                <a:solidFill>
                  <a:schemeClr val="tx1"/>
                </a:solidFill>
                <a:effectLst/>
                <a:latin typeface="Arial" panose="020B0604020202020204" pitchFamily="34" charset="0"/>
              </a:rPr>
              <a:t> </a:t>
            </a:r>
            <a:r>
              <a:rPr kumimoji="0" lang="en-US" altLang="en-US" b="0" i="0" u="none" strike="noStrike" cap="none" normalizeH="0" baseline="0" dirty="0" err="1" smtClean="0">
                <a:ln>
                  <a:noFill/>
                </a:ln>
                <a:solidFill>
                  <a:schemeClr val="tx1"/>
                </a:solidFill>
                <a:effectLst/>
                <a:latin typeface="Arial" panose="020B0604020202020204" pitchFamily="34" charset="0"/>
              </a:rPr>
              <a:t>mengenai</a:t>
            </a:r>
            <a:r>
              <a:rPr kumimoji="0" lang="en-US" altLang="en-US" b="0" i="0" u="none" strike="noStrike" cap="none" normalizeH="0" baseline="0" dirty="0" smtClean="0">
                <a:ln>
                  <a:noFill/>
                </a:ln>
                <a:solidFill>
                  <a:schemeClr val="tx1"/>
                </a:solidFill>
                <a:effectLst/>
                <a:latin typeface="Arial" panose="020B0604020202020204" pitchFamily="34" charset="0"/>
              </a:rPr>
              <a:t> </a:t>
            </a:r>
            <a:r>
              <a:rPr kumimoji="0" lang="en-US" altLang="en-US" b="0" i="0" u="none" strike="noStrike" cap="none" normalizeH="0" baseline="0" dirty="0" err="1" smtClean="0">
                <a:ln>
                  <a:noFill/>
                </a:ln>
                <a:solidFill>
                  <a:schemeClr val="tx1"/>
                </a:solidFill>
                <a:effectLst/>
                <a:latin typeface="Arial" panose="020B0604020202020204" pitchFamily="34" charset="0"/>
              </a:rPr>
              <a:t>berbagai</a:t>
            </a:r>
            <a:r>
              <a:rPr kumimoji="0" lang="en-US" altLang="en-US" b="0" i="0" u="none" strike="noStrike" cap="none" normalizeH="0" baseline="0" dirty="0" smtClean="0">
                <a:ln>
                  <a:noFill/>
                </a:ln>
                <a:solidFill>
                  <a:schemeClr val="tx1"/>
                </a:solidFill>
                <a:effectLst/>
                <a:latin typeface="Arial" panose="020B0604020202020204" pitchFamily="34" charset="0"/>
              </a:rPr>
              <a:t> </a:t>
            </a:r>
            <a:r>
              <a:rPr kumimoji="0" lang="en-US" altLang="en-US" b="0" i="0" u="none" strike="noStrike" cap="none" normalizeH="0" baseline="0" dirty="0" err="1" smtClean="0">
                <a:ln>
                  <a:noFill/>
                </a:ln>
                <a:solidFill>
                  <a:schemeClr val="tx1"/>
                </a:solidFill>
                <a:effectLst/>
                <a:latin typeface="Arial" panose="020B0604020202020204" pitchFamily="34" charset="0"/>
              </a:rPr>
              <a:t>macam</a:t>
            </a:r>
            <a:r>
              <a:rPr kumimoji="0" lang="en-US" altLang="en-US" b="0" i="0" u="none" strike="noStrike" cap="none" normalizeH="0" baseline="0" dirty="0" smtClean="0">
                <a:ln>
                  <a:noFill/>
                </a:ln>
                <a:solidFill>
                  <a:schemeClr val="tx1"/>
                </a:solidFill>
                <a:effectLst/>
                <a:latin typeface="Arial" panose="020B0604020202020204" pitchFamily="34" charset="0"/>
              </a:rPr>
              <a:t> </a:t>
            </a:r>
            <a:r>
              <a:rPr kumimoji="0" lang="en-US" altLang="en-US" b="0" i="0" u="none" strike="noStrike" cap="none" normalizeH="0" baseline="0" dirty="0" err="1" smtClean="0">
                <a:ln>
                  <a:noFill/>
                </a:ln>
                <a:solidFill>
                  <a:schemeClr val="tx1"/>
                </a:solidFill>
                <a:effectLst/>
                <a:latin typeface="Arial" panose="020B0604020202020204" pitchFamily="34" charset="0"/>
              </a:rPr>
              <a:t>hal</a:t>
            </a:r>
            <a:r>
              <a:rPr kumimoji="0" lang="en-US" altLang="en-US" b="0" i="0" u="none" strike="noStrike" cap="none" normalizeH="0" baseline="0" dirty="0" smtClean="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Arial" panose="020B0604020202020204" pitchFamily="34" charset="0"/>
              </a:rPr>
              <a:t/>
            </a:r>
            <a:br>
              <a:rPr kumimoji="0" lang="en-US" altLang="en-US" sz="2400" b="0" i="0" u="none" strike="noStrike" cap="none" normalizeH="0" baseline="0" dirty="0" smtClean="0">
                <a:ln>
                  <a:noFill/>
                </a:ln>
                <a:solidFill>
                  <a:schemeClr val="tx1"/>
                </a:solidFill>
                <a:effectLst/>
                <a:latin typeface="Arial" panose="020B0604020202020204" pitchFamily="34" charset="0"/>
              </a:rPr>
            </a:b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71571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0080" y="287383"/>
            <a:ext cx="10713720" cy="6165668"/>
          </a:xfrm>
        </p:spPr>
        <p:txBody>
          <a:bodyPr>
            <a:normAutofit fontScale="77500" lnSpcReduction="20000"/>
          </a:bodyPr>
          <a:lstStyle/>
          <a:p>
            <a:pPr fontAlgn="base"/>
            <a:r>
              <a:rPr lang="en-US" dirty="0"/>
              <a:t>3. What makes platypus stay warm?</a:t>
            </a:r>
          </a:p>
          <a:p>
            <a:pPr marL="0" indent="0" fontAlgn="base">
              <a:buNone/>
            </a:pPr>
            <a:r>
              <a:rPr lang="en-US" b="1" dirty="0"/>
              <a:t>A. Their fur</a:t>
            </a:r>
            <a:br>
              <a:rPr lang="en-US" b="1" dirty="0"/>
            </a:br>
            <a:r>
              <a:rPr lang="en-US" dirty="0" err="1"/>
              <a:t>B.They</a:t>
            </a:r>
            <a:r>
              <a:rPr lang="en-US" dirty="0"/>
              <a:t> have flat body</a:t>
            </a:r>
            <a:br>
              <a:rPr lang="en-US" dirty="0"/>
            </a:br>
            <a:r>
              <a:rPr lang="en-US" dirty="0"/>
              <a:t>C. They weigh until 2.4kg</a:t>
            </a:r>
          </a:p>
          <a:p>
            <a:pPr marL="0" indent="0" fontAlgn="base">
              <a:buNone/>
            </a:pPr>
            <a:r>
              <a:rPr lang="en-US" dirty="0"/>
              <a:t> </a:t>
            </a:r>
          </a:p>
          <a:p>
            <a:pPr fontAlgn="base"/>
            <a:r>
              <a:rPr lang="en-US" dirty="0"/>
              <a:t>4. How long is the male platypus?</a:t>
            </a:r>
          </a:p>
          <a:p>
            <a:pPr marL="0" indent="0" fontAlgn="base">
              <a:buNone/>
            </a:pPr>
            <a:r>
              <a:rPr lang="en-US" dirty="0"/>
              <a:t>A. 45 cm</a:t>
            </a:r>
            <a:br>
              <a:rPr lang="en-US" dirty="0"/>
            </a:br>
            <a:r>
              <a:rPr lang="en-US" b="1" dirty="0"/>
              <a:t>B. 50 cm</a:t>
            </a:r>
            <a:br>
              <a:rPr lang="en-US" b="1" dirty="0"/>
            </a:br>
            <a:r>
              <a:rPr lang="en-US" dirty="0"/>
              <a:t>C. 55 cm</a:t>
            </a:r>
          </a:p>
          <a:p>
            <a:pPr marL="0" indent="0" fontAlgn="base">
              <a:buNone/>
            </a:pPr>
            <a:r>
              <a:rPr lang="en-US" dirty="0"/>
              <a:t> </a:t>
            </a:r>
          </a:p>
          <a:p>
            <a:pPr fontAlgn="base"/>
            <a:r>
              <a:rPr lang="en-US" dirty="0"/>
              <a:t>5. How long is the female platypus?</a:t>
            </a:r>
            <a:br>
              <a:rPr lang="en-US" dirty="0"/>
            </a:br>
            <a:endParaRPr lang="en-US" dirty="0"/>
          </a:p>
          <a:p>
            <a:pPr marL="0" indent="0" fontAlgn="base">
              <a:buNone/>
            </a:pPr>
            <a:r>
              <a:rPr lang="en-US" b="1" dirty="0"/>
              <a:t>A. 45 cm</a:t>
            </a:r>
            <a:br>
              <a:rPr lang="en-US" b="1" dirty="0"/>
            </a:br>
            <a:r>
              <a:rPr lang="en-US" dirty="0"/>
              <a:t>B. 55 cm</a:t>
            </a:r>
            <a:br>
              <a:rPr lang="en-US" dirty="0"/>
            </a:br>
            <a:r>
              <a:rPr lang="en-US" dirty="0"/>
              <a:t>C.50 CM</a:t>
            </a:r>
          </a:p>
          <a:p>
            <a:pPr marL="0" indent="0" fontAlgn="base">
              <a:buNone/>
            </a:pPr>
            <a:endParaRPr lang="en-US" dirty="0"/>
          </a:p>
          <a:p>
            <a:pPr fontAlgn="base"/>
            <a:r>
              <a:rPr lang="en-US" dirty="0"/>
              <a:t>6. What kind of text above?</a:t>
            </a:r>
          </a:p>
          <a:p>
            <a:pPr marL="0" indent="0" fontAlgn="base">
              <a:buNone/>
            </a:pPr>
            <a:r>
              <a:rPr lang="en-US" dirty="0"/>
              <a:t>A. Narrative text</a:t>
            </a:r>
            <a:br>
              <a:rPr lang="en-US" dirty="0"/>
            </a:br>
            <a:r>
              <a:rPr lang="en-US" dirty="0"/>
              <a:t>B. Descriptive text</a:t>
            </a:r>
            <a:br>
              <a:rPr lang="en-US" dirty="0"/>
            </a:br>
            <a:r>
              <a:rPr lang="en-US" b="1" dirty="0"/>
              <a:t>C. Report text </a:t>
            </a:r>
            <a:endParaRPr lang="en-US" dirty="0"/>
          </a:p>
          <a:p>
            <a:pPr marL="0" indent="0" fontAlgn="base">
              <a:buNone/>
            </a:pPr>
            <a:endParaRPr lang="en-US" dirty="0"/>
          </a:p>
          <a:p>
            <a:endParaRPr lang="en-US" dirty="0"/>
          </a:p>
        </p:txBody>
      </p:sp>
    </p:spTree>
    <p:extLst>
      <p:ext uri="{BB962C8B-B14F-4D97-AF65-F5344CB8AC3E}">
        <p14:creationId xmlns:p14="http://schemas.microsoft.com/office/powerpoint/2010/main" val="2713088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EXAMPLES/TEXT</a:t>
            </a:r>
            <a:endParaRPr lang="en-US" dirty="0"/>
          </a:p>
        </p:txBody>
      </p:sp>
      <p:sp>
        <p:nvSpPr>
          <p:cNvPr id="3" name="Content Placeholder 2"/>
          <p:cNvSpPr>
            <a:spLocks noGrp="1"/>
          </p:cNvSpPr>
          <p:nvPr>
            <p:ph idx="1"/>
          </p:nvPr>
        </p:nvSpPr>
        <p:spPr>
          <a:xfrm>
            <a:off x="746760" y="1541417"/>
            <a:ext cx="10515600" cy="5654449"/>
          </a:xfrm>
        </p:spPr>
        <p:txBody>
          <a:bodyPr>
            <a:normAutofit/>
          </a:bodyPr>
          <a:lstStyle/>
          <a:p>
            <a:pPr algn="just"/>
            <a:r>
              <a:rPr lang="en-US" dirty="0"/>
              <a:t>Platypus is a semi aquatic mammal from East to North Australia including </a:t>
            </a:r>
            <a:r>
              <a:rPr lang="en-US" dirty="0" err="1"/>
              <a:t>Tazmania</a:t>
            </a:r>
            <a:r>
              <a:rPr lang="en-US" dirty="0"/>
              <a:t>. Platypus is one of species of mono dream and the five extreme species. Platypus is also the one and only mammal that lays eggs instead of giving birth. They lay eggs instead of giving birth because it can make them live young. Platypus have a flat body and tail and are all covered with dense brown fur to keep them warm. They have webbed feet and large robbery nets. They use their tail for story joy. Platypus are species that are close to ducks and they are mammals. Their weights are varieties around 0.7 to 2.4 kg and males are larger than females. Male total length averages to 50 cm while the female major approximately 45 cm. Platypus has an average temperature of 32 degrees Celsius and typical of the placental mammals.</a:t>
            </a:r>
          </a:p>
        </p:txBody>
      </p:sp>
    </p:spTree>
    <p:extLst>
      <p:ext uri="{BB962C8B-B14F-4D97-AF65-F5344CB8AC3E}">
        <p14:creationId xmlns:p14="http://schemas.microsoft.com/office/powerpoint/2010/main" val="294193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idx="1"/>
          </p:nvPr>
        </p:nvSpPr>
        <p:spPr/>
        <p:txBody>
          <a:bodyPr>
            <a:normAutofit fontScale="92500" lnSpcReduction="10000"/>
          </a:bodyPr>
          <a:lstStyle/>
          <a:p>
            <a:pPr fontAlgn="base"/>
            <a:r>
              <a:rPr lang="en-US" sz="2600" dirty="0"/>
              <a:t>1. What is the topic of text 1?</a:t>
            </a:r>
          </a:p>
          <a:p>
            <a:pPr marL="0" indent="0" fontAlgn="base">
              <a:buNone/>
            </a:pPr>
            <a:r>
              <a:rPr lang="en-US" sz="2600" b="1" dirty="0"/>
              <a:t>A. Platypus</a:t>
            </a:r>
            <a:br>
              <a:rPr lang="en-US" sz="2600" b="1" dirty="0"/>
            </a:br>
            <a:r>
              <a:rPr lang="en-US" sz="2600" dirty="0"/>
              <a:t>B. Octopus</a:t>
            </a:r>
            <a:br>
              <a:rPr lang="en-US" sz="2600" dirty="0"/>
            </a:br>
            <a:r>
              <a:rPr lang="en-US" sz="2600" dirty="0"/>
              <a:t>C. Hippopotamus</a:t>
            </a:r>
          </a:p>
          <a:p>
            <a:pPr marL="0" indent="0" fontAlgn="base">
              <a:buNone/>
            </a:pPr>
            <a:endParaRPr lang="en-US" sz="2600" dirty="0"/>
          </a:p>
          <a:p>
            <a:pPr fontAlgn="base"/>
            <a:r>
              <a:rPr lang="en-US" sz="2600" dirty="0"/>
              <a:t>2. How much does platypus weight?</a:t>
            </a:r>
          </a:p>
          <a:p>
            <a:pPr marL="0" indent="0" fontAlgn="base">
              <a:buNone/>
            </a:pPr>
            <a:r>
              <a:rPr lang="en-US" sz="2600" dirty="0"/>
              <a:t>A. 0.7 to 3.0 kg</a:t>
            </a:r>
            <a:br>
              <a:rPr lang="en-US" sz="2600" dirty="0"/>
            </a:br>
            <a:r>
              <a:rPr lang="en-US" sz="2600" dirty="0"/>
              <a:t>B. 0.7 to 2.6 kg</a:t>
            </a:r>
            <a:br>
              <a:rPr lang="en-US" sz="2600" dirty="0"/>
            </a:br>
            <a:r>
              <a:rPr lang="en-US" sz="2600" b="1" dirty="0"/>
              <a:t>C. 0.7 to 2.4 kg </a:t>
            </a:r>
            <a:endParaRPr lang="en-US" sz="2600" dirty="0"/>
          </a:p>
          <a:p>
            <a:pPr marL="0" indent="0">
              <a:buNone/>
            </a:pPr>
            <a:r>
              <a:rPr lang="en-US" dirty="0" smtClean="0"/>
              <a:t/>
            </a:r>
            <a:br>
              <a:rPr lang="en-US" dirty="0" smtClean="0"/>
            </a:br>
            <a:endParaRPr lang="en-US" dirty="0"/>
          </a:p>
        </p:txBody>
      </p:sp>
    </p:spTree>
    <p:extLst>
      <p:ext uri="{BB962C8B-B14F-4D97-AF65-F5344CB8AC3E}">
        <p14:creationId xmlns:p14="http://schemas.microsoft.com/office/powerpoint/2010/main" val="2994146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0263" y="209005"/>
            <a:ext cx="10883537" cy="5928769"/>
          </a:xfrm>
        </p:spPr>
        <p:txBody>
          <a:bodyPr>
            <a:normAutofit fontScale="62500" lnSpcReduction="20000"/>
          </a:bodyPr>
          <a:lstStyle/>
          <a:p>
            <a:r>
              <a:rPr lang="en-US" sz="3200" dirty="0"/>
              <a:t>7. What species is the platypus</a:t>
            </a:r>
            <a:r>
              <a:rPr lang="en-US" sz="3200" dirty="0" smtClean="0"/>
              <a:t>?</a:t>
            </a:r>
            <a:endParaRPr lang="en-US" sz="3200" dirty="0"/>
          </a:p>
          <a:p>
            <a:pPr marL="0" indent="0" fontAlgn="base">
              <a:buNone/>
            </a:pPr>
            <a:r>
              <a:rPr lang="en-US" sz="3200" dirty="0" err="1"/>
              <a:t>A.Mammal</a:t>
            </a:r>
            <a:r>
              <a:rPr lang="en-US" sz="3200" dirty="0"/>
              <a:t/>
            </a:r>
            <a:br>
              <a:rPr lang="en-US" sz="3200" dirty="0"/>
            </a:br>
            <a:r>
              <a:rPr lang="en-US" sz="3200" b="1" dirty="0" err="1"/>
              <a:t>B.Placental</a:t>
            </a:r>
            <a:r>
              <a:rPr lang="en-US" sz="3200" b="1" dirty="0"/>
              <a:t> mammal</a:t>
            </a:r>
            <a:br>
              <a:rPr lang="en-US" sz="3200" b="1" dirty="0"/>
            </a:br>
            <a:r>
              <a:rPr lang="en-US" sz="3200" dirty="0"/>
              <a:t>C. Platypus</a:t>
            </a:r>
          </a:p>
          <a:p>
            <a:pPr marL="0" indent="0" fontAlgn="base">
              <a:buNone/>
            </a:pPr>
            <a:endParaRPr lang="en-US" sz="3200" dirty="0"/>
          </a:p>
          <a:p>
            <a:pPr fontAlgn="base"/>
            <a:r>
              <a:rPr lang="en-US" sz="3200" dirty="0"/>
              <a:t>9. Where does the platypus come from?</a:t>
            </a:r>
          </a:p>
          <a:p>
            <a:pPr marL="0" indent="0" fontAlgn="base">
              <a:buNone/>
            </a:pPr>
            <a:r>
              <a:rPr lang="en-US" sz="3200" dirty="0"/>
              <a:t>A. America</a:t>
            </a:r>
            <a:br>
              <a:rPr lang="en-US" sz="3200" dirty="0"/>
            </a:br>
            <a:r>
              <a:rPr lang="en-US" sz="3200" b="1" dirty="0"/>
              <a:t>B. Australia</a:t>
            </a:r>
            <a:br>
              <a:rPr lang="en-US" sz="3200" b="1" dirty="0"/>
            </a:br>
            <a:r>
              <a:rPr lang="en-US" sz="3200" dirty="0"/>
              <a:t>C. Indonesia</a:t>
            </a:r>
          </a:p>
          <a:p>
            <a:pPr marL="0" indent="0" fontAlgn="base">
              <a:buNone/>
            </a:pPr>
            <a:endParaRPr lang="en-US" sz="3200" dirty="0"/>
          </a:p>
          <a:p>
            <a:pPr fontAlgn="base"/>
            <a:r>
              <a:rPr lang="en-US" sz="3200" dirty="0"/>
              <a:t>10. What color is the platypus fur?</a:t>
            </a:r>
          </a:p>
          <a:p>
            <a:pPr marL="0" indent="0" fontAlgn="base">
              <a:buNone/>
            </a:pPr>
            <a:r>
              <a:rPr lang="en-US" sz="3200" b="1" dirty="0"/>
              <a:t>A. Dense brown</a:t>
            </a:r>
            <a:br>
              <a:rPr lang="en-US" sz="3200" b="1" dirty="0"/>
            </a:br>
            <a:r>
              <a:rPr lang="en-US" sz="3200" dirty="0"/>
              <a:t>B. Dense </a:t>
            </a:r>
            <a:r>
              <a:rPr lang="en-US" sz="3200" dirty="0" err="1"/>
              <a:t>mocca</a:t>
            </a:r>
            <a:r>
              <a:rPr lang="en-US" sz="3200" dirty="0"/>
              <a:t/>
            </a:r>
            <a:br>
              <a:rPr lang="en-US" sz="3200" dirty="0"/>
            </a:br>
            <a:r>
              <a:rPr lang="en-US" sz="3200" dirty="0"/>
              <a:t>C. Greyish</a:t>
            </a:r>
          </a:p>
          <a:p>
            <a:pPr marL="0" indent="0" fontAlgn="base">
              <a:buNone/>
            </a:pPr>
            <a:endParaRPr lang="en-US" sz="3200" dirty="0"/>
          </a:p>
          <a:p>
            <a:pPr fontAlgn="base"/>
            <a:r>
              <a:rPr lang="en-US" sz="3200" dirty="0"/>
              <a:t>11. What Do the platypus feet look like?</a:t>
            </a:r>
          </a:p>
          <a:p>
            <a:pPr marL="0" indent="0" fontAlgn="base">
              <a:buNone/>
            </a:pPr>
            <a:r>
              <a:rPr lang="en-US" sz="3200" dirty="0"/>
              <a:t>A. Like a duck</a:t>
            </a:r>
            <a:br>
              <a:rPr lang="en-US" sz="3200" dirty="0"/>
            </a:br>
            <a:r>
              <a:rPr lang="en-US" sz="3200" dirty="0"/>
              <a:t>B. A little bit round</a:t>
            </a:r>
            <a:br>
              <a:rPr lang="en-US" sz="3200" dirty="0"/>
            </a:br>
            <a:r>
              <a:rPr lang="en-US" sz="3200" b="1" dirty="0"/>
              <a:t>C. Webbed feet </a:t>
            </a:r>
            <a:endParaRPr lang="en-US" sz="3200" dirty="0"/>
          </a:p>
          <a:p>
            <a:pPr marL="0" indent="0">
              <a:buNone/>
            </a:pPr>
            <a:r>
              <a:rPr lang="en-US" dirty="0" smtClean="0"/>
              <a:t/>
            </a:r>
            <a:br>
              <a:rPr lang="en-US" dirty="0" smtClean="0"/>
            </a:br>
            <a:endParaRPr lang="en-US" dirty="0"/>
          </a:p>
        </p:txBody>
      </p:sp>
    </p:spTree>
    <p:extLst>
      <p:ext uri="{BB962C8B-B14F-4D97-AF65-F5344CB8AC3E}">
        <p14:creationId xmlns:p14="http://schemas.microsoft.com/office/powerpoint/2010/main" val="2986928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5577" y="274320"/>
            <a:ext cx="10818223" cy="5902643"/>
          </a:xfrm>
        </p:spPr>
        <p:txBody>
          <a:bodyPr>
            <a:normAutofit fontScale="85000" lnSpcReduction="20000"/>
          </a:bodyPr>
          <a:lstStyle/>
          <a:p>
            <a:pPr marL="0" indent="0" algn="just" fontAlgn="base">
              <a:buNone/>
            </a:pPr>
            <a:r>
              <a:rPr lang="en-US" dirty="0" smtClean="0"/>
              <a:t>	Snakes </a:t>
            </a:r>
            <a:r>
              <a:rPr lang="en-US" dirty="0"/>
              <a:t>are reptiles or cold-blooded creatures. They belong to the same group as lizards (the scaled group, </a:t>
            </a:r>
            <a:r>
              <a:rPr lang="en-US" dirty="0" err="1"/>
              <a:t>Squamata</a:t>
            </a:r>
            <a:r>
              <a:rPr lang="en-US" dirty="0"/>
              <a:t>) but from a subgroup of their own (</a:t>
            </a:r>
            <a:r>
              <a:rPr lang="en-US" dirty="0" err="1"/>
              <a:t>Serpentes</a:t>
            </a:r>
            <a:r>
              <a:rPr lang="en-US" dirty="0"/>
              <a:t>).</a:t>
            </a:r>
          </a:p>
          <a:p>
            <a:pPr marL="0" indent="0" algn="just" fontAlgn="base">
              <a:buNone/>
            </a:pPr>
            <a:r>
              <a:rPr lang="en-US" dirty="0" smtClean="0"/>
              <a:t>	Actually </a:t>
            </a:r>
            <a:r>
              <a:rPr lang="en-US" dirty="0"/>
              <a:t>snakes have two legs but a long time ago they had claws to help them slither along. Snakes are not slimy. Snakes are covered in scales which are just bumps on skin.</a:t>
            </a:r>
          </a:p>
          <a:p>
            <a:pPr marL="0" indent="0" algn="just" fontAlgn="base">
              <a:buNone/>
            </a:pPr>
            <a:r>
              <a:rPr lang="en-US" dirty="0" smtClean="0"/>
              <a:t>	Their </a:t>
            </a:r>
            <a:r>
              <a:rPr lang="en-US" dirty="0"/>
              <a:t>skin is tough however it’s shiny and it’s used to make them reduce friction as the snake slithers on the </a:t>
            </a:r>
            <a:r>
              <a:rPr lang="en-US" dirty="0" err="1"/>
              <a:t>ground.Snakes</a:t>
            </a:r>
            <a:r>
              <a:rPr lang="en-US" dirty="0"/>
              <a:t> usually sun bathe on rocks within the heat weather. This is because snakes are cold-blooded; they have to sunbathe because they need sun’s heat to heat their bodies up.</a:t>
            </a:r>
          </a:p>
          <a:p>
            <a:pPr marL="0" indent="0" algn="just" fontAlgn="base">
              <a:buNone/>
            </a:pPr>
            <a:r>
              <a:rPr lang="en-US" dirty="0" smtClean="0"/>
              <a:t>	Most </a:t>
            </a:r>
            <a:r>
              <a:rPr lang="en-US" dirty="0"/>
              <a:t>snakes live in the country. Some varieties of snakes sleep in trees, some sleep in water, however most survive in the bottom in deserted rabbit holes, in thick, long grass and in recent logs.</a:t>
            </a:r>
          </a:p>
          <a:p>
            <a:pPr marL="0" indent="0" algn="just" fontAlgn="base">
              <a:buNone/>
            </a:pPr>
            <a:r>
              <a:rPr lang="en-US" dirty="0" smtClean="0"/>
              <a:t>	A </a:t>
            </a:r>
            <a:r>
              <a:rPr lang="en-US" dirty="0"/>
              <a:t>snake’s food sometimes consists of frogs, lizards, and mice and different snakes. The </a:t>
            </a:r>
            <a:r>
              <a:rPr lang="en-US" dirty="0" err="1"/>
              <a:t>Eunectes</a:t>
            </a:r>
            <a:r>
              <a:rPr lang="en-US" dirty="0"/>
              <a:t> </a:t>
            </a:r>
            <a:r>
              <a:rPr lang="en-US" dirty="0" err="1"/>
              <a:t>murinus</a:t>
            </a:r>
            <a:r>
              <a:rPr lang="en-US" dirty="0"/>
              <a:t> will eat little crocodiles and even bears. several snakes defend themselves with their fangs. Some snakes are protected by scaring their enemies away just like the elapid snake. The flying snakes glide far away from danger. Their ribs unfold apart and also the skin stretches out. Its technique is simply just like the sugar gliders.</a:t>
            </a:r>
          </a:p>
          <a:p>
            <a:pPr algn="just"/>
            <a:r>
              <a:rPr lang="en-US" dirty="0" smtClean="0"/>
              <a:t/>
            </a:r>
            <a:br>
              <a:rPr lang="en-US" dirty="0" smtClean="0"/>
            </a:br>
            <a:endParaRPr lang="en-US" dirty="0"/>
          </a:p>
        </p:txBody>
      </p:sp>
    </p:spTree>
    <p:extLst>
      <p:ext uri="{BB962C8B-B14F-4D97-AF65-F5344CB8AC3E}">
        <p14:creationId xmlns:p14="http://schemas.microsoft.com/office/powerpoint/2010/main" val="3375447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640" y="378824"/>
            <a:ext cx="10805160" cy="5798140"/>
          </a:xfrm>
        </p:spPr>
        <p:txBody>
          <a:bodyPr>
            <a:normAutofit fontScale="70000" lnSpcReduction="20000"/>
          </a:bodyPr>
          <a:lstStyle/>
          <a:p>
            <a:pPr fontAlgn="base"/>
            <a:r>
              <a:rPr lang="en-US" dirty="0"/>
              <a:t>1. Snakes are cold blooded, that’s why they need</a:t>
            </a:r>
          </a:p>
          <a:p>
            <a:pPr marL="0" indent="0" fontAlgn="base">
              <a:buNone/>
            </a:pPr>
            <a:r>
              <a:rPr lang="en-US" dirty="0" smtClean="0"/>
              <a:t>A. Avoid </a:t>
            </a:r>
            <a:r>
              <a:rPr lang="en-US" dirty="0"/>
              <a:t>sun to protect their shiny skin.</a:t>
            </a:r>
            <a:br>
              <a:rPr lang="en-US" dirty="0"/>
            </a:br>
            <a:r>
              <a:rPr lang="en-US" dirty="0"/>
              <a:t>B. Live in a rabbit hole to avoid sunbathing.</a:t>
            </a:r>
            <a:br>
              <a:rPr lang="en-US" dirty="0"/>
            </a:br>
            <a:r>
              <a:rPr lang="en-US" b="1" dirty="0"/>
              <a:t>C. They like to sun bathe to make them stay warm. </a:t>
            </a:r>
            <a:endParaRPr lang="en-US" b="1" dirty="0" smtClean="0"/>
          </a:p>
          <a:p>
            <a:pPr marL="0" indent="0" fontAlgn="base">
              <a:buNone/>
            </a:pPr>
            <a:endParaRPr lang="en-US" dirty="0"/>
          </a:p>
          <a:p>
            <a:pPr fontAlgn="base"/>
            <a:r>
              <a:rPr lang="en-US" dirty="0"/>
              <a:t>2. What you know from text 2 about snake fact?</a:t>
            </a:r>
          </a:p>
          <a:p>
            <a:pPr marL="0" indent="0" fontAlgn="base">
              <a:buNone/>
            </a:pPr>
            <a:r>
              <a:rPr lang="en-US" b="1" dirty="0"/>
              <a:t>A. They use their claws to slither along the ground.</a:t>
            </a:r>
            <a:br>
              <a:rPr lang="en-US" b="1" dirty="0"/>
            </a:br>
            <a:r>
              <a:rPr lang="en-US" dirty="0"/>
              <a:t>B. They legs and feet.</a:t>
            </a:r>
            <a:br>
              <a:rPr lang="en-US" dirty="0"/>
            </a:br>
            <a:r>
              <a:rPr lang="en-US" dirty="0"/>
              <a:t>C. They don’t like sunlight.</a:t>
            </a:r>
          </a:p>
          <a:p>
            <a:pPr marL="0" indent="0" fontAlgn="base">
              <a:buNone/>
            </a:pPr>
            <a:r>
              <a:rPr lang="en-US" dirty="0"/>
              <a:t> </a:t>
            </a:r>
          </a:p>
          <a:p>
            <a:pPr fontAlgn="base"/>
            <a:r>
              <a:rPr lang="en-US" dirty="0"/>
              <a:t>3. How snakes defend themselves?</a:t>
            </a:r>
          </a:p>
          <a:p>
            <a:pPr marL="0" indent="0" fontAlgn="base">
              <a:buNone/>
            </a:pPr>
            <a:r>
              <a:rPr lang="en-US" dirty="0"/>
              <a:t>A. They defend themselves by hissing.</a:t>
            </a:r>
            <a:br>
              <a:rPr lang="en-US" dirty="0"/>
            </a:br>
            <a:r>
              <a:rPr lang="en-US" b="1" dirty="0"/>
              <a:t>B. They defend themselves by using their fangs.</a:t>
            </a:r>
            <a:br>
              <a:rPr lang="en-US" b="1" dirty="0"/>
            </a:br>
            <a:r>
              <a:rPr lang="en-US" dirty="0"/>
              <a:t>C. They protect themselves by eating </a:t>
            </a:r>
            <a:r>
              <a:rPr lang="en-US" dirty="0" smtClean="0"/>
              <a:t>food </a:t>
            </a:r>
            <a:r>
              <a:rPr lang="en-US" dirty="0"/>
              <a:t>or other varieties of snake.</a:t>
            </a:r>
          </a:p>
          <a:p>
            <a:pPr marL="0" indent="0" fontAlgn="base">
              <a:buNone/>
            </a:pPr>
            <a:r>
              <a:rPr lang="en-US" dirty="0"/>
              <a:t> </a:t>
            </a:r>
          </a:p>
          <a:p>
            <a:pPr fontAlgn="base"/>
            <a:r>
              <a:rPr lang="en-US" dirty="0"/>
              <a:t>4. What do snakes eat?</a:t>
            </a:r>
          </a:p>
          <a:p>
            <a:pPr marL="0" indent="0" fontAlgn="base">
              <a:buNone/>
            </a:pPr>
            <a:r>
              <a:rPr lang="en-US" dirty="0"/>
              <a:t>A. Frog, cow, mice.</a:t>
            </a:r>
            <a:br>
              <a:rPr lang="en-US" dirty="0"/>
            </a:br>
            <a:r>
              <a:rPr lang="en-US" b="1" dirty="0"/>
              <a:t>B. </a:t>
            </a:r>
            <a:r>
              <a:rPr lang="en-US" b="1" dirty="0" smtClean="0"/>
              <a:t>Lizard</a:t>
            </a:r>
            <a:r>
              <a:rPr lang="en-US" b="1" dirty="0"/>
              <a:t>, other kind of snake, frog</a:t>
            </a:r>
            <a:br>
              <a:rPr lang="en-US" b="1" dirty="0"/>
            </a:br>
            <a:r>
              <a:rPr lang="en-US" dirty="0"/>
              <a:t>C. Other kind of snake, frog, bird</a:t>
            </a:r>
          </a:p>
          <a:p>
            <a:pPr marL="0" indent="0" fontAlgn="base">
              <a:buNone/>
            </a:pPr>
            <a:r>
              <a:rPr lang="en-US" dirty="0"/>
              <a:t> </a:t>
            </a:r>
          </a:p>
          <a:p>
            <a:endParaRPr lang="en-US" dirty="0"/>
          </a:p>
        </p:txBody>
      </p:sp>
    </p:spTree>
    <p:extLst>
      <p:ext uri="{BB962C8B-B14F-4D97-AF65-F5344CB8AC3E}">
        <p14:creationId xmlns:p14="http://schemas.microsoft.com/office/powerpoint/2010/main" val="4293391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0263" y="104503"/>
            <a:ext cx="10883538" cy="6531428"/>
          </a:xfrm>
        </p:spPr>
        <p:txBody>
          <a:bodyPr>
            <a:noAutofit/>
          </a:bodyPr>
          <a:lstStyle/>
          <a:p>
            <a:pPr fontAlgn="base"/>
            <a:r>
              <a:rPr lang="en-US" sz="2000" dirty="0"/>
              <a:t>5. What </a:t>
            </a:r>
            <a:r>
              <a:rPr lang="en-US" sz="2000" dirty="0" err="1"/>
              <a:t>Eunectes</a:t>
            </a:r>
            <a:r>
              <a:rPr lang="en-US" sz="2000" dirty="0"/>
              <a:t> </a:t>
            </a:r>
            <a:r>
              <a:rPr lang="en-US" sz="2000" dirty="0" err="1"/>
              <a:t>murinus</a:t>
            </a:r>
            <a:r>
              <a:rPr lang="en-US" sz="2000" dirty="0"/>
              <a:t> food?</a:t>
            </a:r>
          </a:p>
          <a:p>
            <a:pPr marL="0" indent="0" fontAlgn="base">
              <a:buNone/>
            </a:pPr>
            <a:r>
              <a:rPr lang="en-US" sz="2000" dirty="0" smtClean="0"/>
              <a:t>A. Cow</a:t>
            </a:r>
            <a:r>
              <a:rPr lang="en-US" sz="2000" dirty="0"/>
              <a:t>, buffalo.</a:t>
            </a:r>
            <a:br>
              <a:rPr lang="en-US" sz="2000" dirty="0"/>
            </a:br>
            <a:r>
              <a:rPr lang="en-US" sz="2000" dirty="0"/>
              <a:t>B. Bird, frog.</a:t>
            </a:r>
            <a:br>
              <a:rPr lang="en-US" sz="2000" dirty="0"/>
            </a:br>
            <a:r>
              <a:rPr lang="en-US" sz="2000" b="1" dirty="0"/>
              <a:t>C. Little crocodile and bears</a:t>
            </a:r>
            <a:r>
              <a:rPr lang="en-US" sz="2000" b="1" dirty="0" smtClean="0"/>
              <a:t>.</a:t>
            </a:r>
          </a:p>
          <a:p>
            <a:pPr marL="0" indent="0" fontAlgn="base">
              <a:buNone/>
            </a:pPr>
            <a:endParaRPr lang="en-US" sz="2000" dirty="0"/>
          </a:p>
          <a:p>
            <a:pPr fontAlgn="base"/>
            <a:r>
              <a:rPr lang="en-US" sz="2000" dirty="0"/>
              <a:t>6. Where usually snakes live or sleep?</a:t>
            </a:r>
          </a:p>
          <a:p>
            <a:pPr marL="0" indent="0" fontAlgn="base">
              <a:buNone/>
            </a:pPr>
            <a:r>
              <a:rPr lang="en-US" sz="2000" b="1" dirty="0" smtClean="0"/>
              <a:t>A. Rabbit </a:t>
            </a:r>
            <a:r>
              <a:rPr lang="en-US" sz="2000" b="1" dirty="0"/>
              <a:t>hole, tree, water</a:t>
            </a:r>
            <a:br>
              <a:rPr lang="en-US" sz="2000" b="1" dirty="0"/>
            </a:br>
            <a:r>
              <a:rPr lang="en-US" sz="2000" dirty="0"/>
              <a:t>B. Field, trees, cave</a:t>
            </a:r>
            <a:br>
              <a:rPr lang="en-US" sz="2000" dirty="0"/>
            </a:br>
            <a:r>
              <a:rPr lang="en-US" sz="2000" dirty="0"/>
              <a:t>C. Rabbit hole, cave, </a:t>
            </a:r>
            <a:r>
              <a:rPr lang="en-US" sz="2000" dirty="0" smtClean="0"/>
              <a:t>water</a:t>
            </a:r>
          </a:p>
          <a:p>
            <a:pPr marL="0" indent="0" fontAlgn="base">
              <a:buNone/>
            </a:pPr>
            <a:endParaRPr lang="en-US" sz="2000" dirty="0"/>
          </a:p>
          <a:p>
            <a:pPr fontAlgn="base"/>
            <a:r>
              <a:rPr lang="en-US" sz="2000" dirty="0" smtClean="0"/>
              <a:t>7</a:t>
            </a:r>
            <a:r>
              <a:rPr lang="en-US" sz="2000" dirty="0"/>
              <a:t>. Based on the text above, what kind of animal snakes are?</a:t>
            </a:r>
          </a:p>
          <a:p>
            <a:pPr marL="0" indent="0" fontAlgn="base">
              <a:buNone/>
            </a:pPr>
            <a:r>
              <a:rPr lang="en-US" sz="2000" dirty="0" smtClean="0"/>
              <a:t>A. Poultry</a:t>
            </a:r>
            <a:r>
              <a:rPr lang="en-US" sz="2000" dirty="0"/>
              <a:t/>
            </a:r>
            <a:br>
              <a:rPr lang="en-US" sz="2000" dirty="0"/>
            </a:br>
            <a:r>
              <a:rPr lang="en-US" sz="2000" b="1" dirty="0"/>
              <a:t>B. Reptiles</a:t>
            </a:r>
            <a:br>
              <a:rPr lang="en-US" sz="2000" b="1" dirty="0"/>
            </a:br>
            <a:r>
              <a:rPr lang="en-US" sz="2000" dirty="0"/>
              <a:t>C. </a:t>
            </a:r>
            <a:r>
              <a:rPr lang="en-US" sz="2000" dirty="0" smtClean="0"/>
              <a:t>Mammals</a:t>
            </a:r>
          </a:p>
          <a:p>
            <a:pPr marL="0" indent="0" fontAlgn="base">
              <a:buNone/>
            </a:pPr>
            <a:endParaRPr lang="en-US" sz="2000" dirty="0"/>
          </a:p>
          <a:p>
            <a:pPr marL="0" indent="0" fontAlgn="base">
              <a:buNone/>
            </a:pPr>
            <a:r>
              <a:rPr lang="en-US" sz="2000" dirty="0"/>
              <a:t> </a:t>
            </a:r>
            <a:r>
              <a:rPr lang="en-US" sz="2000" dirty="0" smtClean="0"/>
              <a:t>8</a:t>
            </a:r>
            <a:r>
              <a:rPr lang="en-US" sz="2000" dirty="0"/>
              <a:t>. Based on text 2 what you know about snake skin?</a:t>
            </a:r>
          </a:p>
          <a:p>
            <a:pPr marL="0" indent="0" fontAlgn="base">
              <a:buNone/>
            </a:pPr>
            <a:r>
              <a:rPr lang="en-US" sz="2000" dirty="0"/>
              <a:t>A. It’s </a:t>
            </a:r>
            <a:r>
              <a:rPr lang="en-US" sz="2000" dirty="0" err="1"/>
              <a:t>slimmy</a:t>
            </a:r>
            <a:r>
              <a:rPr lang="en-US" sz="2000" dirty="0"/>
              <a:t> and shiny</a:t>
            </a:r>
            <a:br>
              <a:rPr lang="en-US" sz="2000" dirty="0"/>
            </a:br>
            <a:r>
              <a:rPr lang="en-US" sz="2000" dirty="0"/>
              <a:t>B. It’s tough and </a:t>
            </a:r>
            <a:r>
              <a:rPr lang="en-US" sz="2000" dirty="0" err="1"/>
              <a:t>slimmy</a:t>
            </a:r>
            <a:r>
              <a:rPr lang="en-US" sz="2000" dirty="0"/>
              <a:t/>
            </a:r>
            <a:br>
              <a:rPr lang="en-US" sz="2000" dirty="0"/>
            </a:br>
            <a:r>
              <a:rPr lang="en-US" sz="2000" b="1" dirty="0"/>
              <a:t>C. It’s shiny and tough</a:t>
            </a:r>
            <a:endParaRPr lang="en-US" sz="2000" dirty="0"/>
          </a:p>
          <a:p>
            <a:pPr marL="0" indent="0" fontAlgn="base">
              <a:buNone/>
            </a:pPr>
            <a:endParaRPr lang="en-US" sz="2000" dirty="0"/>
          </a:p>
          <a:p>
            <a:pPr marL="0" indent="0">
              <a:buNone/>
            </a:pPr>
            <a:r>
              <a:rPr lang="en-US" sz="2000" dirty="0" smtClean="0"/>
              <a:t/>
            </a:r>
            <a:br>
              <a:rPr lang="en-US" sz="2000" dirty="0" smtClean="0"/>
            </a:br>
            <a:endParaRPr lang="en-US" sz="2000" dirty="0"/>
          </a:p>
        </p:txBody>
      </p:sp>
    </p:spTree>
    <p:extLst>
      <p:ext uri="{BB962C8B-B14F-4D97-AF65-F5344CB8AC3E}">
        <p14:creationId xmlns:p14="http://schemas.microsoft.com/office/powerpoint/2010/main" val="1058681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en-US" sz="2600" dirty="0"/>
              <a:t>9. How do flying snakes defend themselves?</a:t>
            </a:r>
          </a:p>
          <a:p>
            <a:pPr marL="0" indent="0" fontAlgn="base">
              <a:buNone/>
            </a:pPr>
            <a:r>
              <a:rPr lang="en-US" sz="2600" b="1" dirty="0"/>
              <a:t>A. They Glide far away from danger</a:t>
            </a:r>
            <a:br>
              <a:rPr lang="en-US" sz="2600" b="1" dirty="0"/>
            </a:br>
            <a:r>
              <a:rPr lang="en-US" sz="2600" dirty="0"/>
              <a:t>B. They defend themselves by hissing.</a:t>
            </a:r>
            <a:br>
              <a:rPr lang="en-US" sz="2600" dirty="0"/>
            </a:br>
            <a:r>
              <a:rPr lang="en-US" sz="2600" dirty="0"/>
              <a:t>C. They protect themselves by eating frog or other varieties of snake.</a:t>
            </a:r>
          </a:p>
          <a:p>
            <a:pPr marL="0" indent="0" fontAlgn="base">
              <a:buNone/>
            </a:pPr>
            <a:r>
              <a:rPr lang="en-US" sz="2600" dirty="0"/>
              <a:t> </a:t>
            </a:r>
          </a:p>
          <a:p>
            <a:pPr fontAlgn="base"/>
            <a:r>
              <a:rPr lang="en-US" sz="2600" dirty="0"/>
              <a:t>10. How do snakes fly without wings?</a:t>
            </a:r>
          </a:p>
          <a:p>
            <a:pPr marL="0" indent="0" fontAlgn="base">
              <a:buNone/>
            </a:pPr>
            <a:r>
              <a:rPr lang="en-US" sz="2600" dirty="0"/>
              <a:t>A. They borrow bird wings.</a:t>
            </a:r>
            <a:br>
              <a:rPr lang="en-US" sz="2600" dirty="0"/>
            </a:br>
            <a:r>
              <a:rPr lang="en-US" sz="2600" dirty="0"/>
              <a:t>B. They run fast and make them fly.</a:t>
            </a:r>
            <a:br>
              <a:rPr lang="en-US" sz="2600" dirty="0"/>
            </a:br>
            <a:r>
              <a:rPr lang="en-US" sz="2600" b="1" dirty="0"/>
              <a:t>C. Their ribs unfold apart and also the skin stretches out. Like sugar gliders. </a:t>
            </a:r>
            <a:endParaRPr lang="en-US" sz="2600" dirty="0"/>
          </a:p>
          <a:p>
            <a:pPr marL="0" indent="0">
              <a:buNone/>
            </a:pPr>
            <a:r>
              <a:rPr lang="en-US" dirty="0" smtClean="0"/>
              <a:t/>
            </a:r>
            <a:br>
              <a:rPr lang="en-US" dirty="0" smtClean="0"/>
            </a:br>
            <a:endParaRPr lang="en-US" dirty="0"/>
          </a:p>
        </p:txBody>
      </p:sp>
    </p:spTree>
    <p:extLst>
      <p:ext uri="{BB962C8B-B14F-4D97-AF65-F5344CB8AC3E}">
        <p14:creationId xmlns:p14="http://schemas.microsoft.com/office/powerpoint/2010/main" val="1072023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TotalTime>
  <Words>292</Words>
  <Application>Microsoft Office PowerPoint</Application>
  <PresentationFormat>Widescreen</PresentationFormat>
  <Paragraphs>77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FACTUAL REPORT TEXT 2</vt:lpstr>
      <vt:lpstr>PowerPoint Presentation</vt:lpstr>
      <vt:lpstr>EXAMPLES/TEXT</vt:lpstr>
      <vt:lpstr>EXERCISES</vt:lpstr>
      <vt:lpstr>PowerPoint Presentation</vt:lpstr>
      <vt:lpstr>PowerPoint Presentation</vt:lpstr>
      <vt:lpstr>PowerPoint Presentation</vt:lpstr>
      <vt:lpstr>PowerPoint Presentation</vt:lpstr>
      <vt:lpstr>PowerPoint Presentation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FACTUAL REPORT TEXT 2</dc:title>
  <dc:creator>Lenovo</dc:creator>
  <cp:lastModifiedBy>Lenovo</cp:lastModifiedBy>
  <cp:revision>9</cp:revision>
  <dcterms:created xsi:type="dcterms:W3CDTF">2022-02-22T07:26:04Z</dcterms:created>
  <dcterms:modified xsi:type="dcterms:W3CDTF">2022-02-23T10:24:38Z</dcterms:modified>
</cp:coreProperties>
</file>