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5"/>
  </p:sldMasterIdLst>
  <p:handoutMasterIdLst>
    <p:handoutMasterId r:id="rId16"/>
  </p:handoutMasterIdLst>
  <p:sldIdLst>
    <p:sldId id="256" r:id="rId6"/>
    <p:sldId id="257" r:id="rId7"/>
    <p:sldId id="258" r:id="rId8"/>
    <p:sldId id="259" r:id="rId9"/>
    <p:sldId id="271" r:id="rId10"/>
    <p:sldId id="272" r:id="rId11"/>
    <p:sldId id="274" r:id="rId12"/>
    <p:sldId id="275" r:id="rId13"/>
    <p:sldId id="276" r:id="rId14"/>
    <p:sldId id="285"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00FF"/>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94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94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94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8FB642F-B6CF-438B-8F47-F73C800EDC64}" type="slidenum">
              <a:rPr lang="en-US"/>
              <a:pPr>
                <a:defRPr/>
              </a:pPr>
              <a:t>‹#›</a:t>
            </a:fld>
            <a:endParaRPr lang="en-US"/>
          </a:p>
        </p:txBody>
      </p:sp>
    </p:spTree>
    <p:extLst>
      <p:ext uri="{BB962C8B-B14F-4D97-AF65-F5344CB8AC3E}">
        <p14:creationId xmlns:p14="http://schemas.microsoft.com/office/powerpoint/2010/main" val="51366841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29699"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2970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smtClean="0"/>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smtClean="0"/>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smtClean="0"/>
            </a:lvl1pPr>
          </a:lstStyle>
          <a:p>
            <a:pPr>
              <a:defRPr/>
            </a:pPr>
            <a:fld id="{444F7FFE-E019-4B14-AA42-0077ED000297}"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552AC8A1-B2DC-46C0-AC47-FF9AAAD87F53}"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B52A23A9-0591-4986-B533-9CDE0E99EEAF}"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845D2870-895D-4854-8D78-0707E2092C9A}"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C68018BD-62C6-4064-B253-27FC0151A6DE}"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AEBE7426-D366-4034-ABB6-98B9816696CF}"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91E97D19-6BB8-440C-8750-3C5843D75F94}"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135E4D32-C366-4569-A65F-B0366B239DFB}"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FA9705C6-3731-483D-A5F7-2278137D511F}"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425C0F76-CCD7-4D56-A53B-0B2BE92DB79E}"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F796C29E-6709-4723-AE5B-6FC65DB6D995}"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8677"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vl1pPr>
          </a:lstStyle>
          <a:p>
            <a:pPr>
              <a:defRPr/>
            </a:pPr>
            <a:endParaRPr lang="en-US" altLang="en-US"/>
          </a:p>
        </p:txBody>
      </p:sp>
      <p:sp>
        <p:nvSpPr>
          <p:cNvPr id="28678"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lvl1pPr>
          </a:lstStyle>
          <a:p>
            <a:pPr>
              <a:defRPr/>
            </a:pPr>
            <a:endParaRPr lang="en-US" altLang="en-US"/>
          </a:p>
        </p:txBody>
      </p:sp>
      <p:sp>
        <p:nvSpPr>
          <p:cNvPr id="28679"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lvl1pPr>
          </a:lstStyle>
          <a:p>
            <a:pPr>
              <a:defRPr/>
            </a:pPr>
            <a:fld id="{8054A8D2-1128-463D-A23C-48281745938E}"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28681"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82"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83" name="Oval 11"/>
            <p:cNvSpPr>
              <a:spLocks noChangeArrowheads="1"/>
            </p:cNvSpPr>
            <p:nvPr/>
          </p:nvSpPr>
          <p:spPr bwMode="auto">
            <a:xfrm>
              <a:off x="5360"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84" name="Oval 12"/>
            <p:cNvSpPr>
              <a:spLocks noChangeArrowheads="1"/>
            </p:cNvSpPr>
            <p:nvPr/>
          </p:nvSpPr>
          <p:spPr bwMode="auto">
            <a:xfrm>
              <a:off x="5136" y="1072"/>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5" name="Oval 13"/>
            <p:cNvSpPr>
              <a:spLocks noChangeArrowheads="1"/>
            </p:cNvSpPr>
            <p:nvPr/>
          </p:nvSpPr>
          <p:spPr bwMode="auto">
            <a:xfrm>
              <a:off x="5248"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6" name="Oval 14"/>
            <p:cNvSpPr>
              <a:spLocks noChangeArrowheads="1"/>
            </p:cNvSpPr>
            <p:nvPr/>
          </p:nvSpPr>
          <p:spPr bwMode="auto">
            <a:xfrm>
              <a:off x="5360"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7" name="Oval 15"/>
            <p:cNvSpPr>
              <a:spLocks noChangeArrowheads="1"/>
            </p:cNvSpPr>
            <p:nvPr/>
          </p:nvSpPr>
          <p:spPr bwMode="auto">
            <a:xfrm>
              <a:off x="5472" y="1072"/>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88" name="Oval 16"/>
            <p:cNvSpPr>
              <a:spLocks noChangeArrowheads="1"/>
            </p:cNvSpPr>
            <p:nvPr/>
          </p:nvSpPr>
          <p:spPr bwMode="auto">
            <a:xfrm>
              <a:off x="5136" y="1184"/>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9" name="Oval 17"/>
            <p:cNvSpPr>
              <a:spLocks noChangeArrowheads="1"/>
            </p:cNvSpPr>
            <p:nvPr/>
          </p:nvSpPr>
          <p:spPr bwMode="auto">
            <a:xfrm>
              <a:off x="5248" y="1184"/>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90" name="Oval 18"/>
            <p:cNvSpPr>
              <a:spLocks noChangeArrowheads="1"/>
            </p:cNvSpPr>
            <p:nvPr/>
          </p:nvSpPr>
          <p:spPr bwMode="auto">
            <a:xfrm>
              <a:off x="5360"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1" name="Oval 19"/>
            <p:cNvSpPr>
              <a:spLocks noChangeArrowheads="1"/>
            </p:cNvSpPr>
            <p:nvPr/>
          </p:nvSpPr>
          <p:spPr bwMode="auto">
            <a:xfrm>
              <a:off x="5472"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2" name="Oval 20"/>
            <p:cNvSpPr>
              <a:spLocks noChangeArrowheads="1"/>
            </p:cNvSpPr>
            <p:nvPr/>
          </p:nvSpPr>
          <p:spPr bwMode="auto">
            <a:xfrm>
              <a:off x="5584" y="1184"/>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693"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94"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5" name="Oval 23"/>
            <p:cNvSpPr>
              <a:spLocks noChangeArrowheads="1"/>
            </p:cNvSpPr>
            <p:nvPr/>
          </p:nvSpPr>
          <p:spPr bwMode="auto">
            <a:xfrm>
              <a:off x="5360"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6" name="Oval 24"/>
            <p:cNvSpPr>
              <a:spLocks noChangeArrowheads="1"/>
            </p:cNvSpPr>
            <p:nvPr/>
          </p:nvSpPr>
          <p:spPr bwMode="auto">
            <a:xfrm>
              <a:off x="5472" y="1296"/>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28697"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8"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9" name="Oval 27"/>
            <p:cNvSpPr>
              <a:spLocks noChangeArrowheads="1"/>
            </p:cNvSpPr>
            <p:nvPr/>
          </p:nvSpPr>
          <p:spPr bwMode="auto">
            <a:xfrm>
              <a:off x="5360"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0" name="Oval 28"/>
            <p:cNvSpPr>
              <a:spLocks noChangeArrowheads="1"/>
            </p:cNvSpPr>
            <p:nvPr/>
          </p:nvSpPr>
          <p:spPr bwMode="auto">
            <a:xfrm>
              <a:off x="5472"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1"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02"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703"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4" name="Oval 32"/>
            <p:cNvSpPr>
              <a:spLocks noChangeArrowheads="1"/>
            </p:cNvSpPr>
            <p:nvPr/>
          </p:nvSpPr>
          <p:spPr bwMode="auto">
            <a:xfrm>
              <a:off x="5360"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5" name="Oval 33"/>
            <p:cNvSpPr>
              <a:spLocks noChangeArrowheads="1"/>
            </p:cNvSpPr>
            <p:nvPr/>
          </p:nvSpPr>
          <p:spPr bwMode="auto">
            <a:xfrm>
              <a:off x="5472" y="1520"/>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06" name="Oval 34"/>
            <p:cNvSpPr>
              <a:spLocks noChangeArrowheads="1"/>
            </p:cNvSpPr>
            <p:nvPr/>
          </p:nvSpPr>
          <p:spPr bwMode="auto">
            <a:xfrm>
              <a:off x="5136" y="1632"/>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7" name="Oval 35"/>
            <p:cNvSpPr>
              <a:spLocks noChangeArrowheads="1"/>
            </p:cNvSpPr>
            <p:nvPr/>
          </p:nvSpPr>
          <p:spPr bwMode="auto">
            <a:xfrm>
              <a:off x="5248" y="1632"/>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8" name="Oval 36"/>
            <p:cNvSpPr>
              <a:spLocks noChangeArrowheads="1"/>
            </p:cNvSpPr>
            <p:nvPr/>
          </p:nvSpPr>
          <p:spPr bwMode="auto">
            <a:xfrm>
              <a:off x="5360"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09" name="Oval 37"/>
            <p:cNvSpPr>
              <a:spLocks noChangeArrowheads="1"/>
            </p:cNvSpPr>
            <p:nvPr/>
          </p:nvSpPr>
          <p:spPr bwMode="auto">
            <a:xfrm>
              <a:off x="5472"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10"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11" name="Oval 39"/>
            <p:cNvSpPr>
              <a:spLocks noChangeArrowheads="1"/>
            </p:cNvSpPr>
            <p:nvPr/>
          </p:nvSpPr>
          <p:spPr bwMode="auto">
            <a:xfrm>
              <a:off x="5472" y="1744"/>
              <a:ext cx="79" cy="80"/>
            </a:xfrm>
            <a:prstGeom prst="ellipse">
              <a:avLst/>
            </a:prstGeom>
            <a:solidFill>
              <a:schemeClr val="folHlink"/>
            </a:solidFill>
            <a:ln w="9525">
              <a:noFill/>
              <a:round/>
              <a:headEnd/>
              <a:tailEnd/>
            </a:ln>
            <a:effectLst/>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cs typeface="Arial" charset="0"/>
        </a:defRPr>
      </a:lvl2pPr>
      <a:lvl3pPr algn="l" rtl="0" eaLnBrk="0" fontAlgn="base" hangingPunct="0">
        <a:spcBef>
          <a:spcPct val="0"/>
        </a:spcBef>
        <a:spcAft>
          <a:spcPct val="0"/>
        </a:spcAft>
        <a:defRPr sz="3900" b="1">
          <a:solidFill>
            <a:schemeClr val="tx2"/>
          </a:solidFill>
          <a:latin typeface="Arial" charset="0"/>
          <a:cs typeface="Arial" charset="0"/>
        </a:defRPr>
      </a:lvl3pPr>
      <a:lvl4pPr algn="l" rtl="0" eaLnBrk="0" fontAlgn="base" hangingPunct="0">
        <a:spcBef>
          <a:spcPct val="0"/>
        </a:spcBef>
        <a:spcAft>
          <a:spcPct val="0"/>
        </a:spcAft>
        <a:defRPr sz="3900" b="1">
          <a:solidFill>
            <a:schemeClr val="tx2"/>
          </a:solidFill>
          <a:latin typeface="Arial" charset="0"/>
          <a:cs typeface="Arial" charset="0"/>
        </a:defRPr>
      </a:lvl4pPr>
      <a:lvl5pPr algn="l" rtl="0" eaLnBrk="0" fontAlgn="base" hangingPunct="0">
        <a:spcBef>
          <a:spcPct val="0"/>
        </a:spcBef>
        <a:spcAft>
          <a:spcPct val="0"/>
        </a:spcAft>
        <a:defRPr sz="3900" b="1">
          <a:solidFill>
            <a:schemeClr val="tx2"/>
          </a:solidFill>
          <a:latin typeface="Arial" charset="0"/>
          <a:cs typeface="Arial" charset="0"/>
        </a:defRPr>
      </a:lvl5pPr>
      <a:lvl6pPr marL="457200" algn="l" rtl="0" fontAlgn="base">
        <a:spcBef>
          <a:spcPct val="0"/>
        </a:spcBef>
        <a:spcAft>
          <a:spcPct val="0"/>
        </a:spcAft>
        <a:defRPr sz="3900" b="1">
          <a:solidFill>
            <a:schemeClr val="tx2"/>
          </a:solidFill>
          <a:latin typeface="Arial" charset="0"/>
          <a:cs typeface="Arial" charset="0"/>
        </a:defRPr>
      </a:lvl6pPr>
      <a:lvl7pPr marL="914400" algn="l" rtl="0" fontAlgn="base">
        <a:spcBef>
          <a:spcPct val="0"/>
        </a:spcBef>
        <a:spcAft>
          <a:spcPct val="0"/>
        </a:spcAft>
        <a:defRPr sz="3900" b="1">
          <a:solidFill>
            <a:schemeClr val="tx2"/>
          </a:solidFill>
          <a:latin typeface="Arial" charset="0"/>
          <a:cs typeface="Arial" charset="0"/>
        </a:defRPr>
      </a:lvl7pPr>
      <a:lvl8pPr marL="1371600" algn="l" rtl="0" fontAlgn="base">
        <a:spcBef>
          <a:spcPct val="0"/>
        </a:spcBef>
        <a:spcAft>
          <a:spcPct val="0"/>
        </a:spcAft>
        <a:defRPr sz="3900" b="1">
          <a:solidFill>
            <a:schemeClr val="tx2"/>
          </a:solidFill>
          <a:latin typeface="Arial" charset="0"/>
          <a:cs typeface="Arial" charset="0"/>
        </a:defRPr>
      </a:lvl8pPr>
      <a:lvl9pPr marL="1828800" algn="l" rtl="0" fontAlgn="base">
        <a:spcBef>
          <a:spcPct val="0"/>
        </a:spcBef>
        <a:spcAft>
          <a:spcPct val="0"/>
        </a:spcAft>
        <a:defRPr sz="39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cs typeface="+mn-cs"/>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cs typeface="+mn-cs"/>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cs typeface="+mn-cs"/>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dirty="0"/>
              <a:t>Explanation </a:t>
            </a:r>
            <a:r>
              <a:rPr lang="en-US" dirty="0" smtClean="0"/>
              <a:t>Text</a:t>
            </a:r>
            <a:r>
              <a:rPr lang="id-ID" dirty="0" smtClean="0"/>
              <a:t> (Review)</a:t>
            </a:r>
            <a:r>
              <a:rPr lang="en-US" dirty="0"/>
              <a:t/>
            </a:r>
            <a:br>
              <a:rPr lang="en-US" dirty="0"/>
            </a:br>
            <a:endParaRPr lang="en-US" dirty="0" smtClean="0"/>
          </a:p>
        </p:txBody>
      </p:sp>
      <p:sp>
        <p:nvSpPr>
          <p:cNvPr id="2052" name="Text Box 4"/>
          <p:cNvSpPr txBox="1">
            <a:spLocks noChangeArrowheads="1"/>
          </p:cNvSpPr>
          <p:nvPr/>
        </p:nvSpPr>
        <p:spPr bwMode="auto">
          <a:xfrm>
            <a:off x="838200" y="4038600"/>
            <a:ext cx="7467600" cy="579438"/>
          </a:xfrm>
          <a:prstGeom prst="rect">
            <a:avLst/>
          </a:prstGeom>
          <a:noFill/>
          <a:ln w="9525">
            <a:noFill/>
            <a:miter lim="800000"/>
            <a:headEnd/>
            <a:tailEnd/>
          </a:ln>
        </p:spPr>
        <p:txBody>
          <a:bodyPr>
            <a:spAutoFit/>
          </a:bodyPr>
          <a:lstStyle/>
          <a:p>
            <a:pPr>
              <a:spcBef>
                <a:spcPct val="50000"/>
              </a:spcBef>
            </a:pPr>
            <a:r>
              <a:rPr lang="id-ID" sz="3200" dirty="0" smtClean="0"/>
              <a:t>BY: MISS ANNA SIPAYUNG</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edge">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nodeType="clickEffect">
                                  <p:stCondLst>
                                    <p:cond delay="0"/>
                                  </p:stCondLst>
                                  <p:childTnLst>
                                    <p:animRot by="21600000">
                                      <p:cBhvr>
                                        <p:cTn id="11" dur="2000" fill="hold"/>
                                        <p:tgtEl>
                                          <p:spTgt spid="2052">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828800"/>
            <a:ext cx="7543800" cy="1828800"/>
          </a:xfrm>
        </p:spPr>
        <p:txBody>
          <a:bodyPr/>
          <a:lstStyle/>
          <a:p>
            <a:r>
              <a:rPr lang="id-ID" dirty="0" smtClean="0"/>
              <a:t>           </a:t>
            </a:r>
            <a:r>
              <a:rPr lang="id-ID" sz="6000" dirty="0" smtClean="0"/>
              <a:t>THANK YOU</a:t>
            </a:r>
            <a:endParaRPr lang="en-US" sz="6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762000"/>
            <a:ext cx="8229600" cy="1143000"/>
          </a:xfrm>
        </p:spPr>
        <p:txBody>
          <a:bodyPr/>
          <a:lstStyle/>
          <a:p>
            <a:pPr eaLnBrk="1" hangingPunct="1"/>
            <a:r>
              <a:rPr lang="id-ID" sz="4800" dirty="0" smtClean="0"/>
              <a:t/>
            </a:r>
            <a:br>
              <a:rPr lang="id-ID" sz="4800" dirty="0" smtClean="0"/>
            </a:br>
            <a:r>
              <a:rPr lang="id-ID" sz="4800" dirty="0"/>
              <a:t/>
            </a:r>
            <a:br>
              <a:rPr lang="id-ID" sz="4800" dirty="0"/>
            </a:br>
            <a:r>
              <a:rPr lang="id-ID" sz="4800" dirty="0" smtClean="0"/>
              <a:t>                                    </a:t>
            </a:r>
            <a:br>
              <a:rPr lang="id-ID" sz="4800" dirty="0" smtClean="0"/>
            </a:br>
            <a:r>
              <a:rPr lang="en-US" sz="4400" dirty="0" smtClean="0"/>
              <a:t>Definition </a:t>
            </a:r>
            <a:r>
              <a:rPr lang="en-US" sz="4400" dirty="0"/>
              <a:t>of </a:t>
            </a:r>
            <a:r>
              <a:rPr lang="en-US" sz="4400" dirty="0" smtClean="0"/>
              <a:t>Explanation Text</a:t>
            </a:r>
            <a:endParaRPr lang="en-US" sz="4400" dirty="0" smtClean="0"/>
          </a:p>
        </p:txBody>
      </p:sp>
      <p:sp>
        <p:nvSpPr>
          <p:cNvPr id="3075" name="Rectangle 3"/>
          <p:cNvSpPr>
            <a:spLocks noGrp="1" noChangeArrowheads="1"/>
          </p:cNvSpPr>
          <p:nvPr>
            <p:ph type="body" idx="1"/>
          </p:nvPr>
        </p:nvSpPr>
        <p:spPr>
          <a:xfrm>
            <a:off x="381000" y="2362200"/>
            <a:ext cx="8458200" cy="3148013"/>
          </a:xfrm>
        </p:spPr>
        <p:txBody>
          <a:bodyPr/>
          <a:lstStyle/>
          <a:p>
            <a:pPr algn="just" eaLnBrk="1" hangingPunct="1">
              <a:lnSpc>
                <a:spcPct val="90000"/>
              </a:lnSpc>
              <a:buNone/>
            </a:pPr>
            <a:r>
              <a:rPr lang="id-ID" sz="2800" dirty="0" smtClean="0"/>
              <a:t>   </a:t>
            </a:r>
            <a:r>
              <a:rPr lang="en-US" sz="3600" dirty="0" smtClean="0"/>
              <a:t>Explanation </a:t>
            </a:r>
            <a:r>
              <a:rPr lang="en-US" sz="3600" dirty="0"/>
              <a:t>is a text which tells processes </a:t>
            </a:r>
            <a:r>
              <a:rPr lang="en-US" sz="3600" dirty="0" smtClean="0"/>
              <a:t>relating</a:t>
            </a:r>
            <a:r>
              <a:rPr lang="id-ID" sz="3600" dirty="0" smtClean="0"/>
              <a:t> </a:t>
            </a:r>
            <a:r>
              <a:rPr lang="en-US" sz="3600" dirty="0" smtClean="0"/>
              <a:t>to </a:t>
            </a:r>
            <a:r>
              <a:rPr lang="en-US" sz="3600" dirty="0"/>
              <a:t>forming of natural, social, scientific and cultural phenomena. Explanation text is to say ‘why’ and ‘how’ of the forming of the phenomena. It is often found in science, geography and history text books.</a:t>
            </a:r>
          </a:p>
          <a:p>
            <a:pPr eaLnBrk="1" hangingPunct="1">
              <a:lnSpc>
                <a:spcPct val="90000"/>
              </a:lnSpc>
              <a:buNone/>
            </a:pPr>
            <a:endParaRPr lang="en-US" sz="2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xit" presetSubtype="0" fill="hold" grpId="0" nodeType="clickEffect">
                                  <p:stCondLst>
                                    <p:cond delay="0"/>
                                  </p:stCondLst>
                                  <p:childTnLst>
                                    <p:anim to="" calcmode="lin" valueType="num">
                                      <p:cBhvr>
                                        <p:cTn id="6" dur="1"/>
                                        <p:tgtEl>
                                          <p:spTgt spid="3074"/>
                                        </p:tgtEl>
                                        <p:attrNameLst>
                                          <p:attrName/>
                                        </p:attrNameLst>
                                      </p:cBhvr>
                                    </p:anim>
                                    <p:set>
                                      <p:cBhvr>
                                        <p:cTn id="7" dur="1" fill="hold">
                                          <p:stCondLst>
                                            <p:cond delay="0"/>
                                          </p:stCondLst>
                                        </p:cTn>
                                        <p:tgtEl>
                                          <p:spTgt spid="307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66700"/>
            <a:ext cx="7543800" cy="1081088"/>
          </a:xfrm>
        </p:spPr>
        <p:txBody>
          <a:bodyPr/>
          <a:lstStyle/>
          <a:p>
            <a:pPr eaLnBrk="1" hangingPunct="1"/>
            <a:r>
              <a:rPr lang="en-US" sz="3200" dirty="0"/>
              <a:t>Generic Structure of Explanation Text</a:t>
            </a:r>
            <a:br>
              <a:rPr lang="en-US" sz="3200" dirty="0"/>
            </a:br>
            <a:endParaRPr lang="en-US" sz="3000" dirty="0" smtClean="0"/>
          </a:p>
        </p:txBody>
      </p:sp>
      <p:sp>
        <p:nvSpPr>
          <p:cNvPr id="4099" name="Rectangle 3"/>
          <p:cNvSpPr>
            <a:spLocks noGrp="1" noChangeArrowheads="1"/>
          </p:cNvSpPr>
          <p:nvPr>
            <p:ph type="body" idx="1"/>
          </p:nvPr>
        </p:nvSpPr>
        <p:spPr>
          <a:xfrm>
            <a:off x="457200" y="1524000"/>
            <a:ext cx="8229600" cy="4040187"/>
          </a:xfrm>
        </p:spPr>
        <p:txBody>
          <a:bodyPr/>
          <a:lstStyle/>
          <a:p>
            <a:pPr algn="just">
              <a:buNone/>
            </a:pPr>
            <a:r>
              <a:rPr lang="en-US" sz="2800" dirty="0"/>
              <a:t/>
            </a:r>
            <a:br>
              <a:rPr lang="en-US" sz="2800" dirty="0"/>
            </a:br>
            <a:r>
              <a:rPr lang="id-ID" sz="3600" dirty="0" smtClean="0"/>
              <a:t>- </a:t>
            </a:r>
            <a:r>
              <a:rPr lang="en-US" sz="3600" dirty="0" smtClean="0"/>
              <a:t>General </a:t>
            </a:r>
            <a:r>
              <a:rPr lang="en-US" sz="3600" dirty="0"/>
              <a:t>statement; stating the phenomenon issues which are to be </a:t>
            </a:r>
            <a:r>
              <a:rPr lang="en-US" sz="3600" dirty="0" smtClean="0"/>
              <a:t>explained.</a:t>
            </a:r>
            <a:endParaRPr lang="id-ID" sz="3600" dirty="0" smtClean="0"/>
          </a:p>
          <a:p>
            <a:pPr algn="just">
              <a:buNone/>
            </a:pPr>
            <a:r>
              <a:rPr lang="en-US" sz="3600" dirty="0" smtClean="0"/>
              <a:t/>
            </a:r>
            <a:br>
              <a:rPr lang="en-US" sz="3600" dirty="0" smtClean="0"/>
            </a:br>
            <a:r>
              <a:rPr lang="id-ID" sz="3600" dirty="0" smtClean="0"/>
              <a:t>- </a:t>
            </a:r>
            <a:r>
              <a:rPr lang="en-US" sz="3600" dirty="0" smtClean="0"/>
              <a:t>Sequenced </a:t>
            </a:r>
            <a:r>
              <a:rPr lang="en-US" sz="3600" dirty="0"/>
              <a:t>explanation; stating a series of steps which explain the phenomena.</a:t>
            </a:r>
          </a:p>
          <a:p>
            <a:pPr algn="just">
              <a:buNone/>
            </a:pPr>
            <a:endParaRPr lang="en-US" sz="2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grpId="0" nodeType="clickEffect">
                                  <p:stCondLst>
                                    <p:cond delay="0"/>
                                  </p:stCondLst>
                                  <p:iterate type="lt">
                                    <p:tmPct val="10000"/>
                                  </p:iterate>
                                  <p:childTnLst>
                                    <p:animEffect transition="out" filter="fade">
                                      <p:cBhvr>
                                        <p:cTn id="6" dur="2000"/>
                                        <p:tgtEl>
                                          <p:spTgt spid="4098"/>
                                        </p:tgtEl>
                                      </p:cBhvr>
                                    </p:animEffect>
                                    <p:anim calcmode="lin" valueType="num">
                                      <p:cBhvr>
                                        <p:cTn id="7" dur="2000"/>
                                        <p:tgtEl>
                                          <p:spTgt spid="4098"/>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4098"/>
                                        </p:tgtEl>
                                        <p:attrNameLst>
                                          <p:attrName>ppt_h</p:attrName>
                                        </p:attrNameLst>
                                      </p:cBhvr>
                                      <p:tavLst>
                                        <p:tav tm="0">
                                          <p:val>
                                            <p:strVal val="ppt_h"/>
                                          </p:val>
                                        </p:tav>
                                        <p:tav tm="100000">
                                          <p:val>
                                            <p:strVal val="ppt_h"/>
                                          </p:val>
                                        </p:tav>
                                      </p:tavLst>
                                    </p:anim>
                                    <p:set>
                                      <p:cBhvr>
                                        <p:cTn id="9" dur="1" fill="hold">
                                          <p:stCondLst>
                                            <p:cond delay="1999"/>
                                          </p:stCondLst>
                                        </p:cTn>
                                        <p:tgtEl>
                                          <p:spTgt spid="4098"/>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5" presetClass="exit" presetSubtype="0" fill="hold" nodeType="clickEffect">
                                  <p:stCondLst>
                                    <p:cond delay="0"/>
                                  </p:stCondLst>
                                  <p:iterate type="lt">
                                    <p:tmPct val="10000"/>
                                  </p:iterate>
                                  <p:childTnLst>
                                    <p:animEffect transition="out" filter="fade">
                                      <p:cBhvr>
                                        <p:cTn id="13" dur="2000"/>
                                        <p:tgtEl>
                                          <p:spTgt spid="4099">
                                            <p:txEl>
                                              <p:pRg st="0" end="0"/>
                                            </p:txEl>
                                          </p:spTgt>
                                        </p:tgtEl>
                                      </p:cBhvr>
                                    </p:animEffect>
                                    <p:anim calcmode="lin" valueType="num">
                                      <p:cBhvr>
                                        <p:cTn id="14" dur="2000"/>
                                        <p:tgtEl>
                                          <p:spTgt spid="4099">
                                            <p:txEl>
                                              <p:pRg st="0" end="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5" dur="2000"/>
                                        <p:tgtEl>
                                          <p:spTgt spid="4099">
                                            <p:txEl>
                                              <p:pRg st="0" end="0"/>
                                            </p:txEl>
                                          </p:spTgt>
                                        </p:tgtEl>
                                        <p:attrNameLst>
                                          <p:attrName>ppt_h</p:attrName>
                                        </p:attrNameLst>
                                      </p:cBhvr>
                                      <p:tavLst>
                                        <p:tav tm="0">
                                          <p:val>
                                            <p:strVal val="ppt_h"/>
                                          </p:val>
                                        </p:tav>
                                        <p:tav tm="100000">
                                          <p:val>
                                            <p:strVal val="ppt_h"/>
                                          </p:val>
                                        </p:tav>
                                      </p:tavLst>
                                    </p:anim>
                                    <p:set>
                                      <p:cBhvr>
                                        <p:cTn id="16" dur="1" fill="hold">
                                          <p:stCondLst>
                                            <p:cond delay="1999"/>
                                          </p:stCondLst>
                                        </p:cTn>
                                        <p:tgtEl>
                                          <p:spTgt spid="4099">
                                            <p:txEl>
                                              <p:pRg st="0" end="0"/>
                                            </p:txEl>
                                          </p:spTgt>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5" presetClass="exit" presetSubtype="0" fill="hold" nodeType="clickEffect">
                                  <p:stCondLst>
                                    <p:cond delay="0"/>
                                  </p:stCondLst>
                                  <p:iterate type="lt">
                                    <p:tmPct val="10000"/>
                                  </p:iterate>
                                  <p:childTnLst>
                                    <p:animEffect transition="out" filter="fade">
                                      <p:cBhvr>
                                        <p:cTn id="20" dur="2000"/>
                                        <p:tgtEl>
                                          <p:spTgt spid="4099">
                                            <p:txEl>
                                              <p:pRg st="1" end="1"/>
                                            </p:txEl>
                                          </p:spTgt>
                                        </p:tgtEl>
                                      </p:cBhvr>
                                    </p:animEffect>
                                    <p:anim calcmode="lin" valueType="num">
                                      <p:cBhvr>
                                        <p:cTn id="21" dur="2000"/>
                                        <p:tgtEl>
                                          <p:spTgt spid="4099">
                                            <p:txEl>
                                              <p:pRg st="1" end="1"/>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2" dur="2000"/>
                                        <p:tgtEl>
                                          <p:spTgt spid="4099">
                                            <p:txEl>
                                              <p:pRg st="1" end="1"/>
                                            </p:txEl>
                                          </p:spTgt>
                                        </p:tgtEl>
                                        <p:attrNameLst>
                                          <p:attrName>ppt_h</p:attrName>
                                        </p:attrNameLst>
                                      </p:cBhvr>
                                      <p:tavLst>
                                        <p:tav tm="0">
                                          <p:val>
                                            <p:strVal val="ppt_h"/>
                                          </p:val>
                                        </p:tav>
                                        <p:tav tm="100000">
                                          <p:val>
                                            <p:strVal val="ppt_h"/>
                                          </p:val>
                                        </p:tav>
                                      </p:tavLst>
                                    </p:anim>
                                    <p:set>
                                      <p:cBhvr>
                                        <p:cTn id="23" dur="1" fill="hold">
                                          <p:stCondLst>
                                            <p:cond delay="1999"/>
                                          </p:stCondLst>
                                        </p:cTn>
                                        <p:tgtEl>
                                          <p:spTgt spid="4099">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81000" y="381000"/>
            <a:ext cx="8229600" cy="1143000"/>
          </a:xfrm>
        </p:spPr>
        <p:txBody>
          <a:bodyPr/>
          <a:lstStyle/>
          <a:p>
            <a:pPr eaLnBrk="1" hangingPunct="1"/>
            <a:r>
              <a:rPr lang="en-US" sz="4000" dirty="0"/>
              <a:t>Purpose of Explanation Text</a:t>
            </a:r>
            <a:br>
              <a:rPr lang="en-US" sz="4000" dirty="0"/>
            </a:br>
            <a:endParaRPr lang="en-US" sz="4000" dirty="0" smtClean="0"/>
          </a:p>
        </p:txBody>
      </p:sp>
      <p:sp>
        <p:nvSpPr>
          <p:cNvPr id="5123" name="Rectangle 3"/>
          <p:cNvSpPr>
            <a:spLocks noGrp="1" noChangeArrowheads="1"/>
          </p:cNvSpPr>
          <p:nvPr>
            <p:ph type="body" idx="1"/>
          </p:nvPr>
        </p:nvSpPr>
        <p:spPr>
          <a:xfrm>
            <a:off x="304800" y="2057400"/>
            <a:ext cx="8229600" cy="3519487"/>
          </a:xfrm>
        </p:spPr>
        <p:txBody>
          <a:bodyPr/>
          <a:lstStyle/>
          <a:p>
            <a:pPr algn="just">
              <a:buNone/>
            </a:pPr>
            <a:r>
              <a:rPr lang="id-ID" sz="2800" dirty="0" smtClean="0"/>
              <a:t>	</a:t>
            </a:r>
            <a:r>
              <a:rPr lang="en-US" sz="3600" dirty="0"/>
              <a:t>– Explanation is a text which tells processes relating to forming of natural, social, scientific, </a:t>
            </a:r>
            <a:r>
              <a:rPr lang="en-US" sz="3600" dirty="0" smtClean="0"/>
              <a:t>and</a:t>
            </a:r>
            <a:r>
              <a:rPr lang="id-ID" sz="3600" dirty="0" smtClean="0"/>
              <a:t> </a:t>
            </a:r>
            <a:r>
              <a:rPr lang="en-US" sz="3600" dirty="0" smtClean="0"/>
              <a:t>cultural </a:t>
            </a:r>
            <a:r>
              <a:rPr lang="en-US" sz="3600" dirty="0"/>
              <a:t>phenomena</a:t>
            </a:r>
            <a:r>
              <a:rPr lang="en-US" sz="3600" dirty="0" smtClean="0"/>
              <a:t>.</a:t>
            </a:r>
            <a:endParaRPr lang="id-ID" sz="3600" dirty="0" smtClean="0"/>
          </a:p>
          <a:p>
            <a:pPr algn="just">
              <a:buNone/>
            </a:pPr>
            <a:r>
              <a:rPr lang="en-US" sz="3600" dirty="0"/>
              <a:t/>
            </a:r>
            <a:br>
              <a:rPr lang="en-US" sz="3600" dirty="0"/>
            </a:br>
            <a:r>
              <a:rPr lang="en-US" sz="3600" dirty="0"/>
              <a:t>– To explain how or why something happens.</a:t>
            </a:r>
          </a:p>
          <a:p>
            <a:pPr algn="just">
              <a:buNone/>
            </a:pPr>
            <a:endParaRPr lang="en-US" sz="2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xit" presetSubtype="0" fill="hold" grpId="0" nodeType="clickEffect">
                                  <p:stCondLst>
                                    <p:cond delay="0"/>
                                  </p:stCondLst>
                                  <p:childTnLst>
                                    <p:animEffect transition="out" filter="wedge">
                                      <p:cBhvr>
                                        <p:cTn id="6" dur="2000"/>
                                        <p:tgtEl>
                                          <p:spTgt spid="5122"/>
                                        </p:tgtEl>
                                      </p:cBhvr>
                                    </p:animEffect>
                                    <p:set>
                                      <p:cBhvr>
                                        <p:cTn id="7" dur="1" fill="hold">
                                          <p:stCondLst>
                                            <p:cond delay="1999"/>
                                          </p:stCondLst>
                                        </p:cTn>
                                        <p:tgtEl>
                                          <p:spTgt spid="512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1" presetClass="exit" presetSubtype="4" fill="hold" nodeType="clickEffect">
                                  <p:stCondLst>
                                    <p:cond delay="0"/>
                                  </p:stCondLst>
                                  <p:childTnLst>
                                    <p:animEffect transition="out" filter="wheel(4)">
                                      <p:cBhvr>
                                        <p:cTn id="11" dur="2000"/>
                                        <p:tgtEl>
                                          <p:spTgt spid="5123">
                                            <p:txEl>
                                              <p:pRg st="0" end="0"/>
                                            </p:txEl>
                                          </p:spTgt>
                                        </p:tgtEl>
                                      </p:cBhvr>
                                    </p:animEffect>
                                    <p:set>
                                      <p:cBhvr>
                                        <p:cTn id="12" dur="1" fill="hold">
                                          <p:stCondLst>
                                            <p:cond delay="1999"/>
                                          </p:stCondLst>
                                        </p:cTn>
                                        <p:tgtEl>
                                          <p:spTgt spid="5123">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1" presetClass="exit" presetSubtype="4" fill="hold" nodeType="clickEffect">
                                  <p:stCondLst>
                                    <p:cond delay="0"/>
                                  </p:stCondLst>
                                  <p:childTnLst>
                                    <p:animEffect transition="out" filter="wheel(4)">
                                      <p:cBhvr>
                                        <p:cTn id="16" dur="2000"/>
                                        <p:tgtEl>
                                          <p:spTgt spid="5123">
                                            <p:txEl>
                                              <p:pRg st="1" end="1"/>
                                            </p:txEl>
                                          </p:spTgt>
                                        </p:tgtEl>
                                      </p:cBhvr>
                                    </p:animEffect>
                                    <p:set>
                                      <p:cBhvr>
                                        <p:cTn id="17" dur="1" fill="hold">
                                          <p:stCondLst>
                                            <p:cond delay="1999"/>
                                          </p:stCondLst>
                                        </p:cTn>
                                        <p:tgtEl>
                                          <p:spTgt spid="512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Language Features of Explanation </a:t>
            </a:r>
            <a:r>
              <a:rPr lang="en-US" sz="2800" dirty="0" smtClean="0"/>
              <a:t>Text</a:t>
            </a:r>
            <a:endParaRPr lang="en-US" sz="2800" dirty="0"/>
          </a:p>
        </p:txBody>
      </p:sp>
      <p:sp>
        <p:nvSpPr>
          <p:cNvPr id="3" name="Content Placeholder 2"/>
          <p:cNvSpPr>
            <a:spLocks noGrp="1"/>
          </p:cNvSpPr>
          <p:nvPr>
            <p:ph idx="1"/>
          </p:nvPr>
        </p:nvSpPr>
        <p:spPr/>
        <p:txBody>
          <a:bodyPr/>
          <a:lstStyle/>
          <a:p>
            <a:pPr algn="just">
              <a:buNone/>
            </a:pPr>
            <a:r>
              <a:rPr lang="id-ID" dirty="0" smtClean="0"/>
              <a:t>	</a:t>
            </a:r>
            <a:r>
              <a:rPr lang="en-US" sz="3600" dirty="0"/>
              <a:t>In an explanation text, there are linguistic </a:t>
            </a:r>
            <a:r>
              <a:rPr lang="en-US" sz="3600" dirty="0" smtClean="0"/>
              <a:t>features</a:t>
            </a:r>
            <a:r>
              <a:rPr lang="id-ID" sz="3600" dirty="0"/>
              <a:t> </a:t>
            </a:r>
            <a:r>
              <a:rPr lang="en-US" sz="3600" dirty="0" smtClean="0"/>
              <a:t>as </a:t>
            </a:r>
            <a:r>
              <a:rPr lang="en-US" sz="3600" dirty="0"/>
              <a:t>below :</a:t>
            </a:r>
            <a:br>
              <a:rPr lang="en-US" sz="3600" dirty="0"/>
            </a:br>
            <a:r>
              <a:rPr lang="id-ID" sz="3600" dirty="0" smtClean="0"/>
              <a:t>-</a:t>
            </a:r>
            <a:r>
              <a:rPr lang="en-US" sz="3600" dirty="0" smtClean="0"/>
              <a:t>Using </a:t>
            </a:r>
            <a:r>
              <a:rPr lang="en-US" sz="3600" dirty="0"/>
              <a:t>simple present </a:t>
            </a:r>
            <a:r>
              <a:rPr lang="en-US" sz="3600" dirty="0" smtClean="0"/>
              <a:t>tense</a:t>
            </a:r>
            <a:br>
              <a:rPr lang="en-US" sz="3600" dirty="0" smtClean="0"/>
            </a:br>
            <a:r>
              <a:rPr lang="id-ID" sz="3600" dirty="0" smtClean="0"/>
              <a:t>-</a:t>
            </a:r>
            <a:r>
              <a:rPr lang="en-US" sz="3600" dirty="0" smtClean="0"/>
              <a:t>Using </a:t>
            </a:r>
            <a:r>
              <a:rPr lang="en-US" sz="3600" dirty="0"/>
              <a:t>abstract noun (no visible noun)</a:t>
            </a:r>
            <a:br>
              <a:rPr lang="en-US" sz="3600" dirty="0"/>
            </a:br>
            <a:r>
              <a:rPr lang="id-ID" sz="3600" dirty="0" smtClean="0"/>
              <a:t>-</a:t>
            </a:r>
            <a:r>
              <a:rPr lang="en-US" sz="3600" dirty="0" smtClean="0"/>
              <a:t>Using </a:t>
            </a:r>
            <a:r>
              <a:rPr lang="en-US" sz="3600" dirty="0"/>
              <a:t>Passive voice</a:t>
            </a:r>
            <a:br>
              <a:rPr lang="en-US" sz="3600" dirty="0"/>
            </a:br>
            <a:r>
              <a:rPr lang="id-ID" sz="3600" dirty="0"/>
              <a:t>-</a:t>
            </a:r>
            <a:r>
              <a:rPr lang="en-US" sz="3600" dirty="0" smtClean="0"/>
              <a:t>Using </a:t>
            </a:r>
            <a:r>
              <a:rPr lang="en-US" sz="3600" dirty="0"/>
              <a:t>Action verbs</a:t>
            </a:r>
            <a:br>
              <a:rPr lang="en-US" sz="3600" dirty="0"/>
            </a:br>
            <a:r>
              <a:rPr lang="id-ID" sz="3600" dirty="0"/>
              <a:t>-</a:t>
            </a:r>
            <a:r>
              <a:rPr lang="en-US" sz="3600" dirty="0" smtClean="0"/>
              <a:t>Containing </a:t>
            </a:r>
            <a:r>
              <a:rPr lang="en-US" sz="3600" dirty="0"/>
              <a:t>explanation of the </a:t>
            </a:r>
            <a:r>
              <a:rPr lang="en-US" sz="3600" dirty="0" smtClean="0"/>
              <a:t>process</a:t>
            </a:r>
            <a:r>
              <a:rPr lang="id-ID" sz="3600" dirty="0" smtClean="0"/>
              <a:t>.</a:t>
            </a:r>
            <a:endParaRPr lang="en-US"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Text about Natural</a:t>
            </a:r>
            <a:r>
              <a:rPr lang="id-ID" sz="3600" dirty="0"/>
              <a:t> </a:t>
            </a:r>
            <a:r>
              <a:rPr lang="en-US" sz="3600" dirty="0" smtClean="0"/>
              <a:t>Phenomenon</a:t>
            </a:r>
            <a:endParaRPr lang="en-US" sz="3600" dirty="0"/>
          </a:p>
        </p:txBody>
      </p:sp>
      <p:sp>
        <p:nvSpPr>
          <p:cNvPr id="3" name="Content Placeholder 2"/>
          <p:cNvSpPr>
            <a:spLocks noGrp="1"/>
          </p:cNvSpPr>
          <p:nvPr>
            <p:ph idx="1"/>
          </p:nvPr>
        </p:nvSpPr>
        <p:spPr/>
        <p:txBody>
          <a:bodyPr/>
          <a:lstStyle/>
          <a:p>
            <a:pPr marL="0" indent="0" algn="ctr">
              <a:buNone/>
            </a:pPr>
            <a:r>
              <a:rPr lang="en-US" sz="2400" b="1" dirty="0" smtClean="0"/>
              <a:t>How </a:t>
            </a:r>
            <a:r>
              <a:rPr lang="en-US" sz="2400" b="1" dirty="0"/>
              <a:t>does Rain Happen?</a:t>
            </a:r>
          </a:p>
          <a:p>
            <a:pPr marL="0" indent="0" algn="just">
              <a:buNone/>
            </a:pPr>
            <a:r>
              <a:rPr lang="id-ID" dirty="0" smtClean="0"/>
              <a:t>	</a:t>
            </a:r>
            <a:r>
              <a:rPr lang="en-US" sz="2000" dirty="0" smtClean="0"/>
              <a:t>Rain </a:t>
            </a:r>
            <a:r>
              <a:rPr lang="en-US" sz="2000" dirty="0"/>
              <a:t>is the primary source of fresh water for most areas of the world, providing suitable conditions for diverse ecosystems, as well as water for hydroelectric power plants and crop irrigation.</a:t>
            </a:r>
          </a:p>
          <a:p>
            <a:pPr marL="0" indent="0" algn="just">
              <a:buNone/>
            </a:pPr>
            <a:r>
              <a:rPr lang="id-ID" dirty="0"/>
              <a:t>	</a:t>
            </a:r>
            <a:r>
              <a:rPr lang="en-US" sz="2000" dirty="0" smtClean="0"/>
              <a:t>The </a:t>
            </a:r>
            <a:r>
              <a:rPr lang="en-US" sz="2000" dirty="0"/>
              <a:t>phenomenon of rain is actually a water circle. The concept of the water cycle involves the sun heating the Earth’s surface water and causing the surface water to evaporate. The water vapor rises into the Earth’s atmosphere. The water in the atmosphere cools and condenses into liquid droplets. The droplets grow until they are heavy and fall to the earth as precipitation which can be in the form of rain or </a:t>
            </a:r>
            <a:r>
              <a:rPr lang="en-US" sz="2000" dirty="0" smtClean="0"/>
              <a:t>snow</a:t>
            </a:r>
            <a:r>
              <a:rPr lang="id-ID" sz="2000" dirty="0" smtClean="0"/>
              <a:t>.</a:t>
            </a:r>
          </a:p>
          <a:p>
            <a:pPr marL="0" indent="0" algn="just">
              <a:buNone/>
            </a:pPr>
            <a:r>
              <a:rPr lang="id-ID" sz="2000" dirty="0" smtClean="0"/>
              <a:t>	</a:t>
            </a:r>
            <a:r>
              <a:rPr lang="en-US" sz="2000" dirty="0" smtClean="0"/>
              <a:t>However</a:t>
            </a:r>
            <a:r>
              <a:rPr lang="en-US" sz="2000" dirty="0"/>
              <a:t>, not all rain reaches the surface. Some evaporates while falling through dry air. This is called </a:t>
            </a:r>
            <a:r>
              <a:rPr lang="en-US" sz="2000" dirty="0" err="1"/>
              <a:t>virga</a:t>
            </a:r>
            <a:r>
              <a:rPr lang="en-US" sz="2000" dirty="0"/>
              <a:t>, a phenomenon which is often seen in hot, dry desert </a:t>
            </a:r>
            <a:r>
              <a:rPr lang="en-US" sz="2000" dirty="0" smtClean="0"/>
              <a:t>regions</a:t>
            </a:r>
            <a:r>
              <a:rPr lang="id-ID" sz="2000" dirty="0" smtClean="0"/>
              <a:t>.</a:t>
            </a:r>
            <a:endParaRPr lang="en-US" sz="20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543800" cy="1295400"/>
          </a:xfrm>
        </p:spPr>
        <p:txBody>
          <a:bodyPr/>
          <a:lstStyle/>
          <a:p>
            <a:r>
              <a:rPr lang="en-US" sz="2400" dirty="0"/>
              <a:t>Example of Explanation Text about </a:t>
            </a:r>
            <a:r>
              <a:rPr lang="en-US" sz="2400" dirty="0" smtClean="0"/>
              <a:t>Weather</a:t>
            </a:r>
            <a:endParaRPr lang="en-US" sz="2400" dirty="0"/>
          </a:p>
        </p:txBody>
      </p:sp>
      <p:sp>
        <p:nvSpPr>
          <p:cNvPr id="3" name="Content Placeholder 2"/>
          <p:cNvSpPr>
            <a:spLocks noGrp="1"/>
          </p:cNvSpPr>
          <p:nvPr>
            <p:ph idx="1"/>
          </p:nvPr>
        </p:nvSpPr>
        <p:spPr>
          <a:xfrm>
            <a:off x="457200" y="1371600"/>
            <a:ext cx="8229600" cy="4759325"/>
          </a:xfrm>
        </p:spPr>
        <p:txBody>
          <a:bodyPr/>
          <a:lstStyle/>
          <a:p>
            <a:pPr marL="0" indent="0" algn="ctr">
              <a:buNone/>
            </a:pPr>
            <a:endParaRPr lang="id-ID" sz="2400" b="1" dirty="0" smtClean="0"/>
          </a:p>
          <a:p>
            <a:pPr marL="0" indent="0" algn="ctr">
              <a:buNone/>
            </a:pPr>
            <a:r>
              <a:rPr lang="en-US" sz="2400" b="1" dirty="0" smtClean="0"/>
              <a:t>Why </a:t>
            </a:r>
            <a:r>
              <a:rPr lang="en-US" sz="2400" b="1" dirty="0"/>
              <a:t>Summer Daylight is Longer than Winter Daylight</a:t>
            </a:r>
          </a:p>
          <a:p>
            <a:pPr marL="0" indent="0" algn="just">
              <a:buNone/>
            </a:pPr>
            <a:r>
              <a:rPr lang="id-ID" dirty="0" smtClean="0"/>
              <a:t>	</a:t>
            </a:r>
            <a:r>
              <a:rPr lang="en-US" sz="2000" dirty="0" smtClean="0"/>
              <a:t>In </a:t>
            </a:r>
            <a:r>
              <a:rPr lang="en-US" sz="2000" dirty="0"/>
              <a:t>the summer, the amount of daylight that we get is more than we get in winter. This is not because as much people think we are closer to the sun but because of the tilt of the earth.</a:t>
            </a:r>
          </a:p>
          <a:p>
            <a:pPr marL="0" indent="0" algn="just">
              <a:buNone/>
            </a:pPr>
            <a:r>
              <a:rPr lang="id-ID" sz="2000" dirty="0" smtClean="0"/>
              <a:t>	</a:t>
            </a:r>
            <a:r>
              <a:rPr lang="en-US" sz="2000" dirty="0" smtClean="0"/>
              <a:t>The </a:t>
            </a:r>
            <a:r>
              <a:rPr lang="en-US" sz="2000" dirty="0"/>
              <a:t>earth is actually closer to the sun in winter than it is in summer but you would be forgiven for thinking that this can not be true after looking out of your window on a cold and frosty morning.</a:t>
            </a:r>
          </a:p>
          <a:p>
            <a:pPr marL="0" indent="0" algn="just">
              <a:buNone/>
            </a:pPr>
            <a:r>
              <a:rPr lang="id-ID" sz="2000" dirty="0" smtClean="0"/>
              <a:t>	</a:t>
            </a:r>
            <a:r>
              <a:rPr lang="en-US" sz="2000" dirty="0" smtClean="0"/>
              <a:t>It </a:t>
            </a:r>
            <a:r>
              <a:rPr lang="en-US" sz="2000" dirty="0"/>
              <a:t>seems strange that as the earth get closer to the sun during its orbit then the amount of daylight that we get decrease. But that is the case. It is the tilt of the earth that determine the amount of daylight that we get and so the length of time that for us the sun is above </a:t>
            </a:r>
            <a:r>
              <a:rPr lang="en-US" sz="2000" dirty="0" smtClean="0"/>
              <a:t>the</a:t>
            </a:r>
            <a:r>
              <a:rPr lang="id-ID" sz="2000" dirty="0" smtClean="0"/>
              <a:t> horizon. </a:t>
            </a:r>
            <a:r>
              <a:rPr lang="en-US" sz="2000" dirty="0"/>
              <a:t/>
            </a:r>
            <a:br>
              <a:rPr lang="en-US" sz="2000" dirty="0"/>
            </a:br>
            <a:endParaRPr lang="en-US" sz="2000" dirty="0"/>
          </a:p>
          <a:p>
            <a:pPr>
              <a:buNone/>
            </a:pPr>
            <a:endParaRPr lang="en-US"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066800" y="1102580"/>
            <a:ext cx="70866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sz="3200" b="1" i="1" dirty="0"/>
              <a:t>Generic Structure </a:t>
            </a:r>
            <a:r>
              <a:rPr lang="en-US" sz="3200" b="1" i="1" dirty="0" smtClean="0"/>
              <a:t>Analysis</a:t>
            </a:r>
            <a:endParaRPr lang="id-ID" sz="3200" b="1" i="1" dirty="0" smtClean="0"/>
          </a:p>
          <a:p>
            <a:pPr algn="just"/>
            <a:r>
              <a:rPr lang="en-US" sz="3200" dirty="0"/>
              <a:t/>
            </a:r>
            <a:br>
              <a:rPr lang="en-US" sz="3200" dirty="0"/>
            </a:br>
            <a:r>
              <a:rPr lang="en-US" sz="3200" dirty="0"/>
              <a:t>1. General statement: Stating the phenomenon that is the daylight in summer is longer than in winter.</a:t>
            </a:r>
            <a:br>
              <a:rPr lang="en-US" sz="3200" dirty="0"/>
            </a:br>
            <a:r>
              <a:rPr lang="en-US" sz="3200" dirty="0"/>
              <a:t>2. Explanation: It is the tilt of the earth that determines the amount of daylight not the distance of the earth from the sun.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543800" cy="1295400"/>
          </a:xfrm>
        </p:spPr>
        <p:txBody>
          <a:bodyPr/>
          <a:lstStyle/>
          <a:p>
            <a:r>
              <a:rPr lang="en-US" sz="4400" dirty="0" smtClean="0"/>
              <a:t/>
            </a:r>
            <a:br>
              <a:rPr lang="en-US" sz="4400" dirty="0" smtClean="0"/>
            </a:br>
            <a:endParaRPr lang="en-US" sz="4400" dirty="0"/>
          </a:p>
        </p:txBody>
      </p:sp>
      <p:sp>
        <p:nvSpPr>
          <p:cNvPr id="3" name="Content Placeholder 2"/>
          <p:cNvSpPr>
            <a:spLocks noGrp="1"/>
          </p:cNvSpPr>
          <p:nvPr>
            <p:ph idx="1"/>
          </p:nvPr>
        </p:nvSpPr>
        <p:spPr>
          <a:xfrm>
            <a:off x="533400" y="1371600"/>
            <a:ext cx="8229600" cy="4378325"/>
          </a:xfrm>
        </p:spPr>
        <p:txBody>
          <a:bodyPr/>
          <a:lstStyle/>
          <a:p>
            <a:pPr>
              <a:buNone/>
            </a:pPr>
            <a:r>
              <a:rPr lang="en-US" sz="3200" b="1" i="1" dirty="0"/>
              <a:t>Language Feature Analysis </a:t>
            </a:r>
            <a:r>
              <a:rPr lang="en-US" sz="3200" b="1" i="1" dirty="0" smtClean="0"/>
              <a:t>on</a:t>
            </a:r>
            <a:r>
              <a:rPr lang="id-ID" sz="3200" b="1" i="1" dirty="0"/>
              <a:t> </a:t>
            </a:r>
            <a:r>
              <a:rPr lang="en-US" sz="3200" b="1" i="1" dirty="0" smtClean="0"/>
              <a:t>Explanation </a:t>
            </a:r>
            <a:r>
              <a:rPr lang="en-US" sz="3200" b="1" i="1" dirty="0"/>
              <a:t>Text</a:t>
            </a:r>
            <a:r>
              <a:rPr lang="en-US" sz="3200" dirty="0"/>
              <a:t/>
            </a:r>
            <a:br>
              <a:rPr lang="en-US" sz="3200" dirty="0"/>
            </a:br>
            <a:r>
              <a:rPr lang="en-US" sz="3200" dirty="0"/>
              <a:t>* Focusing generic participant: daylight.</a:t>
            </a:r>
            <a:br>
              <a:rPr lang="en-US" sz="3200" dirty="0"/>
            </a:br>
            <a:r>
              <a:rPr lang="en-US" sz="3200" dirty="0"/>
              <a:t>* Using chronological connection: then, so, but.</a:t>
            </a:r>
            <a:br>
              <a:rPr lang="en-US" sz="3200" dirty="0"/>
            </a:br>
            <a:r>
              <a:rPr lang="en-US" sz="3200" dirty="0"/>
              <a:t>* Using passive voice: you would be forgiven.</a:t>
            </a:r>
            <a:br>
              <a:rPr lang="en-US" sz="3200" dirty="0"/>
            </a:br>
            <a:r>
              <a:rPr lang="en-US" sz="3200" dirty="0"/>
              <a:t>* Using present tense: the earth is actually closer to the sun.</a:t>
            </a:r>
          </a:p>
          <a:p>
            <a:pPr>
              <a:buNone/>
            </a:pPr>
            <a:endParaRPr lang="en-US" sz="40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1AD64C199CCA743B7F7500206315078" ma:contentTypeVersion="19" ma:contentTypeDescription="Create a new document." ma:contentTypeScope="" ma:versionID="84d39fea38e12904ad37885b58c6e8c3">
  <xsd:schema xmlns:xsd="http://www.w3.org/2001/XMLSchema" xmlns:xs="http://www.w3.org/2001/XMLSchema" xmlns:p="http://schemas.microsoft.com/office/2006/metadata/properties" xmlns:ns1="http://schemas.microsoft.com/sharepoint/v3" xmlns:ns2="f1ae628a-3aba-4346-8657-30193ab20081" targetNamespace="http://schemas.microsoft.com/office/2006/metadata/properties" ma:root="true" ma:fieldsID="2c3761fa96ac59d558cf20e3d4a342a3" ns1:_="" ns2:_="">
    <xsd:import namespace="http://schemas.microsoft.com/sharepoint/v3"/>
    <xsd:import namespace="f1ae628a-3aba-4346-8657-30193ab20081"/>
    <xsd:element name="properties">
      <xsd:complexType>
        <xsd:sequence>
          <xsd:element name="documentManagement">
            <xsd:complexType>
              <xsd:all>
                <xsd:element ref="ns2:Jenjang"/>
                <xsd:element ref="ns2:Kelas"/>
                <xsd:element ref="ns2:Mata_x0020_Pelajaran"/>
                <xsd:element ref="ns2:IsScorm" minOccurs="0"/>
                <xsd:element ref="ns2:Description0" minOccurs="0"/>
                <xsd:element ref="ns2:Tag" minOccurs="0"/>
                <xsd:element ref="ns2:Scorm_OrgID" minOccurs="0"/>
                <xsd:element ref="ns1:AverageRating" minOccurs="0"/>
                <xsd:element ref="ns1:RatingCount" minOccurs="0"/>
                <xsd:element ref="ns1:RatedBy" minOccurs="0"/>
                <xsd:element ref="ns1:Ratings" minOccurs="0"/>
                <xsd:element ref="ns1:LikesCount" minOccurs="0"/>
                <xsd:element ref="ns1:LikedBy" minOccurs="0"/>
                <xsd:element ref="ns2:UploaderUsername" minOccurs="0"/>
                <xsd:element ref="ns2:Articulate_ID" minOccurs="0"/>
                <xsd:element ref="ns2:IsArticulate" minOccurs="0"/>
                <xsd:element ref="ns2:Hit" minOccurs="0"/>
                <xsd:element ref="ns2:IsPublished" minOccurs="0"/>
                <xsd:element ref="ns2:Kategori"/>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15" nillable="true" ma:displayName="Rating (0-5)" ma:decimals="2" ma:description="Average value of all the ratings that have been submitted" ma:internalName="AverageRating" ma:readOnly="true">
      <xsd:simpleType>
        <xsd:restriction base="dms:Number"/>
      </xsd:simpleType>
    </xsd:element>
    <xsd:element name="RatingCount" ma:index="16" nillable="true" ma:displayName="Number of Ratings" ma:decimals="0" ma:description="Number of ratings submitted" ma:internalName="RatingCount" ma:readOnly="true">
      <xsd:simpleType>
        <xsd:restriction base="dms:Number"/>
      </xsd:simpleType>
    </xsd:element>
    <xsd:element name="RatedBy" ma:index="17" nillable="true" ma:displayName="Rated By" ma:description="Users rated the item." ma:hidden="true" ma:list="UserInfo" ma:internalName="Rat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atings" ma:index="18" nillable="true" ma:displayName="User ratings" ma:description="User ratings for the item" ma:hidden="true" ma:internalName="Ratings">
      <xsd:simpleType>
        <xsd:restriction base="dms:Note"/>
      </xsd:simpleType>
    </xsd:element>
    <xsd:element name="LikesCount" ma:index="19" nillable="true" ma:displayName="Number of Likes" ma:internalName="LikesCount">
      <xsd:simpleType>
        <xsd:restriction base="dms:Unknown"/>
      </xsd:simpleType>
    </xsd:element>
    <xsd:element name="LikedBy" ma:index="20" nillable="true" ma:displayName="Liked By" ma:hidden="true" ma:list="UserInfo" ma:internalName="Lik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1ae628a-3aba-4346-8657-30193ab20081" elementFormDefault="qualified">
    <xsd:import namespace="http://schemas.microsoft.com/office/2006/documentManagement/types"/>
    <xsd:import namespace="http://schemas.microsoft.com/office/infopath/2007/PartnerControls"/>
    <xsd:element name="Jenjang" ma:index="8" ma:displayName="Jenjang" ma:default="SD" ma:format="Dropdown" ma:internalName="Jenjang">
      <xsd:simpleType>
        <xsd:restriction base="dms:Choice">
          <xsd:enumeration value="SD"/>
          <xsd:enumeration value="SMP"/>
          <xsd:enumeration value="SMA"/>
          <xsd:enumeration value="SMK"/>
        </xsd:restriction>
      </xsd:simpleType>
    </xsd:element>
    <xsd:element name="Kelas" ma:index="9" ma:displayName="Kelas" ma:default="Kelas 1" ma:format="Dropdown" ma:internalName="Kelas">
      <xsd:simpleType>
        <xsd:restriction base="dms:Choice">
          <xsd:enumeration value="Kelas 1"/>
          <xsd:enumeration value="Kelas 2"/>
          <xsd:enumeration value="Kelas 3"/>
          <xsd:enumeration value="Kelas 4"/>
          <xsd:enumeration value="Kelas 5"/>
          <xsd:enumeration value="Kelas 6"/>
          <xsd:enumeration value="Kelas 7"/>
          <xsd:enumeration value="Kelas 8"/>
          <xsd:enumeration value="Kelas 9"/>
          <xsd:enumeration value="Kelas 10"/>
          <xsd:enumeration value="Kelas 11"/>
          <xsd:enumeration value="Kelas 12"/>
        </xsd:restriction>
      </xsd:simpleType>
    </xsd:element>
    <xsd:element name="Mata_x0020_Pelajaran" ma:index="10" ma:displayName="Mata Pelajaran" ma:default="Agribisnis Pembibitan dan Kultur Jaringan Tanaman" ma:format="Dropdown" ma:internalName="Mata_x0020_Pelajaran">
      <xsd:simpleType>
        <xsd:restriction base="dms:Choice">
          <xsd:enumeration value="Agribisnis Pembibitan dan Kultur Jaringan Tanaman"/>
          <xsd:enumeration value="Agribisnis Ternak Unggas"/>
          <xsd:enumeration value="Akuntansi"/>
          <xsd:enumeration value="Bahasa Indonesia"/>
          <xsd:enumeration value="Bahasa Inggris"/>
          <xsd:enumeration value="Bahasa Jawa"/>
          <xsd:enumeration value="Bahasa Jerman"/>
          <xsd:enumeration value="Biologi"/>
          <xsd:enumeration value="Biologi Pertanian"/>
          <xsd:enumeration value="Bisnis"/>
          <xsd:enumeration value="Ekonomi"/>
          <xsd:enumeration value="Elektro"/>
          <xsd:enumeration value="Elektronika"/>
          <xsd:enumeration value="Fisika"/>
          <xsd:enumeration value="Fisika Pertanian"/>
          <xsd:enumeration value="Geografi"/>
          <xsd:enumeration value="IPA"/>
          <xsd:enumeration value="IPS"/>
          <xsd:enumeration value="Kejuruan Manajemen"/>
          <xsd:enumeration value="Ketrampilan"/>
          <xsd:enumeration value="Kewirausahaan"/>
          <xsd:enumeration value="Kimia"/>
          <xsd:enumeration value="Kimia Pertanian"/>
          <xsd:enumeration value="KKPI"/>
          <xsd:enumeration value="Matematika"/>
          <xsd:enumeration value="Matematika Akuntansi"/>
          <xsd:enumeration value="Matematika non Teknologi"/>
          <xsd:enumeration value="Matematika Teknologi"/>
          <xsd:enumeration value="Matematika Teknologi Industri"/>
          <xsd:enumeration value="Muatan Lokal"/>
          <xsd:enumeration value="Multimedia"/>
          <xsd:enumeration value="Otomotif"/>
          <xsd:enumeration value="Pendidikan Agama"/>
          <xsd:enumeration value="Pendidikan Agama Islam"/>
          <xsd:enumeration value="Pendidikan Jasmani"/>
          <xsd:enumeration value="Pendidikan Kewarganegaraan"/>
          <xsd:enumeration value="Sejarah"/>
          <xsd:enumeration value="Sekretaris"/>
          <xsd:enumeration value="Seni Budaya"/>
          <xsd:enumeration value="Sosiologi"/>
          <xsd:enumeration value="Tata Busana"/>
          <xsd:enumeration value="Teknik Audio Video"/>
          <xsd:enumeration value="Teknik Bangunan"/>
          <xsd:enumeration value="Teknik Komputer dan Jaringan"/>
          <xsd:enumeration value="Teknik Pemesinan"/>
          <xsd:enumeration value="Teknologi Informasi - Komunikasi"/>
          <xsd:enumeration value="Teknologi Pengolahan Hasil Pertanian"/>
          <xsd:enumeration value="TIK"/>
          <xsd:enumeration value="Wirausaha"/>
          <xsd:enumeration value="Lainnya"/>
        </xsd:restriction>
      </xsd:simpleType>
    </xsd:element>
    <xsd:element name="IsScorm" ma:index="11" nillable="true" ma:displayName="IsScorm" ma:default="0" ma:internalName="IsScorm">
      <xsd:simpleType>
        <xsd:restriction base="dms:Boolean"/>
      </xsd:simpleType>
    </xsd:element>
    <xsd:element name="Description0" ma:index="12" nillable="true" ma:displayName="Description" ma:internalName="Description0">
      <xsd:simpleType>
        <xsd:restriction base="dms:Note">
          <xsd:maxLength value="255"/>
        </xsd:restriction>
      </xsd:simpleType>
    </xsd:element>
    <xsd:element name="Tag" ma:index="13" nillable="true" ma:displayName="Tag" ma:internalName="Tag">
      <xsd:simpleType>
        <xsd:restriction base="dms:Text">
          <xsd:maxLength value="255"/>
        </xsd:restriction>
      </xsd:simpleType>
    </xsd:element>
    <xsd:element name="Scorm_OrgID" ma:index="14" nillable="true" ma:displayName="Scorm_OrgID" ma:internalName="Scorm_OrgID">
      <xsd:simpleType>
        <xsd:restriction base="dms:Text">
          <xsd:maxLength value="255"/>
        </xsd:restriction>
      </xsd:simpleType>
    </xsd:element>
    <xsd:element name="UploaderUsername" ma:index="21" nillable="true" ma:displayName="UploaderUsername" ma:internalName="UploaderUsername">
      <xsd:simpleType>
        <xsd:restriction base="dms:Text">
          <xsd:maxLength value="255"/>
        </xsd:restriction>
      </xsd:simpleType>
    </xsd:element>
    <xsd:element name="Articulate_ID" ma:index="22" nillable="true" ma:displayName="Articulate_ID" ma:internalName="Articulate_ID">
      <xsd:simpleType>
        <xsd:restriction base="dms:Text">
          <xsd:maxLength value="255"/>
        </xsd:restriction>
      </xsd:simpleType>
    </xsd:element>
    <xsd:element name="IsArticulate" ma:index="23" nillable="true" ma:displayName="IsArticulate" ma:default="0" ma:internalName="IsArticulate">
      <xsd:simpleType>
        <xsd:restriction base="dms:Boolean"/>
      </xsd:simpleType>
    </xsd:element>
    <xsd:element name="Hit" ma:index="24" nillable="true" ma:displayName="Hit" ma:internalName="Hit">
      <xsd:simpleType>
        <xsd:restriction base="dms:Number"/>
      </xsd:simpleType>
    </xsd:element>
    <xsd:element name="IsPublished" ma:index="25" nillable="true" ma:displayName="IsPublished" ma:default="1" ma:internalName="IsPublished">
      <xsd:simpleType>
        <xsd:restriction base="dms:Boolean"/>
      </xsd:simpleType>
    </xsd:element>
    <xsd:element name="Kategori" ma:index="26" ma:displayName="Kategori" ma:default="Gambar" ma:format="Dropdown" ma:internalName="Kategori">
      <xsd:simpleType>
        <xsd:restriction base="dms:Choice">
          <xsd:enumeration value="Gambar"/>
          <xsd:enumeration value="Dokumen"/>
          <xsd:enumeration value="Audio"/>
          <xsd:enumeration value="Video"/>
          <xsd:enumeration value="Animasi"/>
          <xsd:enumeration value="Lainnya"/>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Judu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documentManagement>
    <LikesCount xmlns="http://schemas.microsoft.com/sharepoint/v3" xsi:nil="true"/>
    <Tag xmlns="f1ae628a-3aba-4346-8657-30193ab20081" xsi:nil="true"/>
    <IsPublished xmlns="f1ae628a-3aba-4346-8657-30193ab20081">true</IsPublished>
    <Scorm_OrgID xmlns="f1ae628a-3aba-4346-8657-30193ab20081" xsi:nil="true"/>
    <Articulate_ID xmlns="f1ae628a-3aba-4346-8657-30193ab20081" xsi:nil="true"/>
    <Kelas xmlns="f1ae628a-3aba-4346-8657-30193ab20081">Kelas 7</Kelas>
    <IsScorm xmlns="f1ae628a-3aba-4346-8657-30193ab20081">false</IsScorm>
    <Jenjang xmlns="f1ae628a-3aba-4346-8657-30193ab20081">SMP</Jenjang>
    <Ratings xmlns="http://schemas.microsoft.com/sharepoint/v3" xsi:nil="true"/>
    <UploaderUsername xmlns="f1ae628a-3aba-4346-8657-30193ab20081" xsi:nil="true"/>
    <LikedBy xmlns="http://schemas.microsoft.com/sharepoint/v3">
      <UserInfo xmlns="http://schemas.microsoft.com/sharepoint/v3">
        <DisplayName xmlns="http://schemas.microsoft.com/sharepoint/v3"/>
        <AccountId xmlns="http://schemas.microsoft.com/sharepoint/v3" xsi:nil="true"/>
        <AccountType xmlns="http://schemas.microsoft.com/sharepoint/v3"/>
      </UserInfo>
    </LikedBy>
    <Mata_x0020_Pelajaran xmlns="f1ae628a-3aba-4346-8657-30193ab20081">Bahasa Inggris</Mata_x0020_Pelajaran>
    <IsArticulate xmlns="f1ae628a-3aba-4346-8657-30193ab20081">false</IsArticulate>
    <Description0 xmlns="f1ae628a-3aba-4346-8657-30193ab20081" xsi:nil="true"/>
    <Hit xmlns="f1ae628a-3aba-4346-8657-30193ab20081" xsi:nil="true"/>
    <RatedBy xmlns="http://schemas.microsoft.com/sharepoint/v3">
      <UserInfo xmlns="http://schemas.microsoft.com/sharepoint/v3">
        <DisplayName xmlns="http://schemas.microsoft.com/sharepoint/v3"/>
        <AccountId xmlns="http://schemas.microsoft.com/sharepoint/v3" xsi:nil="true"/>
        <AccountType xmlns="http://schemas.microsoft.com/sharepoint/v3"/>
      </UserInfo>
    </RatedBy>
    <Kategori xmlns="f1ae628a-3aba-4346-8657-30193ab20081">Gambar</Kategori>
  </documentManagement>
</p:properties>
</file>

<file path=customXml/itemProps1.xml><?xml version="1.0" encoding="utf-8"?>
<ds:datastoreItem xmlns:ds="http://schemas.openxmlformats.org/officeDocument/2006/customXml" ds:itemID="{5D34DFC6-3020-46C4-8D71-CE825FB5E79E}">
  <ds:schemaRefs>
    <ds:schemaRef ds:uri="http://schemas.microsoft.com/sharepoint/v3/contenttype/forms"/>
  </ds:schemaRefs>
</ds:datastoreItem>
</file>

<file path=customXml/itemProps2.xml><?xml version="1.0" encoding="utf-8"?>
<ds:datastoreItem xmlns:ds="http://schemas.openxmlformats.org/officeDocument/2006/customXml" ds:itemID="{4BB5EBA1-8138-408D-80AA-470A8A4D6F1D}">
  <ds:schemaRefs>
    <ds:schemaRef ds:uri="http://schemas.microsoft.com/office/2006/metadata/longProperties"/>
  </ds:schemaRefs>
</ds:datastoreItem>
</file>

<file path=customXml/itemProps3.xml><?xml version="1.0" encoding="utf-8"?>
<ds:datastoreItem xmlns:ds="http://schemas.openxmlformats.org/officeDocument/2006/customXml" ds:itemID="{D361397D-03E9-492E-94F7-59232743B9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1ae628a-3aba-4346-8657-30193ab200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D31CD1B-383F-4CD9-9D3B-ADFC7FD3E3A8}">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
    <ds:schemaRef ds:uri="f1ae628a-3aba-4346-8657-30193ab20081"/>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Network</Template>
  <TotalTime>331</TotalTime>
  <Words>112</Words>
  <Application>Microsoft Office PowerPoint</Application>
  <PresentationFormat>On-screen Show (4:3)</PresentationFormat>
  <Paragraphs>28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Network</vt:lpstr>
      <vt:lpstr>Explanation Text (Review) </vt:lpstr>
      <vt:lpstr>                                       Definition of Explanation Text</vt:lpstr>
      <vt:lpstr>Generic Structure of Explanation Text </vt:lpstr>
      <vt:lpstr>Purpose of Explanation Text </vt:lpstr>
      <vt:lpstr>Language Features of Explanation Text</vt:lpstr>
      <vt:lpstr>Text about Natural Phenomenon</vt:lpstr>
      <vt:lpstr>Example of Explanation Text about Weather</vt:lpstr>
      <vt:lpstr>PowerPoint Presentation</vt:lpstr>
      <vt:lpstr> </vt:lpstr>
      <vt:lpstr>           THANK YOU</vt:lpstr>
    </vt:vector>
  </TitlesOfParts>
  <Company>mcc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 Point Recount Text</dc:title>
  <dc:creator>user</dc:creator>
  <cp:lastModifiedBy>AnnAArmyOffice</cp:lastModifiedBy>
  <cp:revision>90</cp:revision>
  <dcterms:created xsi:type="dcterms:W3CDTF">2027-07-22T12:28:32Z</dcterms:created>
  <dcterms:modified xsi:type="dcterms:W3CDTF">2021-05-16T04:00:58Z</dcterms:modified>
</cp:coreProperties>
</file>