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257" r:id="rId3"/>
    <p:sldId id="261" r:id="rId4"/>
    <p:sldId id="318" r:id="rId5"/>
    <p:sldId id="319" r:id="rId6"/>
    <p:sldId id="320" r:id="rId7"/>
    <p:sldId id="321" r:id="rId8"/>
    <p:sldId id="322" r:id="rId9"/>
    <p:sldId id="323" r:id="rId10"/>
    <p:sldId id="266" r:id="rId11"/>
    <p:sldId id="311" r:id="rId12"/>
    <p:sldId id="312" r:id="rId13"/>
    <p:sldId id="313" r:id="rId14"/>
    <p:sldId id="267" r:id="rId15"/>
    <p:sldId id="324" r:id="rId16"/>
    <p:sldId id="325" r:id="rId17"/>
    <p:sldId id="326" r:id="rId18"/>
    <p:sldId id="32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FE4C6-84A0-4805-88EB-2920CB90BAAC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CB94-37DF-4D7D-9445-55F315700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CB94-37DF-4D7D-9445-55F315700F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EB3-F87B-4F1B-966A-62DA4D6456F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3184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q8p6s2w8.stackpathcdn.com/wp-content/uploads/2019/01/Gambar-Perbandingan-Perbedaan-antara-teori-evolusi-Lamarck-dengan-teori-evolusi-Darwi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962671"/>
            <a:ext cx="4114800" cy="18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1883"/>
            <a:ext cx="3886200" cy="46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1251" y="4044288"/>
            <a:ext cx="1852749" cy="21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/>
        </p:nvSpPr>
        <p:spPr>
          <a:xfrm rot="16200000" flipH="1" flipV="1">
            <a:off x="5820936" y="2310225"/>
            <a:ext cx="5664820" cy="981307"/>
          </a:xfrm>
          <a:custGeom>
            <a:avLst/>
            <a:gdLst>
              <a:gd name="connsiteX0" fmla="*/ 0 w 5664820"/>
              <a:gd name="connsiteY0" fmla="*/ 0 h 981307"/>
              <a:gd name="connsiteX1" fmla="*/ 5664820 w 5664820"/>
              <a:gd name="connsiteY1" fmla="*/ 0 h 981307"/>
              <a:gd name="connsiteX2" fmla="*/ 22303 w 5664820"/>
              <a:gd name="connsiteY2" fmla="*/ 981307 h 981307"/>
              <a:gd name="connsiteX3" fmla="*/ 0 w 5664820"/>
              <a:gd name="connsiteY3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20" h="981307">
                <a:moveTo>
                  <a:pt x="0" y="0"/>
                </a:moveTo>
                <a:lnTo>
                  <a:pt x="5664820" y="0"/>
                </a:lnTo>
                <a:lnTo>
                  <a:pt x="22303" y="981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-22303" y="-1"/>
            <a:ext cx="9182069" cy="6873767"/>
            <a:chOff x="-22303" y="-1"/>
            <a:chExt cx="9182069" cy="6873767"/>
          </a:xfrm>
        </p:grpSpPr>
        <p:sp>
          <p:nvSpPr>
            <p:cNvPr id="2" name="Freeform 1"/>
            <p:cNvSpPr/>
            <p:nvPr/>
          </p:nvSpPr>
          <p:spPr>
            <a:xfrm>
              <a:off x="-22303" y="-1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H="1" flipV="1">
              <a:off x="3494946" y="5872350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-2344386" y="3550702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04800" y="76200"/>
            <a:ext cx="2514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4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 rot="24735">
            <a:off x="380929" y="864227"/>
            <a:ext cx="8305037" cy="56363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003300"/>
                </a:solidFill>
                <a:cs typeface="Aharoni" pitchFamily="2" charset="-79"/>
              </a:rPr>
              <a:t>TEORI EVOLUSI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3300"/>
                </a:solidFill>
                <a:cs typeface="Aharoni" pitchFamily="2" charset="-79"/>
              </a:rPr>
              <a:t>(EVOLUSI DARWIN DAN LAMARCK)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>
              <a:solidFill>
                <a:srgbClr val="003300"/>
              </a:solidFill>
              <a:cs typeface="Aharoni" pitchFamily="2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3300"/>
                </a:solidFill>
                <a:cs typeface="Aharoni" pitchFamily="2" charset="-79"/>
              </a:rPr>
              <a:t>OLEH :</a:t>
            </a:r>
          </a:p>
          <a:p>
            <a:pPr lvl="0" algn="ctr">
              <a:spcBef>
                <a:spcPct val="0"/>
              </a:spcBef>
              <a:defRPr/>
            </a:pPr>
            <a:endParaRPr lang="en-US" sz="4400" b="1" dirty="0">
              <a:solidFill>
                <a:srgbClr val="003300"/>
              </a:solidFill>
              <a:cs typeface="Aharoni" pitchFamily="2" charset="-79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cs typeface="Aharoni" pitchFamily="2" charset="-79"/>
              </a:rPr>
              <a:t>LENNY JULITA WATI </a:t>
            </a:r>
            <a:r>
              <a:rPr lang="en-US" sz="4400" b="1" dirty="0" err="1">
                <a:solidFill>
                  <a:srgbClr val="FF0000"/>
                </a:solidFill>
                <a:cs typeface="Aharoni" pitchFamily="2" charset="-79"/>
              </a:rPr>
              <a:t>SINAGA,S.Pd</a:t>
            </a:r>
            <a:endParaRPr lang="en-US" sz="4400" b="1" dirty="0">
              <a:solidFill>
                <a:srgbClr val="FF0000"/>
              </a:solidFill>
              <a:cs typeface="Aharoni" pitchFamily="2" charset="-79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033" y="191736"/>
            <a:ext cx="696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Perkembangan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jerapah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menurut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teori</a:t>
            </a:r>
            <a:r>
              <a:rPr lang="en-US" sz="2800" b="1" dirty="0">
                <a:solidFill>
                  <a:srgbClr val="0070C0"/>
                </a:solidFill>
              </a:rPr>
              <a:t> Darwin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35" y="958644"/>
            <a:ext cx="6816351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C573-66FC-494D-9304-F27C086A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br>
              <a:rPr lang="en-US" sz="32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Lamarck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Darwin</a:t>
            </a:r>
            <a:br>
              <a:rPr lang="en-US" sz="32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Content Placeholder 3" descr="Gambar Perbandingan Perbedaan antara teori evolusi Lamarck dengan teori evolusi Darwin">
            <a:hlinkClick r:id="rId2" tgtFrame="&quot;_blank&quot;"/>
            <a:extLst>
              <a:ext uri="{FF2B5EF4-FFF2-40B4-BE49-F238E27FC236}">
                <a16:creationId xmlns:a16="http://schemas.microsoft.com/office/drawing/2014/main" id="{570AD251-F1F7-4086-960F-3A00D8C88B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82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5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C43F-066D-454E-A78E-BF2B5F2A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spcAft>
                <a:spcPts val="750"/>
              </a:spcAft>
              <a:buNone/>
            </a:pPr>
            <a:r>
              <a:rPr lang="en-US" b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b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Lamarck </a:t>
            </a:r>
            <a:r>
              <a:rPr lang="en-US" b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b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endParaRPr lang="en-US" b="1" dirty="0">
              <a:solidFill>
                <a:srgbClr val="2F5496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dipergunakan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sempurna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jarang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dipergunakan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menyusut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rudimenter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 dan Disuse).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Perubahan-perubahan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dialami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diturunkan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1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5C76-5AB2-4E3D-947E-41A1FD4A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spcAft>
                <a:spcPts val="750"/>
              </a:spcAft>
              <a:buNone/>
            </a:pPr>
            <a:r>
              <a:rPr lang="en-US" b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b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Darwin </a:t>
            </a:r>
            <a:r>
              <a:rPr lang="en-US" b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b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endParaRPr lang="en-US" b="1" dirty="0">
              <a:solidFill>
                <a:srgbClr val="2F5496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dimasa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silam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perlahan-lahan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dimasa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silam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sekarang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sempurna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berlansung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bertahap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makhluk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berjuang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melansungkan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kehidupannya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7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56" y="435072"/>
            <a:ext cx="3783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3200" b="1" dirty="0"/>
              <a:t>3.	August Weismann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7467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/>
              <a:t>Sel-sel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 </a:t>
            </a:r>
            <a:r>
              <a:rPr lang="en-US" sz="2400" dirty="0" err="1"/>
              <a:t>Membuktikan</a:t>
            </a:r>
            <a:r>
              <a:rPr lang="en-US" sz="2400" dirty="0"/>
              <a:t> </a:t>
            </a:r>
            <a:r>
              <a:rPr lang="en-US" sz="2400" dirty="0" err="1"/>
              <a:t>pendapatnya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mengawinkan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yang </a:t>
            </a:r>
            <a:r>
              <a:rPr lang="en-US" sz="2400" dirty="0" err="1"/>
              <a:t>dipotong</a:t>
            </a:r>
            <a:r>
              <a:rPr lang="en-US" sz="2400" dirty="0"/>
              <a:t> </a:t>
            </a:r>
            <a:r>
              <a:rPr lang="sv-SE" sz="2400" dirty="0"/>
              <a:t>ekornya. Hingga generasi ke-21, semua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yang </a:t>
            </a:r>
            <a:r>
              <a:rPr lang="en-US" sz="2400" dirty="0" err="1"/>
              <a:t>dilahirkan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keturunan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tikus</a:t>
            </a:r>
            <a:r>
              <a:rPr lang="en-US" sz="2400" dirty="0"/>
              <a:t> </a:t>
            </a:r>
            <a:r>
              <a:rPr lang="en-US" sz="2400" dirty="0" err="1"/>
              <a:t>tadi</a:t>
            </a:r>
            <a:r>
              <a:rPr lang="en-US" sz="2400" dirty="0"/>
              <a:t> </a:t>
            </a:r>
            <a:r>
              <a:rPr lang="en-US" sz="2400" dirty="0" err="1"/>
              <a:t>berekor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Weismann </a:t>
            </a:r>
            <a:r>
              <a:rPr lang="en-US" sz="2400" dirty="0" err="1"/>
              <a:t>menyimpulkan</a:t>
            </a:r>
            <a:r>
              <a:rPr lang="en-US" sz="2400" dirty="0"/>
              <a:t>: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sv-SE" sz="2400" dirty="0"/>
              <a:t>Perubahan sel tubuh karena pengaruh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diwariskan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sv-SE" sz="2400" dirty="0"/>
              <a:t>generasi berikutnya. Hal ini membuktikan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 Lamarck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/>
            </a:pPr>
            <a:r>
              <a:rPr lang="it-IT" sz="2400" dirty="0"/>
              <a:t>Evolusi adalah masalah pewarisan </a:t>
            </a:r>
            <a:r>
              <a:rPr lang="en-US" sz="2400" dirty="0"/>
              <a:t>gen-gen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fi-FI" sz="2400" dirty="0"/>
              <a:t>evolusi adalah gejala seleksi alam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genetika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30AF-5A69-4D01-AB04-C9CBF36E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effectLst/>
                <a:latin typeface="Montserrat"/>
                <a:ea typeface="Times New Roman" panose="02020603050405020304" pitchFamily="18" charset="0"/>
              </a:rPr>
            </a:br>
            <a:r>
              <a:rPr lang="en-US" sz="6000" b="1" dirty="0" err="1">
                <a:effectLst/>
                <a:latin typeface="Montserrat"/>
                <a:ea typeface="Times New Roman" panose="02020603050405020304" pitchFamily="18" charset="0"/>
              </a:rPr>
              <a:t>Seleksi</a:t>
            </a:r>
            <a:r>
              <a:rPr lang="en-US" sz="6000" b="1" dirty="0">
                <a:effectLst/>
                <a:latin typeface="Montserrat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effectLst/>
                <a:latin typeface="Montserrat"/>
                <a:ea typeface="Times New Roman" panose="02020603050405020304" pitchFamily="18" charset="0"/>
              </a:rPr>
              <a:t>Alam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39E4-A260-46CB-8DCA-99DE877E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diajukan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Charles Darwin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diartikan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bereproduksi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diakibatkan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dimilikinya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Darwin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mengajukan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memodifikasi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mengembangbiakkan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proses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buatan</a:t>
            </a:r>
            <a:r>
              <a:rPr lang="en-US" sz="2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2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4E18-D67A-4201-AA68-DF9ED9E3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Darwin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berpendapat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 Darwin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seringkali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variasi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Gambar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variasi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bintik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kepik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keturunan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diturunkan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kepik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bereproduksi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D947A-2379-4739-8150-71FD7A33F3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4572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D95C-E3E8-42ED-B681-DC2AC0A5C20C}"/>
              </a:ext>
            </a:extLst>
          </p:cNvPr>
          <p:cNvSpPr txBox="1"/>
          <p:nvPr/>
        </p:nvSpPr>
        <p:spPr>
          <a:xfrm>
            <a:off x="2895600" y="6126163"/>
            <a:ext cx="5562600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Gambar 1.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Variasi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hitam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kepik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3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DAC0-BB10-45F4-A4CD-C1C18F35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248400"/>
          </a:xfrm>
        </p:spPr>
        <p:txBody>
          <a:bodyPr/>
          <a:lstStyle/>
          <a:p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berjalannya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lingkungannya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belalang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sembah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menyerupai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sekitarnya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serasah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kelangsungan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miliki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lingkungannya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terhindar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predator (Gambar 2).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berpindah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2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24624-F491-4BEE-B6FE-FBB4FE7B00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48424"/>
            <a:ext cx="4572000" cy="2478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147C2-8B61-42AC-BB6E-B3A70FA52F5F}"/>
              </a:ext>
            </a:extLst>
          </p:cNvPr>
          <p:cNvSpPr txBox="1"/>
          <p:nvPr/>
        </p:nvSpPr>
        <p:spPr>
          <a:xfrm>
            <a:off x="1181100" y="6226829"/>
            <a:ext cx="7239000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Gambar 2.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Kamuflase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1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4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2A99-956C-4B30-B421-91485A15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/>
          <a:lstStyle/>
          <a:p>
            <a:pPr marL="0" indent="0">
              <a:lnSpc>
                <a:spcPts val="1800"/>
              </a:lnSpc>
              <a:spcAft>
                <a:spcPts val="750"/>
              </a:spcAft>
              <a:buNone/>
            </a:pPr>
            <a:endParaRPr lang="en-US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75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endParaRPr lang="en-US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75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lingkungannya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berjalannya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sifat-sifat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diwariskan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 Jika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genetik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bervariasi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 Sifat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dan di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lain.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bergantung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biak</a:t>
            </a:r>
            <a:r>
              <a:rPr lang="en-US" sz="2800" dirty="0">
                <a:solidFill>
                  <a:srgbClr val="333333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9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8080"/>
            <a:ext cx="8229600" cy="772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Tujuan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Pembelajaran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4568"/>
            <a:ext cx="8229600" cy="444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mempelajari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diharapakan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r>
              <a:rPr lang="en-US" sz="2800" dirty="0"/>
              <a:t> Charles Darwin dan Lamarck</a:t>
            </a:r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r>
              <a:rPr lang="en-US" sz="2800" dirty="0"/>
              <a:t> </a:t>
            </a:r>
            <a:r>
              <a:rPr lang="en-US" sz="2800" dirty="0" err="1"/>
              <a:t>menurut</a:t>
            </a:r>
            <a:r>
              <a:rPr lang="en-US" sz="2800" dirty="0"/>
              <a:t> Darwin dan Lamarck</a:t>
            </a:r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Seleksi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endParaRPr lang="en-US" sz="2800" dirty="0"/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/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44" y="66372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A.  PENCETUS TEORI EVOLUSI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56" y="784128"/>
            <a:ext cx="2032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Lamarck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91508" y="1393729"/>
            <a:ext cx="78952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 err="1"/>
              <a:t>Perubahan</a:t>
            </a:r>
            <a:r>
              <a:rPr lang="es-ES" sz="2000" dirty="0"/>
              <a:t> </a:t>
            </a:r>
            <a:r>
              <a:rPr lang="es-ES" sz="2000" dirty="0" err="1"/>
              <a:t>suatu</a:t>
            </a:r>
            <a:r>
              <a:rPr lang="es-ES" sz="2000" dirty="0"/>
              <a:t> </a:t>
            </a:r>
            <a:r>
              <a:rPr lang="es-ES" sz="2000" dirty="0" err="1"/>
              <a:t>individu</a:t>
            </a:r>
            <a:r>
              <a:rPr lang="es-ES" sz="2000" dirty="0"/>
              <a:t> </a:t>
            </a:r>
            <a:r>
              <a:rPr lang="es-ES" sz="2000" dirty="0" err="1"/>
              <a:t>disebabkan</a:t>
            </a:r>
            <a:r>
              <a:rPr lang="es-E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diturunkan</a:t>
            </a:r>
            <a:r>
              <a:rPr lang="en-US" sz="2000" dirty="0"/>
              <a:t>.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it-IT" sz="2000" dirty="0"/>
              <a:t> </a:t>
            </a:r>
            <a:r>
              <a:rPr lang="en-US" sz="2000" dirty="0" err="1"/>
              <a:t>jerapah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leher</a:t>
            </a:r>
            <a:r>
              <a:rPr lang="en-US" sz="2000" dirty="0"/>
              <a:t> yang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kebiasaannya</a:t>
            </a:r>
            <a:r>
              <a:rPr lang="en-US" sz="2000" dirty="0"/>
              <a:t> </a:t>
            </a:r>
            <a:r>
              <a:rPr lang="en-US" sz="2000" dirty="0" err="1"/>
              <a:t>memakan</a:t>
            </a:r>
            <a:r>
              <a:rPr lang="en-US" sz="2000" dirty="0"/>
              <a:t> </a:t>
            </a:r>
            <a:r>
              <a:rPr lang="en-US" sz="2000" dirty="0" err="1"/>
              <a:t>daun-daun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. </a:t>
            </a:r>
            <a:r>
              <a:rPr lang="en-US" sz="2000" dirty="0" err="1"/>
              <a:t>Diduga</a:t>
            </a:r>
            <a:r>
              <a:rPr lang="en-US" sz="2000" dirty="0"/>
              <a:t> </a:t>
            </a:r>
            <a:r>
              <a:rPr lang="en-US" sz="2000" dirty="0" err="1"/>
              <a:t>memanjangkan</a:t>
            </a:r>
            <a:r>
              <a:rPr lang="en-US" sz="2000" dirty="0"/>
              <a:t> </a:t>
            </a:r>
            <a:r>
              <a:rPr lang="en-US" sz="2000" dirty="0" err="1"/>
              <a:t>lehernya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 yang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Adaptasi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pemanjangan</a:t>
            </a:r>
            <a:r>
              <a:rPr lang="en-US" sz="2000" dirty="0"/>
              <a:t> </a:t>
            </a:r>
            <a:r>
              <a:rPr lang="en-US" sz="2000" dirty="0" err="1"/>
              <a:t>leher</a:t>
            </a:r>
            <a:r>
              <a:rPr lang="en-US" sz="2000" dirty="0"/>
              <a:t> </a:t>
            </a:r>
            <a:r>
              <a:rPr lang="en-US" sz="2000" dirty="0" err="1"/>
              <a:t>diwariskan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616" y="3112778"/>
            <a:ext cx="6705600" cy="35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25DB2-8871-456F-98E3-EFF75E75C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Jean Baptiste Lamarck</a:t>
            </a:r>
            <a:endParaRPr lang="en-US" sz="1800" dirty="0">
              <a:solidFill>
                <a:srgbClr val="993300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Mengemukakan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bahwa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a. Alat –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alat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tubuh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sering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digunakan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tumbuh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membesar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sebaliknya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organ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tubuh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pernah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digunakan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menyusut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bahkan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hilang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b. Hukum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peneurunan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sifat-sifat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baru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diperoleh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artinya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bahwa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sifat-sifat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baru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karena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sering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digunakan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atau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digunakannya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bagian-bagian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tubuh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diturunkan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kepada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keturunannya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Contoh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: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J.B.Lamarck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mengansumsikan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bahwa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kaki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depan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menjadi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karena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kebiasaan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mencapai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dedaunan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pohon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tinggi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sifat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baru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diturunkan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kepada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genarasi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berikutnya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0F21-3D0B-4C27-9988-9CFF92D2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b="1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4400" b="1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2. Charles Darwin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A7B2-57A2-46E7-9FD3-222DA741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Seorang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naturalis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berkebangsaan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Inggris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menyatakan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bahwa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evolusi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berlangsung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karena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proses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seleksi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alam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(natural selection).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dimaksud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seleksi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alam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adalah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 proses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pemilihan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dilakukan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oleh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alam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terhadap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variasi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makhluk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dalamnya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Hanya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makhluk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memiliki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variasi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sesuai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lingkungan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bisa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bertahan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sedang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sesuai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punah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Organisme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bisa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inilah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selanjutnya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mewariskan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sifat-sifat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sesuai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lingkungan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pada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generasi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berikutnya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5AA6-E2B5-475F-BB83-87F7F4AC3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Teori</a:t>
            </a:r>
            <a:r>
              <a:rPr lang="en-US" sz="3600" b="1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 </a:t>
            </a:r>
            <a:r>
              <a:rPr lang="en-US" sz="3600" b="1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tentang</a:t>
            </a:r>
            <a:r>
              <a:rPr lang="en-US" sz="3600" b="1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Leher</a:t>
            </a:r>
            <a:r>
              <a:rPr lang="en-US" sz="3600" b="1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Pendapat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mengenai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Sebagai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pembanding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teori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Lamarck,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dijelaskan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teori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sebagai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berikut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Nenek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moyang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punya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variasi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pendek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Karena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terjadi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bencana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kekeringan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lingkunganpun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berubah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dan,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berlangsunglah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proses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seleksi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alam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pendek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mencari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dengan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menjangkau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daun-daun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pohon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sehingga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bisa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bertahan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Sebaliknya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tetap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memperoleh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makanan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dari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daun-daun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pohon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sehingga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bertahan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</a:p>
          <a:p>
            <a:pPr marL="457200" indent="-457200" fontAlgn="base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Karena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mampu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bertahan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mampu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berbiak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mewariskan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sifat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adaptif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yaitu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pada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generasi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berikut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Itulah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sebabnya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semua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jerapah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sekarang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berleher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panjang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1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75EB-8636-47A0-AAB9-3AF23833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Teori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di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kemukakan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sangat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dipengaruhi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oleh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hal-hal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berikut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Ekspedisinya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kepulauan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Galapagos (Galapagos =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kura-kura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raksasa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). Di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tempat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menemukan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berbagai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macam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bentuk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paruh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burung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Finch.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Terjadinya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keanekaragaman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disebabkan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oleh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perbedaan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jenis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makanannya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Pendapat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Charles Lyell 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bukunya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“Principles of Geology”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menyatakan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bahwa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batuan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pulau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dan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benua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selalu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mengalami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perubahan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Menurut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peristiwa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kemungkinan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dapat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mempengaruhi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makhluk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Pendapat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Thomas Robert Malthus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dalam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bukunya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“An Essay on the Principle of Population” 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menyatakan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kecenderungan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kenaikan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jumlah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penduduk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lebih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cepat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daripada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kenaikan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produksi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pangan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5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2DE9-D3D4-4CBC-9BEA-70B53E43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Hal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menurut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menimbulkan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terjadinya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suatu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persaingan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untuk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kelangsungan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tentang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evolusi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didasarkan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pada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pokok-pokok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pikiran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sebagai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berikut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dua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individu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sama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Setiap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makhluk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punya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kemampuan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untuk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berkembang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biak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Untuk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berkembang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biak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perlu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makanan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ruang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cukup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Bertambahnya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makhluk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tidak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berjalan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terus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menerus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Selain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dari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hasil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ekspedisi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benua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Amerika Selatan,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teori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evolusi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didasarkan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atas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pengetahuannya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ketika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mempelajari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buku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“</a:t>
            </a:r>
            <a:r>
              <a:rPr lang="en-US" sz="2800" i="1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Principles of Geology”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Charles Lyell (1830) dan 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buku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en-US" sz="2800" i="1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“An Essay on The Principles of Population”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r>
              <a:rPr lang="en-US" sz="2800" dirty="0" err="1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karya</a:t>
            </a:r>
            <a:r>
              <a:rPr lang="en-US" sz="2800" dirty="0">
                <a:solidFill>
                  <a:srgbClr val="9933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Robert Malthus.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1131-D6BE-474B-B5E2-E6DD3CED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Berdasarkan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tiga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hal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tersebut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akhirnya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Darwin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menulis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bukunya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“On the Origin of Species by Means of Natural Selection”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berisi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dua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hal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pokok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1).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spesies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ada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sekarang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ini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berasal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dari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spesies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hidup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di masa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lampau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, dan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2).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evolusi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terjadi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melalui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proses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seleksi</a:t>
            </a:r>
            <a:r>
              <a:rPr lang="en-US" sz="2400" dirty="0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alam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0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1266</Words>
  <Application>Microsoft Office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Georgia</vt:lpstr>
      <vt:lpstr>inherit</vt:lpstr>
      <vt:lpstr>Montserrat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2. Charles Darwin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Perbandingan Perbedaan antara teori evolusi Lamarck dengan teori evolusi Darwin </vt:lpstr>
      <vt:lpstr>PowerPoint Presentation</vt:lpstr>
      <vt:lpstr>PowerPoint Presentation</vt:lpstr>
      <vt:lpstr>PowerPoint Presentation</vt:lpstr>
      <vt:lpstr> Seleksi Alam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Bambang</dc:creator>
  <cp:lastModifiedBy>SMA CERDAS BANGSA</cp:lastModifiedBy>
  <cp:revision>77</cp:revision>
  <dcterms:created xsi:type="dcterms:W3CDTF">2012-02-20T08:11:19Z</dcterms:created>
  <dcterms:modified xsi:type="dcterms:W3CDTF">2021-01-07T22:19:18Z</dcterms:modified>
</cp:coreProperties>
</file>