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67" r:id="rId2"/>
    <p:sldId id="258" r:id="rId3"/>
    <p:sldId id="259" r:id="rId4"/>
    <p:sldId id="265" r:id="rId5"/>
    <p:sldId id="268" r:id="rId6"/>
    <p:sldId id="261" r:id="rId7"/>
    <p:sldId id="264"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DFBB56-C0BD-4875-9C6A-717E4216B0CC}" type="datetimeFigureOut">
              <a:rPr lang="en-US" smtClean="0"/>
              <a:t>7/31/2021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B5347F-0D94-4716-8B39-FCD5D2C778D6}" type="slidenum">
              <a:rPr lang="en-US" smtClean="0"/>
              <a:t>‹#›</a:t>
            </a:fld>
            <a:endParaRPr lang="en-US"/>
          </a:p>
        </p:txBody>
      </p:sp>
    </p:spTree>
    <p:extLst>
      <p:ext uri="{BB962C8B-B14F-4D97-AF65-F5344CB8AC3E}">
        <p14:creationId xmlns:p14="http://schemas.microsoft.com/office/powerpoint/2010/main" val="2227419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B5347F-0D94-4716-8B39-FCD5D2C778D6}" type="slidenum">
              <a:rPr lang="en-US" smtClean="0"/>
              <a:t>3</a:t>
            </a:fld>
            <a:endParaRPr lang="en-US"/>
          </a:p>
        </p:txBody>
      </p:sp>
    </p:spTree>
    <p:extLst>
      <p:ext uri="{BB962C8B-B14F-4D97-AF65-F5344CB8AC3E}">
        <p14:creationId xmlns:p14="http://schemas.microsoft.com/office/powerpoint/2010/main" val="3543225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B5347F-0D94-4716-8B39-FCD5D2C778D6}" type="slidenum">
              <a:rPr lang="en-US" smtClean="0"/>
              <a:t>4</a:t>
            </a:fld>
            <a:endParaRPr lang="en-US"/>
          </a:p>
        </p:txBody>
      </p:sp>
    </p:spTree>
    <p:extLst>
      <p:ext uri="{BB962C8B-B14F-4D97-AF65-F5344CB8AC3E}">
        <p14:creationId xmlns:p14="http://schemas.microsoft.com/office/powerpoint/2010/main" val="48178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ED106A1-A171-4B4D-97BC-D256617FF6D9}" type="datetimeFigureOut">
              <a:rPr lang="id-ID" smtClean="0"/>
              <a:t>31/07/2021</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04412521-F40B-41F9-8F5A-B2E4652C58AA}"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D106A1-A171-4B4D-97BC-D256617FF6D9}" type="datetimeFigureOut">
              <a:rPr lang="id-ID" smtClean="0"/>
              <a:t>31/07/2021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4412521-F40B-41F9-8F5A-B2E4652C58AA}"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D106A1-A171-4B4D-97BC-D256617FF6D9}" type="datetimeFigureOut">
              <a:rPr lang="id-ID" smtClean="0"/>
              <a:t>31/07/2021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4412521-F40B-41F9-8F5A-B2E4652C58AA}"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D106A1-A171-4B4D-97BC-D256617FF6D9}" type="datetimeFigureOut">
              <a:rPr lang="id-ID" smtClean="0"/>
              <a:t>31/07/2021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4412521-F40B-41F9-8F5A-B2E4652C58AA}"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ED106A1-A171-4B4D-97BC-D256617FF6D9}" type="datetimeFigureOut">
              <a:rPr lang="id-ID" smtClean="0"/>
              <a:t>31/07/2021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4412521-F40B-41F9-8F5A-B2E4652C58AA}"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D106A1-A171-4B4D-97BC-D256617FF6D9}" type="datetimeFigureOut">
              <a:rPr lang="id-ID" smtClean="0"/>
              <a:t>31/07/2021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4412521-F40B-41F9-8F5A-B2E4652C58AA}"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ED106A1-A171-4B4D-97BC-D256617FF6D9}" type="datetimeFigureOut">
              <a:rPr lang="id-ID" smtClean="0"/>
              <a:t>31/07/2021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4412521-F40B-41F9-8F5A-B2E4652C58AA}"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D106A1-A171-4B4D-97BC-D256617FF6D9}" type="datetimeFigureOut">
              <a:rPr lang="id-ID" smtClean="0"/>
              <a:t>31/07/2021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4412521-F40B-41F9-8F5A-B2E4652C58AA}"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D106A1-A171-4B4D-97BC-D256617FF6D9}" type="datetimeFigureOut">
              <a:rPr lang="id-ID" smtClean="0"/>
              <a:t>31/07/2021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4412521-F40B-41F9-8F5A-B2E4652C58AA}"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D106A1-A171-4B4D-97BC-D256617FF6D9}" type="datetimeFigureOut">
              <a:rPr lang="id-ID" smtClean="0"/>
              <a:t>31/07/2021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4412521-F40B-41F9-8F5A-B2E4652C58AA}"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D106A1-A171-4B4D-97BC-D256617FF6D9}" type="datetimeFigureOut">
              <a:rPr lang="id-ID" smtClean="0"/>
              <a:t>31/07/2021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04412521-F40B-41F9-8F5A-B2E4652C58AA}"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D106A1-A171-4B4D-97BC-D256617FF6D9}" type="datetimeFigureOut">
              <a:rPr lang="id-ID" smtClean="0"/>
              <a:t>31/07/2021</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412521-F40B-41F9-8F5A-B2E4652C58AA}"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1" y="188640"/>
            <a:ext cx="8784977" cy="3579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933056"/>
            <a:ext cx="4680520"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8024" y="3933056"/>
            <a:ext cx="4176465"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8584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562074"/>
          </a:xfrm>
        </p:spPr>
        <p:style>
          <a:lnRef idx="1">
            <a:schemeClr val="dk1"/>
          </a:lnRef>
          <a:fillRef idx="2">
            <a:schemeClr val="dk1"/>
          </a:fillRef>
          <a:effectRef idx="1">
            <a:schemeClr val="dk1"/>
          </a:effectRef>
          <a:fontRef idx="minor">
            <a:schemeClr val="dk1"/>
          </a:fontRef>
        </p:style>
        <p:txBody>
          <a:bodyPr>
            <a:normAutofit fontScale="90000"/>
          </a:bodyPr>
          <a:lstStyle/>
          <a:p>
            <a:pPr algn="ctr"/>
            <a:r>
              <a:rPr lang="id-ID" sz="3600" b="1" dirty="0" smtClean="0"/>
              <a:t>ETOS KERJA</a:t>
            </a:r>
            <a:endParaRPr lang="id-ID" sz="3600" b="1" dirty="0"/>
          </a:p>
        </p:txBody>
      </p:sp>
      <p:sp>
        <p:nvSpPr>
          <p:cNvPr id="3" name="Content Placeholder 2"/>
          <p:cNvSpPr>
            <a:spLocks noGrp="1"/>
          </p:cNvSpPr>
          <p:nvPr>
            <p:ph idx="1"/>
          </p:nvPr>
        </p:nvSpPr>
        <p:spPr>
          <a:xfrm>
            <a:off x="457200" y="908720"/>
            <a:ext cx="8229600" cy="5688632"/>
          </a:xfrm>
        </p:spPr>
        <p:txBody>
          <a:bodyPr>
            <a:normAutofit fontScale="92500"/>
          </a:bodyPr>
          <a:lstStyle/>
          <a:p>
            <a:pPr marL="0" indent="0">
              <a:buNone/>
            </a:pPr>
            <a:r>
              <a:rPr lang="id-ID" dirty="0" smtClean="0"/>
              <a:t>Pengertian etos kerja</a:t>
            </a:r>
          </a:p>
          <a:p>
            <a:pPr marL="0" indent="0" algn="just">
              <a:buNone/>
            </a:pPr>
            <a:r>
              <a:rPr lang="id-ID" sz="2800" dirty="0" smtClean="0">
                <a:solidFill>
                  <a:srgbClr val="FF0000"/>
                </a:solidFill>
              </a:rPr>
              <a:t>Etos </a:t>
            </a:r>
            <a:r>
              <a:rPr lang="id-ID" sz="2800" dirty="0" smtClean="0"/>
              <a:t>berasal dari </a:t>
            </a:r>
            <a:r>
              <a:rPr lang="id-ID" sz="2800" dirty="0" smtClean="0">
                <a:solidFill>
                  <a:srgbClr val="FF0000"/>
                </a:solidFill>
              </a:rPr>
              <a:t>bahasa Yunani </a:t>
            </a:r>
            <a:r>
              <a:rPr lang="id-ID" sz="2800" dirty="0" smtClean="0"/>
              <a:t>(etos) yang memberikan arti sikap, kepribadian, watak, karakter, serta keyakinan atas sesuatu. Sikap ini tidak saja dimiliki oleh individu, tetapi juga oleh kelompok bahkan masyarakat .</a:t>
            </a:r>
          </a:p>
          <a:p>
            <a:pPr marL="0" indent="0" algn="just">
              <a:buNone/>
            </a:pPr>
            <a:r>
              <a:rPr lang="id-ID" sz="2800" dirty="0" smtClean="0"/>
              <a:t>Dalam kamus besar bahasa Indonesia etos kerja adalah semangat kerja yang menjadi ciri khas dan keyakinan seseorang atau suatukelompok</a:t>
            </a:r>
          </a:p>
          <a:p>
            <a:pPr marL="0" indent="0" algn="just">
              <a:buNone/>
            </a:pPr>
            <a:r>
              <a:rPr lang="id-ID" sz="2800" dirty="0" smtClean="0"/>
              <a:t>Kerja dalam arti pengertian luas adalah semua bentuk usaha yang dilakukan manusia, baik dalam hal materi, intelektual dan fisik, maupun hal-hal yang berkaitan dengan keduniaan maupun keakhiratan.</a:t>
            </a:r>
            <a:endParaRPr lang="id-ID" sz="2800" dirty="0"/>
          </a:p>
        </p:txBody>
      </p:sp>
    </p:spTree>
    <p:extLst>
      <p:ext uri="{BB962C8B-B14F-4D97-AF65-F5344CB8AC3E}">
        <p14:creationId xmlns:p14="http://schemas.microsoft.com/office/powerpoint/2010/main" val="2342747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832648"/>
          </a:xfrm>
        </p:spPr>
        <p:txBody>
          <a:bodyPr>
            <a:normAutofit/>
          </a:bodyPr>
          <a:lstStyle/>
          <a:p>
            <a:pPr marL="0" indent="0" algn="just">
              <a:buNone/>
            </a:pPr>
            <a:r>
              <a:rPr lang="id-ID" sz="2400" dirty="0" smtClean="0"/>
              <a:t>Dalam Al-Qur’an maupun Hadits, ditemukan banyak literatur yang memerintahkan seorang muslim untuk bekerja dalam rangka memenuhi dan melengkapi kebutuhan duniawinya. Salah satu perintah Allah Swt, kepada umatnya untuk bekerja termaktub dalam Q.S At-Taubah Ayat :</a:t>
            </a:r>
            <a:r>
              <a:rPr lang="id-ID" sz="2400" dirty="0" smtClean="0"/>
              <a:t>105</a:t>
            </a:r>
            <a:endParaRPr lang="en-US" sz="2400" dirty="0" smtClean="0"/>
          </a:p>
          <a:p>
            <a:pPr marL="0" indent="0" algn="just">
              <a:buNone/>
            </a:pPr>
            <a:endParaRPr lang="id-ID" sz="2400" dirty="0" smtClean="0"/>
          </a:p>
          <a:p>
            <a:pPr marL="0" indent="0" algn="r">
              <a:buNone/>
            </a:pPr>
            <a:r>
              <a:rPr lang="ar-AE" sz="2400" dirty="0" smtClean="0"/>
              <a:t>وَقُلِ اعْمَلُوا فَسَيَرَى اللَّهُ عَمَلَكُمْ وَرَسُولُهُ وَالْمُؤْمِنُونَ ۖ وَسَتُرَدُّونَ إِلَىٰ عَالِمِ الْغَيْبِ وَالشَّهَادَةِ فَيُنَبِّئُكُمْ بِمَا كُنْتُمْ تَعْمَلُونَ</a:t>
            </a:r>
            <a:endParaRPr lang="id-ID" sz="2400" dirty="0" smtClean="0"/>
          </a:p>
          <a:p>
            <a:pPr marL="0" indent="0" algn="just">
              <a:buNone/>
            </a:pPr>
            <a:r>
              <a:rPr lang="id-ID" sz="2400" dirty="0" smtClean="0"/>
              <a:t>Dan Katakanlah: “Bekerjalah kamu, maka Allah dan Rasul-Nya serta orang-orang mukmin akan melihat pekerjaanmu itu, dan kamu akan dikembalikan kepada (Allah) Yang Mengetahui akan yang ghaib dan yang nyata, lalu diberitakan-Nya kepada kamu apa yang telah kamu kerjakan. (QS. At Taubah: 105)</a:t>
            </a:r>
            <a:endParaRPr lang="id-ID" sz="2400" dirty="0"/>
          </a:p>
        </p:txBody>
      </p:sp>
    </p:spTree>
    <p:extLst>
      <p:ext uri="{BB962C8B-B14F-4D97-AF65-F5344CB8AC3E}">
        <p14:creationId xmlns:p14="http://schemas.microsoft.com/office/powerpoint/2010/main" val="1406090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29491"/>
            <a:ext cx="8219256" cy="551238"/>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200" b="1" dirty="0" err="1">
                <a:solidFill>
                  <a:schemeClr val="tx1"/>
                </a:solidFill>
              </a:rPr>
              <a:t>Menelaah</a:t>
            </a:r>
            <a:r>
              <a:rPr lang="en-US" sz="3200" b="1" dirty="0">
                <a:solidFill>
                  <a:schemeClr val="tx1"/>
                </a:solidFill>
              </a:rPr>
              <a:t> </a:t>
            </a:r>
            <a:r>
              <a:rPr lang="en-US" sz="3200" b="1" dirty="0" err="1">
                <a:solidFill>
                  <a:schemeClr val="tx1"/>
                </a:solidFill>
              </a:rPr>
              <a:t>Tafsir</a:t>
            </a:r>
            <a:r>
              <a:rPr lang="en-US" sz="3200" b="1" dirty="0">
                <a:solidFill>
                  <a:schemeClr val="tx1"/>
                </a:solidFill>
              </a:rPr>
              <a:t> Q.S. at-</a:t>
            </a:r>
            <a:r>
              <a:rPr lang="en-US" sz="3200" b="1" dirty="0" err="1">
                <a:solidFill>
                  <a:schemeClr val="tx1"/>
                </a:solidFill>
              </a:rPr>
              <a:t>Taubah</a:t>
            </a:r>
            <a:r>
              <a:rPr lang="en-US" sz="3200" b="1" dirty="0">
                <a:solidFill>
                  <a:schemeClr val="tx1"/>
                </a:solidFill>
              </a:rPr>
              <a:t>/9: 105</a:t>
            </a:r>
          </a:p>
        </p:txBody>
      </p:sp>
      <p:sp>
        <p:nvSpPr>
          <p:cNvPr id="3" name="Content Placeholder 2"/>
          <p:cNvSpPr>
            <a:spLocks noGrp="1"/>
          </p:cNvSpPr>
          <p:nvPr>
            <p:ph idx="1"/>
          </p:nvPr>
        </p:nvSpPr>
        <p:spPr>
          <a:xfrm>
            <a:off x="395536" y="1268760"/>
            <a:ext cx="8229600" cy="5328592"/>
          </a:xfrm>
        </p:spPr>
        <p:txBody>
          <a:bodyPr>
            <a:normAutofit fontScale="92500" lnSpcReduction="10000"/>
          </a:bodyPr>
          <a:lstStyle/>
          <a:p>
            <a:pPr algn="just"/>
            <a:r>
              <a:rPr lang="en-US" sz="2400" dirty="0"/>
              <a:t>Allah </a:t>
            </a:r>
            <a:r>
              <a:rPr lang="en-US" sz="2400" dirty="0" err="1"/>
              <a:t>Swt</a:t>
            </a:r>
            <a:r>
              <a:rPr lang="en-US" sz="2400" dirty="0"/>
              <a:t>. </a:t>
            </a:r>
            <a:r>
              <a:rPr lang="en-US" sz="2400" dirty="0" err="1"/>
              <a:t>memerintahkan</a:t>
            </a:r>
            <a:r>
              <a:rPr lang="en-US" sz="2400" dirty="0"/>
              <a:t> </a:t>
            </a:r>
            <a:r>
              <a:rPr lang="en-US" sz="2400" dirty="0" err="1"/>
              <a:t>untuk</a:t>
            </a:r>
            <a:r>
              <a:rPr lang="en-US" sz="2400" dirty="0"/>
              <a:t> </a:t>
            </a:r>
            <a:r>
              <a:rPr lang="en-US" sz="2400" dirty="0" err="1"/>
              <a:t>beramal</a:t>
            </a:r>
            <a:r>
              <a:rPr lang="en-US" sz="2400" dirty="0"/>
              <a:t> </a:t>
            </a:r>
            <a:r>
              <a:rPr lang="en-US" sz="2400" dirty="0" err="1"/>
              <a:t>saleh</a:t>
            </a:r>
            <a:r>
              <a:rPr lang="en-US" sz="2400" dirty="0"/>
              <a:t> </a:t>
            </a:r>
            <a:r>
              <a:rPr lang="en-US" sz="2400" dirty="0" err="1"/>
              <a:t>hingga</a:t>
            </a:r>
            <a:r>
              <a:rPr lang="en-US" sz="2400" dirty="0"/>
              <a:t> </a:t>
            </a:r>
            <a:r>
              <a:rPr lang="en-US" sz="2400" dirty="0" err="1"/>
              <a:t>manfaatnya</a:t>
            </a:r>
            <a:r>
              <a:rPr lang="en-US" sz="2400" dirty="0"/>
              <a:t> </a:t>
            </a:r>
            <a:r>
              <a:rPr lang="en-US" sz="2400" dirty="0" err="1"/>
              <a:t>bisa</a:t>
            </a:r>
            <a:r>
              <a:rPr lang="en-US" sz="2400" dirty="0"/>
              <a:t> </a:t>
            </a:r>
            <a:r>
              <a:rPr lang="en-US" sz="2400" dirty="0" err="1" smtClean="0"/>
              <a:t>dirasakan</a:t>
            </a:r>
            <a:r>
              <a:rPr lang="en-US" sz="2400" dirty="0" smtClean="0"/>
              <a:t> </a:t>
            </a:r>
            <a:r>
              <a:rPr lang="en-US" sz="2400" dirty="0" err="1" smtClean="0"/>
              <a:t>oleh</a:t>
            </a:r>
            <a:r>
              <a:rPr lang="en-US" sz="2400" dirty="0" smtClean="0"/>
              <a:t> </a:t>
            </a:r>
            <a:r>
              <a:rPr lang="en-US" sz="2400" dirty="0" err="1" smtClean="0"/>
              <a:t>diri</a:t>
            </a:r>
            <a:r>
              <a:rPr lang="en-US" sz="2400" dirty="0" smtClean="0"/>
              <a:t> </a:t>
            </a:r>
            <a:r>
              <a:rPr lang="en-US" sz="2400" dirty="0" err="1" smtClean="0"/>
              <a:t>sendiri</a:t>
            </a:r>
            <a:r>
              <a:rPr lang="en-US" sz="2400" dirty="0" smtClean="0"/>
              <a:t> </a:t>
            </a:r>
            <a:r>
              <a:rPr lang="en-US" sz="2400" dirty="0" err="1" smtClean="0"/>
              <a:t>maupun</a:t>
            </a:r>
            <a:r>
              <a:rPr lang="en-US" sz="2400" dirty="0" smtClean="0"/>
              <a:t> </a:t>
            </a:r>
            <a:r>
              <a:rPr lang="en-US" sz="2400" dirty="0" err="1" smtClean="0"/>
              <a:t>masyarakat</a:t>
            </a:r>
            <a:r>
              <a:rPr lang="en-US" sz="2400" dirty="0" smtClean="0"/>
              <a:t> </a:t>
            </a:r>
            <a:r>
              <a:rPr lang="en-US" sz="2400" dirty="0" err="1" smtClean="0"/>
              <a:t>luas</a:t>
            </a:r>
            <a:endParaRPr lang="en-US" sz="2400" dirty="0" smtClean="0"/>
          </a:p>
          <a:p>
            <a:pPr algn="just"/>
            <a:r>
              <a:rPr lang="en-US" sz="2400" dirty="0" err="1"/>
              <a:t>Setiap</a:t>
            </a:r>
            <a:r>
              <a:rPr lang="en-US" sz="2400" dirty="0"/>
              <a:t> </a:t>
            </a:r>
            <a:r>
              <a:rPr lang="en-US" sz="2400" dirty="0" err="1"/>
              <a:t>amal</a:t>
            </a:r>
            <a:r>
              <a:rPr lang="en-US" sz="2400" dirty="0"/>
              <a:t> </a:t>
            </a:r>
            <a:r>
              <a:rPr lang="en-US" sz="2400" dirty="0" err="1"/>
              <a:t>akan</a:t>
            </a:r>
            <a:r>
              <a:rPr lang="en-US" sz="2400" dirty="0"/>
              <a:t> </a:t>
            </a:r>
            <a:r>
              <a:rPr lang="en-US" sz="2400" dirty="0" err="1"/>
              <a:t>dilihat</a:t>
            </a:r>
            <a:r>
              <a:rPr lang="en-US" sz="2400" dirty="0"/>
              <a:t> </a:t>
            </a:r>
            <a:r>
              <a:rPr lang="en-US" sz="2400" dirty="0" err="1"/>
              <a:t>oleh</a:t>
            </a:r>
            <a:r>
              <a:rPr lang="en-US" sz="2400" dirty="0"/>
              <a:t> Allah </a:t>
            </a:r>
            <a:r>
              <a:rPr lang="en-US" sz="2400" dirty="0" err="1"/>
              <a:t>Swt</a:t>
            </a:r>
            <a:r>
              <a:rPr lang="en-US" sz="2400" dirty="0"/>
              <a:t>., </a:t>
            </a:r>
            <a:r>
              <a:rPr lang="en-US" sz="2400" dirty="0" err="1"/>
              <a:t>Rasulullah</a:t>
            </a:r>
            <a:r>
              <a:rPr lang="en-US" sz="2400" dirty="0"/>
              <a:t> Saw. </a:t>
            </a:r>
            <a:r>
              <a:rPr lang="en-US" sz="2400" dirty="0" err="1"/>
              <a:t>dan</a:t>
            </a:r>
            <a:r>
              <a:rPr lang="en-US" sz="2400" dirty="0"/>
              <a:t> </a:t>
            </a:r>
            <a:r>
              <a:rPr lang="en-US" sz="2400" dirty="0" err="1"/>
              <a:t>mukminin</a:t>
            </a:r>
            <a:r>
              <a:rPr lang="en-US" sz="2400" dirty="0"/>
              <a:t> di </a:t>
            </a:r>
            <a:r>
              <a:rPr lang="en-US" sz="2400" dirty="0" err="1"/>
              <a:t>akhirat</a:t>
            </a:r>
            <a:r>
              <a:rPr lang="en-US" sz="2400" dirty="0"/>
              <a:t> </a:t>
            </a:r>
            <a:r>
              <a:rPr lang="en-US" sz="2400" dirty="0" err="1"/>
              <a:t>kelak</a:t>
            </a:r>
            <a:r>
              <a:rPr lang="en-US" sz="2400" dirty="0" smtClean="0"/>
              <a:t>.</a:t>
            </a:r>
          </a:p>
          <a:p>
            <a:pPr algn="just"/>
            <a:r>
              <a:rPr lang="en-US" sz="2400" dirty="0" err="1"/>
              <a:t>Janganlah</a:t>
            </a:r>
            <a:r>
              <a:rPr lang="en-US" sz="2400" dirty="0"/>
              <a:t> </a:t>
            </a:r>
            <a:r>
              <a:rPr lang="en-US" sz="2400" dirty="0" err="1"/>
              <a:t>merasa</a:t>
            </a:r>
            <a:r>
              <a:rPr lang="en-US" sz="2400" dirty="0"/>
              <a:t> </a:t>
            </a:r>
            <a:r>
              <a:rPr lang="en-US" sz="2400" dirty="0" err="1"/>
              <a:t>amalnya</a:t>
            </a:r>
            <a:r>
              <a:rPr lang="en-US" sz="2400" dirty="0"/>
              <a:t> </a:t>
            </a:r>
            <a:r>
              <a:rPr lang="en-US" sz="2400" dirty="0" err="1"/>
              <a:t>sudah</a:t>
            </a:r>
            <a:r>
              <a:rPr lang="en-US" sz="2400" dirty="0"/>
              <a:t> </a:t>
            </a:r>
            <a:r>
              <a:rPr lang="en-US" sz="2400" dirty="0" err="1"/>
              <a:t>cukup</a:t>
            </a:r>
            <a:r>
              <a:rPr lang="en-US" sz="2400" dirty="0"/>
              <a:t> </a:t>
            </a:r>
            <a:r>
              <a:rPr lang="en-US" sz="2400" dirty="0" err="1"/>
              <a:t>banyak</a:t>
            </a:r>
            <a:r>
              <a:rPr lang="en-US" sz="2400" dirty="0"/>
              <a:t> </a:t>
            </a:r>
            <a:r>
              <a:rPr lang="en-US" sz="2400" dirty="0" err="1"/>
              <a:t>untuk</a:t>
            </a:r>
            <a:r>
              <a:rPr lang="en-US" sz="2400" dirty="0"/>
              <a:t> </a:t>
            </a:r>
            <a:r>
              <a:rPr lang="en-US" sz="2400" dirty="0" err="1"/>
              <a:t>bekal</a:t>
            </a:r>
            <a:r>
              <a:rPr lang="en-US" sz="2400" dirty="0"/>
              <a:t> </a:t>
            </a:r>
            <a:r>
              <a:rPr lang="en-US" sz="2400" dirty="0" err="1"/>
              <a:t>hidup</a:t>
            </a:r>
            <a:r>
              <a:rPr lang="en-US" sz="2400" dirty="0"/>
              <a:t> di </a:t>
            </a:r>
            <a:r>
              <a:rPr lang="en-US" sz="2400" dirty="0" err="1" smtClean="0"/>
              <a:t>akhirat</a:t>
            </a:r>
            <a:endParaRPr lang="en-US" sz="2400" dirty="0" smtClean="0"/>
          </a:p>
          <a:p>
            <a:pPr algn="just"/>
            <a:r>
              <a:rPr lang="sv-SE" sz="2400" dirty="0"/>
              <a:t>Setiap manusia akan kembali ke kampung akhirat, dan menerima balasan amal perbuatannya. </a:t>
            </a:r>
            <a:endParaRPr lang="sv-SE" sz="2400" dirty="0" smtClean="0"/>
          </a:p>
          <a:p>
            <a:pPr marL="0" indent="0" algn="just">
              <a:buNone/>
            </a:pPr>
            <a:endParaRPr lang="sv-SE" sz="2400" dirty="0" smtClean="0"/>
          </a:p>
          <a:p>
            <a:pPr marL="0" indent="0" algn="r">
              <a:buNone/>
            </a:pPr>
            <a:r>
              <a:rPr lang="ar-AE" sz="2400" dirty="0"/>
              <a:t>فَاِذَا قُضِيَتِ الصَّلٰوةُ فَانْتَشِرُوْا فِى الْاَرْضِ وَابْتَغُوْا مِنْ فَضْلِ اللّٰهِ وَاذْكُرُوا اللّٰهَ </a:t>
            </a:r>
            <a:r>
              <a:rPr lang="ar-AE" sz="2400" dirty="0" smtClean="0"/>
              <a:t>كَثِيْرًا لَّعَلَّكُمْ تُفْلِحُوْنَ</a:t>
            </a:r>
            <a:endParaRPr lang="en-US" sz="2400" dirty="0" smtClean="0"/>
          </a:p>
          <a:p>
            <a:pPr marL="0" indent="0" algn="just">
              <a:buNone/>
            </a:pPr>
            <a:r>
              <a:rPr lang="en-US" sz="2400" dirty="0" err="1"/>
              <a:t>Apabila</a:t>
            </a:r>
            <a:r>
              <a:rPr lang="en-US" sz="2400" dirty="0"/>
              <a:t> </a:t>
            </a:r>
            <a:r>
              <a:rPr lang="en-US" sz="2400" dirty="0" err="1" smtClean="0"/>
              <a:t>salat</a:t>
            </a:r>
            <a:r>
              <a:rPr lang="en-US" sz="2400" dirty="0" smtClean="0"/>
              <a:t> </a:t>
            </a:r>
            <a:r>
              <a:rPr lang="en-US" sz="2400" dirty="0" err="1"/>
              <a:t>telah</a:t>
            </a:r>
            <a:r>
              <a:rPr lang="en-US" sz="2400" dirty="0"/>
              <a:t> </a:t>
            </a:r>
            <a:r>
              <a:rPr lang="en-US" sz="2400" dirty="0" err="1"/>
              <a:t>dilaksanakan</a:t>
            </a:r>
            <a:r>
              <a:rPr lang="en-US" sz="2400" dirty="0"/>
              <a:t>, </a:t>
            </a:r>
            <a:r>
              <a:rPr lang="en-US" sz="2400" dirty="0" err="1"/>
              <a:t>maka</a:t>
            </a:r>
            <a:r>
              <a:rPr lang="en-US" sz="2400" dirty="0"/>
              <a:t> </a:t>
            </a:r>
            <a:r>
              <a:rPr lang="en-US" sz="2400" dirty="0" err="1"/>
              <a:t>bertebaranlah</a:t>
            </a:r>
            <a:r>
              <a:rPr lang="en-US" sz="2400" dirty="0"/>
              <a:t> </a:t>
            </a:r>
            <a:r>
              <a:rPr lang="en-US" sz="2400" dirty="0" err="1"/>
              <a:t>kamu</a:t>
            </a:r>
            <a:r>
              <a:rPr lang="en-US" sz="2400" dirty="0"/>
              <a:t> di </a:t>
            </a:r>
            <a:r>
              <a:rPr lang="en-US" sz="2400" dirty="0" err="1"/>
              <a:t>bumi</a:t>
            </a:r>
            <a:r>
              <a:rPr lang="en-US" sz="2400" dirty="0"/>
              <a:t>; </a:t>
            </a:r>
            <a:r>
              <a:rPr lang="en-US" sz="2400" dirty="0" err="1"/>
              <a:t>carilah</a:t>
            </a:r>
            <a:r>
              <a:rPr lang="en-US" sz="2400" dirty="0"/>
              <a:t> </a:t>
            </a:r>
            <a:r>
              <a:rPr lang="en-US" sz="2400" dirty="0" err="1"/>
              <a:t>karunia</a:t>
            </a:r>
            <a:r>
              <a:rPr lang="en-US" sz="2400" dirty="0"/>
              <a:t> Allah </a:t>
            </a:r>
            <a:r>
              <a:rPr lang="en-US" sz="2400" dirty="0" err="1"/>
              <a:t>dan</a:t>
            </a:r>
            <a:r>
              <a:rPr lang="en-US" sz="2400" dirty="0"/>
              <a:t> </a:t>
            </a:r>
            <a:r>
              <a:rPr lang="en-US" sz="2400" dirty="0" err="1"/>
              <a:t>ingatlah</a:t>
            </a:r>
            <a:r>
              <a:rPr lang="en-US" sz="2400" dirty="0"/>
              <a:t> Allah </a:t>
            </a:r>
            <a:r>
              <a:rPr lang="en-US" sz="2400" dirty="0" err="1"/>
              <a:t>banyak-banyak</a:t>
            </a:r>
            <a:r>
              <a:rPr lang="en-US" sz="2400" dirty="0"/>
              <a:t> agar </a:t>
            </a:r>
            <a:r>
              <a:rPr lang="en-US" sz="2400" dirty="0" err="1"/>
              <a:t>kamu</a:t>
            </a:r>
            <a:r>
              <a:rPr lang="en-US" sz="2400" dirty="0"/>
              <a:t> </a:t>
            </a:r>
            <a:r>
              <a:rPr lang="en-US" sz="2400" dirty="0" err="1"/>
              <a:t>beruntung</a:t>
            </a:r>
            <a:r>
              <a:rPr lang="en-US" sz="2400" dirty="0"/>
              <a:t>. </a:t>
            </a:r>
            <a:r>
              <a:rPr lang="en-US" sz="2400" dirty="0" smtClean="0"/>
              <a:t>(Al-</a:t>
            </a:r>
            <a:r>
              <a:rPr lang="en-US" sz="2400" dirty="0" err="1" smtClean="0"/>
              <a:t>Jumu’ah</a:t>
            </a:r>
            <a:r>
              <a:rPr lang="en-US" sz="2400" dirty="0" smtClean="0"/>
              <a:t>: 10)</a:t>
            </a:r>
            <a:endParaRPr lang="sv-SE" sz="2400" dirty="0" smtClean="0"/>
          </a:p>
          <a:p>
            <a:pPr algn="just"/>
            <a:endParaRPr lang="en-US" sz="2400" dirty="0"/>
          </a:p>
        </p:txBody>
      </p:sp>
    </p:spTree>
    <p:extLst>
      <p:ext uri="{BB962C8B-B14F-4D97-AF65-F5344CB8AC3E}">
        <p14:creationId xmlns:p14="http://schemas.microsoft.com/office/powerpoint/2010/main" val="2070644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lstStyle/>
          <a:p>
            <a:pPr marL="0" indent="0">
              <a:buNone/>
            </a:pPr>
            <a:r>
              <a:rPr lang="en-US" dirty="0" err="1" smtClean="0"/>
              <a:t>Tujuan</a:t>
            </a:r>
            <a:r>
              <a:rPr lang="en-US" dirty="0" smtClean="0"/>
              <a:t> </a:t>
            </a:r>
            <a:r>
              <a:rPr lang="en-US" dirty="0" err="1" smtClean="0"/>
              <a:t>bekerja</a:t>
            </a:r>
            <a:r>
              <a:rPr lang="en-US" dirty="0" smtClean="0"/>
              <a:t> </a:t>
            </a:r>
            <a:r>
              <a:rPr lang="en-US" dirty="0" err="1" smtClean="0"/>
              <a:t>dalam</a:t>
            </a:r>
            <a:r>
              <a:rPr lang="en-US" dirty="0" smtClean="0"/>
              <a:t> </a:t>
            </a:r>
            <a:r>
              <a:rPr lang="en-US" dirty="0" err="1" smtClean="0"/>
              <a:t>islam</a:t>
            </a:r>
            <a:r>
              <a:rPr lang="en-US" dirty="0" smtClean="0"/>
              <a:t> </a:t>
            </a:r>
            <a:r>
              <a:rPr lang="en-US" dirty="0" err="1" smtClean="0"/>
              <a:t>adalah</a:t>
            </a:r>
            <a:r>
              <a:rPr lang="en-US" dirty="0" smtClean="0"/>
              <a:t> </a:t>
            </a:r>
            <a:r>
              <a:rPr lang="en-US" dirty="0" err="1" smtClean="0"/>
              <a:t>sebagai</a:t>
            </a:r>
            <a:r>
              <a:rPr lang="en-US" dirty="0" smtClean="0"/>
              <a:t> </a:t>
            </a:r>
            <a:r>
              <a:rPr lang="en-US" dirty="0" err="1" smtClean="0"/>
              <a:t>berikut</a:t>
            </a:r>
            <a:r>
              <a:rPr lang="en-US" dirty="0" smtClean="0"/>
              <a:t>:</a:t>
            </a:r>
          </a:p>
          <a:p>
            <a:pPr marL="514350" indent="-514350">
              <a:buFont typeface="+mj-lt"/>
              <a:buAutoNum type="arabicParenR"/>
            </a:pPr>
            <a:r>
              <a:rPr lang="en-US" dirty="0" err="1"/>
              <a:t>Meraih</a:t>
            </a:r>
            <a:r>
              <a:rPr lang="en-US" dirty="0"/>
              <a:t> </a:t>
            </a:r>
            <a:r>
              <a:rPr lang="en-US" dirty="0" err="1"/>
              <a:t>rida</a:t>
            </a:r>
            <a:r>
              <a:rPr lang="en-US" dirty="0"/>
              <a:t> Allah </a:t>
            </a:r>
            <a:r>
              <a:rPr lang="en-US" dirty="0" err="1" smtClean="0"/>
              <a:t>Swt</a:t>
            </a:r>
            <a:endParaRPr lang="en-US" dirty="0" smtClean="0"/>
          </a:p>
          <a:p>
            <a:pPr marL="514350" indent="-514350">
              <a:buFont typeface="+mj-lt"/>
              <a:buAutoNum type="arabicParenR"/>
            </a:pPr>
            <a:r>
              <a:rPr lang="en-US" dirty="0" err="1"/>
              <a:t>Menolak</a:t>
            </a:r>
            <a:r>
              <a:rPr lang="en-US" dirty="0"/>
              <a:t> </a:t>
            </a:r>
            <a:r>
              <a:rPr lang="en-US" dirty="0" err="1" smtClean="0"/>
              <a:t>kemunkaran</a:t>
            </a:r>
            <a:endParaRPr lang="en-US" dirty="0" smtClean="0"/>
          </a:p>
          <a:p>
            <a:pPr marL="514350" indent="-514350">
              <a:buFont typeface="+mj-lt"/>
              <a:buAutoNum type="arabicParenR"/>
            </a:pPr>
            <a:r>
              <a:rPr lang="en-US" dirty="0" err="1"/>
              <a:t>Kepentingan</a:t>
            </a:r>
            <a:r>
              <a:rPr lang="en-US" dirty="0"/>
              <a:t> </a:t>
            </a:r>
            <a:r>
              <a:rPr lang="en-US" dirty="0" err="1"/>
              <a:t>amal</a:t>
            </a:r>
            <a:r>
              <a:rPr lang="en-US" dirty="0"/>
              <a:t> </a:t>
            </a:r>
            <a:r>
              <a:rPr lang="en-US" dirty="0" err="1" smtClean="0"/>
              <a:t>sosial</a:t>
            </a:r>
            <a:endParaRPr lang="en-US" dirty="0" smtClean="0"/>
          </a:p>
          <a:p>
            <a:pPr marL="514350" indent="-514350">
              <a:buFont typeface="+mj-lt"/>
              <a:buAutoNum type="arabicParenR"/>
            </a:pPr>
            <a:r>
              <a:rPr lang="en-US" dirty="0" err="1" smtClean="0"/>
              <a:t>Memberi</a:t>
            </a:r>
            <a:r>
              <a:rPr lang="en-US" dirty="0" smtClean="0"/>
              <a:t> </a:t>
            </a:r>
            <a:r>
              <a:rPr lang="en-US" dirty="0" err="1" smtClean="0"/>
              <a:t>nafkah</a:t>
            </a:r>
            <a:r>
              <a:rPr lang="en-US" dirty="0" smtClean="0"/>
              <a:t> </a:t>
            </a:r>
            <a:r>
              <a:rPr lang="en-US" dirty="0" err="1" smtClean="0"/>
              <a:t>keluarga</a:t>
            </a:r>
            <a:endParaRPr lang="en-US" dirty="0" smtClean="0"/>
          </a:p>
          <a:p>
            <a:endParaRPr lang="en-US" dirty="0"/>
          </a:p>
          <a:p>
            <a:pPr marL="0" indent="0">
              <a:buNone/>
            </a:pPr>
            <a:endParaRPr lang="en-US" dirty="0" smtClean="0"/>
          </a:p>
          <a:p>
            <a:pPr marL="0" indent="0" algn="ctr">
              <a:buNone/>
            </a:pPr>
            <a:r>
              <a:rPr lang="en-US" b="1" dirty="0"/>
              <a:t>"</a:t>
            </a:r>
            <a:r>
              <a:rPr lang="en-US" b="1" dirty="0" err="1"/>
              <a:t>Bagi</a:t>
            </a:r>
            <a:r>
              <a:rPr lang="en-US" b="1" dirty="0"/>
              <a:t> </a:t>
            </a:r>
            <a:r>
              <a:rPr lang="en-US" b="1" dirty="0" err="1"/>
              <a:t>seorang</a:t>
            </a:r>
            <a:r>
              <a:rPr lang="en-US" b="1" dirty="0"/>
              <a:t> </a:t>
            </a:r>
            <a:r>
              <a:rPr lang="en-US" b="1" dirty="0" err="1"/>
              <a:t>muslim</a:t>
            </a:r>
            <a:r>
              <a:rPr lang="en-US" b="1" dirty="0"/>
              <a:t>, </a:t>
            </a:r>
            <a:r>
              <a:rPr lang="en-US" b="1" dirty="0" err="1"/>
              <a:t>etos</a:t>
            </a:r>
            <a:r>
              <a:rPr lang="en-US" b="1" dirty="0"/>
              <a:t> </a:t>
            </a:r>
            <a:r>
              <a:rPr lang="en-US" b="1" dirty="0" err="1"/>
              <a:t>kerja</a:t>
            </a:r>
            <a:r>
              <a:rPr lang="en-US" b="1" dirty="0"/>
              <a:t> </a:t>
            </a:r>
            <a:r>
              <a:rPr lang="en-US" b="1" dirty="0" err="1"/>
              <a:t>bukan</a:t>
            </a:r>
            <a:r>
              <a:rPr lang="en-US" b="1" dirty="0"/>
              <a:t> </a:t>
            </a:r>
            <a:r>
              <a:rPr lang="en-US" b="1" dirty="0" err="1"/>
              <a:t>hanya</a:t>
            </a:r>
            <a:r>
              <a:rPr lang="en-US" b="1" dirty="0"/>
              <a:t> </a:t>
            </a:r>
            <a:r>
              <a:rPr lang="en-US" b="1" dirty="0" err="1"/>
              <a:t>bertujuan</a:t>
            </a:r>
            <a:r>
              <a:rPr lang="en-US" b="1" dirty="0"/>
              <a:t> </a:t>
            </a:r>
            <a:r>
              <a:rPr lang="en-US" b="1" dirty="0" err="1"/>
              <a:t>memenuhi</a:t>
            </a:r>
            <a:r>
              <a:rPr lang="en-US" b="1" dirty="0"/>
              <a:t> </a:t>
            </a:r>
            <a:r>
              <a:rPr lang="en-US" b="1" dirty="0" err="1"/>
              <a:t>kebutuhan</a:t>
            </a:r>
            <a:r>
              <a:rPr lang="en-US" b="1" dirty="0"/>
              <a:t> </a:t>
            </a:r>
            <a:r>
              <a:rPr lang="en-US" b="1" dirty="0" err="1"/>
              <a:t>hidup</a:t>
            </a:r>
            <a:r>
              <a:rPr lang="en-US" b="1" dirty="0"/>
              <a:t> </a:t>
            </a:r>
            <a:r>
              <a:rPr lang="en-US" b="1" dirty="0" err="1"/>
              <a:t>duniawi</a:t>
            </a:r>
            <a:r>
              <a:rPr lang="en-US" b="1" dirty="0"/>
              <a:t>, </a:t>
            </a:r>
            <a:r>
              <a:rPr lang="en-US" b="1" dirty="0" err="1"/>
              <a:t>tetapi</a:t>
            </a:r>
            <a:r>
              <a:rPr lang="en-US" b="1" dirty="0"/>
              <a:t> </a:t>
            </a:r>
            <a:r>
              <a:rPr lang="en-US" b="1" dirty="0" err="1"/>
              <a:t>tujuan</a:t>
            </a:r>
            <a:r>
              <a:rPr lang="en-US" b="1" dirty="0"/>
              <a:t> </a:t>
            </a:r>
            <a:r>
              <a:rPr lang="en-US" b="1" dirty="0" err="1"/>
              <a:t>mulia</a:t>
            </a:r>
            <a:r>
              <a:rPr lang="en-US" b="1" dirty="0"/>
              <a:t> </a:t>
            </a:r>
            <a:r>
              <a:rPr lang="en-US" b="1" dirty="0" err="1"/>
              <a:t>yakin</a:t>
            </a:r>
            <a:r>
              <a:rPr lang="en-US" b="1" dirty="0"/>
              <a:t> </a:t>
            </a:r>
            <a:r>
              <a:rPr lang="en-US" b="1" dirty="0" err="1"/>
              <a:t>beribadah</a:t>
            </a:r>
            <a:r>
              <a:rPr lang="en-US" b="1" dirty="0"/>
              <a:t> </a:t>
            </a:r>
            <a:r>
              <a:rPr lang="en-US" b="1" dirty="0" err="1"/>
              <a:t>kepada</a:t>
            </a:r>
            <a:r>
              <a:rPr lang="en-US" b="1" dirty="0"/>
              <a:t> Allah </a:t>
            </a:r>
            <a:r>
              <a:rPr lang="en-US" b="1" dirty="0" err="1"/>
              <a:t>Swt</a:t>
            </a:r>
            <a:r>
              <a:rPr lang="en-US" b="1" dirty="0"/>
              <a:t>."</a:t>
            </a:r>
          </a:p>
        </p:txBody>
      </p:sp>
    </p:spTree>
    <p:extLst>
      <p:ext uri="{BB962C8B-B14F-4D97-AF65-F5344CB8AC3E}">
        <p14:creationId xmlns:p14="http://schemas.microsoft.com/office/powerpoint/2010/main" val="3541418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548680"/>
            <a:ext cx="8496944" cy="6120680"/>
          </a:xfrm>
        </p:spPr>
        <p:txBody>
          <a:bodyPr>
            <a:normAutofit fontScale="85000" lnSpcReduction="20000"/>
          </a:bodyPr>
          <a:lstStyle/>
          <a:p>
            <a:pPr marL="0" indent="0" algn="just">
              <a:buNone/>
            </a:pPr>
            <a:r>
              <a:rPr lang="id-ID" sz="2800" dirty="0" smtClean="0"/>
              <a:t>Dalam bekerja, setiap pekerja muslim (muslimah), hendaknya sesuai dengan etika Islam, yaitu :</a:t>
            </a:r>
          </a:p>
          <a:p>
            <a:pPr algn="just">
              <a:buFont typeface="Wingdings" pitchFamily="2" charset="2"/>
              <a:buChar char="§"/>
            </a:pPr>
            <a:r>
              <a:rPr lang="id-ID" sz="2800" dirty="0" smtClean="0"/>
              <a:t>Melandasi setiap kegiatan kerja semata-mata ikhlas karena Allah serta untuk memperoleh rida-Nya. Pekerjaan yang halal bila dilandasi dengan niat ikhlas karena Allah tentu akan mendapatkan pahala ibadah. </a:t>
            </a:r>
          </a:p>
          <a:p>
            <a:pPr algn="just">
              <a:buFont typeface="Wingdings" pitchFamily="2" charset="2"/>
              <a:buChar char="§"/>
            </a:pPr>
            <a:r>
              <a:rPr lang="id-ID" sz="2800" dirty="0" smtClean="0"/>
              <a:t>Mencintai pekerjaannya. Karena pekerja yang mencintai pekerjaanya, biasanya dalam bekerja akan tenang, senang, bijaksana, dan akan meraih hasil kerja yang optimal.</a:t>
            </a:r>
          </a:p>
          <a:p>
            <a:pPr algn="just">
              <a:buFont typeface="Wingdings" pitchFamily="2" charset="2"/>
              <a:buChar char="§"/>
            </a:pPr>
            <a:r>
              <a:rPr lang="id-ID" sz="2800" dirty="0" smtClean="0"/>
              <a:t>Mengawali setiap kegiatan kerjanya dengan ucapan basmalah. </a:t>
            </a:r>
          </a:p>
          <a:p>
            <a:pPr algn="just">
              <a:buFont typeface="Wingdings" pitchFamily="2" charset="2"/>
              <a:buChar char="§"/>
            </a:pPr>
            <a:r>
              <a:rPr lang="id-ID" sz="2800" dirty="0" smtClean="0"/>
              <a:t>Melaksanakan setiap kegiatan kerjanya dengan cara yang halal. </a:t>
            </a:r>
          </a:p>
          <a:p>
            <a:pPr algn="just">
              <a:buFont typeface="Wingdings" pitchFamily="2" charset="2"/>
              <a:buChar char="§"/>
            </a:pPr>
            <a:r>
              <a:rPr lang="id-ID" sz="2800" dirty="0" smtClean="0"/>
              <a:t> Memiliki sifat-sifat terpuji seperti jujur, dapat dipercaya, suka tolong menolong dalam kebaikan, dan professional dalam kerjanya.</a:t>
            </a:r>
          </a:p>
          <a:p>
            <a:pPr algn="just">
              <a:buFont typeface="Wingdings" pitchFamily="2" charset="2"/>
              <a:buChar char="§"/>
            </a:pPr>
            <a:r>
              <a:rPr lang="id-ID" sz="2800" dirty="0" smtClean="0"/>
              <a:t>Bersabar apabila menghadapi hambatan-hambatan dalam kerjanya. Sebaliknya, bersyukur apabila memperoleh keberhasilan.</a:t>
            </a:r>
          </a:p>
          <a:p>
            <a:pPr algn="just"/>
            <a:endParaRPr lang="id-ID" sz="2800" dirty="0"/>
          </a:p>
        </p:txBody>
      </p:sp>
    </p:spTree>
    <p:extLst>
      <p:ext uri="{BB962C8B-B14F-4D97-AF65-F5344CB8AC3E}">
        <p14:creationId xmlns:p14="http://schemas.microsoft.com/office/powerpoint/2010/main" val="1629061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id-ID" sz="3200" b="1" dirty="0" smtClean="0"/>
              <a:t>HADITS ETOS KERJA</a:t>
            </a:r>
            <a:endParaRPr lang="id-ID" sz="3200" b="1" dirty="0"/>
          </a:p>
        </p:txBody>
      </p:sp>
      <p:sp>
        <p:nvSpPr>
          <p:cNvPr id="3" name="Content Placeholder 2"/>
          <p:cNvSpPr>
            <a:spLocks noGrp="1"/>
          </p:cNvSpPr>
          <p:nvPr>
            <p:ph idx="1"/>
          </p:nvPr>
        </p:nvSpPr>
        <p:spPr>
          <a:xfrm>
            <a:off x="251520" y="1268760"/>
            <a:ext cx="8435280" cy="5400600"/>
          </a:xfrm>
        </p:spPr>
        <p:txBody>
          <a:bodyPr>
            <a:normAutofit lnSpcReduction="10000"/>
          </a:bodyPr>
          <a:lstStyle/>
          <a:p>
            <a:pPr marL="0" indent="0" algn="r">
              <a:buNone/>
            </a:pPr>
            <a:r>
              <a:rPr lang="ar-AE" dirty="0" smtClean="0"/>
              <a:t>مَا اَكَلَ اَحَدٌ طَعَامَا قَطٌ خَيْرًا مِنْ اَنْ يَأْكُلَ مِنْ عَمَلٍ بِيَدِهِ, وَاَنَّ النَّبِى الله دَاوُدَ عَلَيْهِ السَّلاَم كَانَ يَأْكَلُ مِنْ عَمَلِ يَدِهِ</a:t>
            </a:r>
            <a:endParaRPr lang="id-ID" dirty="0" smtClean="0"/>
          </a:p>
          <a:p>
            <a:pPr marL="0" indent="0" algn="just">
              <a:buNone/>
            </a:pPr>
            <a:r>
              <a:rPr lang="id-ID" sz="2400" dirty="0" smtClean="0"/>
              <a:t>“Tidaklah seseorang makan sesuap makanan lebih baik daripada ia makan dari hasil kerja tangannya sendiri, dan sesungguhnya Nabi Daud a.s adalah makan dari hasil kerja tangannya sendiri.” (H.R.Bukhari</a:t>
            </a:r>
            <a:r>
              <a:rPr lang="id-ID" sz="2400" dirty="0" smtClean="0"/>
              <a:t>)</a:t>
            </a:r>
            <a:endParaRPr lang="en-US" sz="2400" dirty="0" smtClean="0"/>
          </a:p>
          <a:p>
            <a:pPr marL="0" indent="0" algn="just">
              <a:buNone/>
            </a:pPr>
            <a:endParaRPr lang="id-ID" sz="2400" dirty="0" smtClean="0"/>
          </a:p>
          <a:p>
            <a:pPr marL="0" indent="0" algn="r">
              <a:buNone/>
            </a:pPr>
            <a:r>
              <a:rPr lang="ar-AE" sz="2800" dirty="0" smtClean="0"/>
              <a:t>عَنْ رِفَعَةٍ بْن رَافِعٍ اَنَّ النَّبِىَ صَلَّى اللهُ عَلَيْهِ وَسَلَّمَ سُئِلَ اَىُّ اْلكَسَبِ اَطْيَبُ ؟ قَالَ : عَمَلُ الرَّجُلِ بِيَدِهِ وَكُلُّ بَيِّعٍ مَبْرُوْرٌ ( رَوَاهُ اْلبَزَار وَصَحَحَهُ الحَكِيْم )</a:t>
            </a:r>
            <a:endParaRPr lang="id-ID" sz="2800" dirty="0" smtClean="0"/>
          </a:p>
          <a:p>
            <a:pPr marL="0" indent="0" algn="just">
              <a:buNone/>
            </a:pPr>
            <a:r>
              <a:rPr lang="id-ID" sz="2400" dirty="0" smtClean="0"/>
              <a:t>“Dari Rifa’ah bin Rafi’ berkata bahwa Nabi Muhammad SAW ditanya tentang usaha yang bagaimana dipandang baik?. Nabi menjawab: Pekerjaan seseorang dengan tangannya dan setiap perdagangan yang bersih dari penipuan dan hal-hal yang diharamkan.” (HR. Al-Bazzar dan ditashihkan Hakim).</a:t>
            </a:r>
            <a:endParaRPr lang="id-ID" sz="2400" dirty="0"/>
          </a:p>
        </p:txBody>
      </p:sp>
    </p:spTree>
    <p:extLst>
      <p:ext uri="{BB962C8B-B14F-4D97-AF65-F5344CB8AC3E}">
        <p14:creationId xmlns:p14="http://schemas.microsoft.com/office/powerpoint/2010/main" val="21283860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196</TotalTime>
  <Words>618</Words>
  <Application>Microsoft Office PowerPoint</Application>
  <PresentationFormat>On-screen Show (4:3)</PresentationFormat>
  <Paragraphs>40</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PowerPoint Presentation</vt:lpstr>
      <vt:lpstr>ETOS KERJA</vt:lpstr>
      <vt:lpstr>PowerPoint Presentation</vt:lpstr>
      <vt:lpstr>Menelaah Tafsir Q.S. at-Taubah/9: 105</vt:lpstr>
      <vt:lpstr>PowerPoint Presentation</vt:lpstr>
      <vt:lpstr>PowerPoint Presentation</vt:lpstr>
      <vt:lpstr>HADITS ETOS KERJA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ASUS</cp:lastModifiedBy>
  <cp:revision>20</cp:revision>
  <dcterms:created xsi:type="dcterms:W3CDTF">2020-11-15T06:29:55Z</dcterms:created>
  <dcterms:modified xsi:type="dcterms:W3CDTF">2021-07-31T02:52:09Z</dcterms:modified>
</cp:coreProperties>
</file>