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59" r:id="rId5"/>
    <p:sldId id="260" r:id="rId6"/>
    <p:sldId id="261" r:id="rId7"/>
    <p:sldId id="262" r:id="rId8"/>
    <p:sldId id="264" r:id="rId9"/>
    <p:sldId id="266" r:id="rId10"/>
    <p:sldId id="263" r:id="rId1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F4FC-9A7E-40B5-91C3-2CB67EDECB9C}" type="datetimeFigureOut">
              <a:rPr lang="id-ID" smtClean="0"/>
              <a:t>19/10/2020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F6AE-7DEB-4E35-AD66-97E3377DD9E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F4FC-9A7E-40B5-91C3-2CB67EDECB9C}" type="datetimeFigureOut">
              <a:rPr lang="id-ID" smtClean="0"/>
              <a:t>19/10/2020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F6AE-7DEB-4E35-AD66-97E3377DD9E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F4FC-9A7E-40B5-91C3-2CB67EDECB9C}" type="datetimeFigureOut">
              <a:rPr lang="id-ID" smtClean="0"/>
              <a:t>19/10/2020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F6AE-7DEB-4E35-AD66-97E3377DD9E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F4FC-9A7E-40B5-91C3-2CB67EDECB9C}" type="datetimeFigureOut">
              <a:rPr lang="id-ID" smtClean="0"/>
              <a:t>19/10/2020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F6AE-7DEB-4E35-AD66-97E3377DD9E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F4FC-9A7E-40B5-91C3-2CB67EDECB9C}" type="datetimeFigureOut">
              <a:rPr lang="id-ID" smtClean="0"/>
              <a:t>19/10/2020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F6AE-7DEB-4E35-AD66-97E3377DD9E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F4FC-9A7E-40B5-91C3-2CB67EDECB9C}" type="datetimeFigureOut">
              <a:rPr lang="id-ID" smtClean="0"/>
              <a:t>19/10/2020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F6AE-7DEB-4E35-AD66-97E3377DD9E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F4FC-9A7E-40B5-91C3-2CB67EDECB9C}" type="datetimeFigureOut">
              <a:rPr lang="id-ID" smtClean="0"/>
              <a:t>19/10/2020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F6AE-7DEB-4E35-AD66-97E3377DD9E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F4FC-9A7E-40B5-91C3-2CB67EDECB9C}" type="datetimeFigureOut">
              <a:rPr lang="id-ID" smtClean="0"/>
              <a:t>19/10/2020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F6AE-7DEB-4E35-AD66-97E3377DD9E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F4FC-9A7E-40B5-91C3-2CB67EDECB9C}" type="datetimeFigureOut">
              <a:rPr lang="id-ID" smtClean="0"/>
              <a:t>19/10/2020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F6AE-7DEB-4E35-AD66-97E3377DD9E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F4FC-9A7E-40B5-91C3-2CB67EDECB9C}" type="datetimeFigureOut">
              <a:rPr lang="id-ID" smtClean="0"/>
              <a:t>19/10/2020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F6AE-7DEB-4E35-AD66-97E3377DD9E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F4FC-9A7E-40B5-91C3-2CB67EDECB9C}" type="datetimeFigureOut">
              <a:rPr lang="id-ID" smtClean="0"/>
              <a:t>19/10/2020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F6AE-7DEB-4E35-AD66-97E3377DD9E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DF4FC-9A7E-40B5-91C3-2CB67EDECB9C}" type="datetimeFigureOut">
              <a:rPr lang="id-ID" smtClean="0"/>
              <a:t>19/10/2020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4F6AE-7DEB-4E35-AD66-97E3377DD9E7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ELASTISITAS PENAWARAN (ES)</a:t>
            </a:r>
            <a:endParaRPr lang="id-ID" b="1" dirty="0"/>
          </a:p>
        </p:txBody>
      </p:sp>
      <p:pic>
        <p:nvPicPr>
          <p:cNvPr id="4" name="Content Placeholder 3" descr="COVER 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857364"/>
            <a:ext cx="6929486" cy="328614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262406" y="2873829"/>
            <a:ext cx="8881594" cy="3984171"/>
            <a:chOff x="252881" y="2873829"/>
            <a:chExt cx="8881594" cy="39841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97" t="2784" r="1069" b="663"/>
            <a:stretch/>
          </p:blipFill>
          <p:spPr>
            <a:xfrm flipH="1">
              <a:off x="2341788" y="2873829"/>
              <a:ext cx="6792687" cy="398417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52881" y="3452807"/>
              <a:ext cx="331236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 smtClean="0"/>
                <a:t>Sayuran dan buah-buahan adalah contoh </a:t>
              </a:r>
              <a:r>
                <a:rPr lang="en-US" dirty="0" err="1" smtClean="0"/>
                <a:t>barang</a:t>
              </a:r>
              <a:r>
                <a:rPr lang="en-US" dirty="0" smtClean="0"/>
                <a:t> </a:t>
              </a:r>
              <a:r>
                <a:rPr lang="en-US" dirty="0"/>
                <a:t>yang </a:t>
              </a:r>
              <a:r>
                <a:rPr lang="en-US" dirty="0" err="1"/>
                <a:t>tidak</a:t>
              </a:r>
              <a:r>
                <a:rPr lang="en-US" dirty="0"/>
                <a:t> </a:t>
              </a:r>
              <a:r>
                <a:rPr lang="en-US" dirty="0" err="1" smtClean="0"/>
                <a:t>tahan</a:t>
              </a:r>
              <a:r>
                <a:rPr lang="en-US" dirty="0" smtClean="0"/>
                <a:t> lama, </a:t>
              </a:r>
              <a:r>
                <a:rPr lang="en-US" dirty="0" err="1" smtClean="0"/>
                <a:t>sehingga</a:t>
              </a:r>
              <a:r>
                <a:rPr lang="en-US" dirty="0" smtClean="0"/>
                <a:t> </a:t>
              </a:r>
              <a:r>
                <a:rPr lang="en-US" dirty="0" err="1" smtClean="0"/>
                <a:t>penawarannya</a:t>
              </a:r>
              <a:r>
                <a:rPr lang="en-US" dirty="0" smtClean="0"/>
                <a:t> </a:t>
              </a:r>
              <a:r>
                <a:rPr lang="en-US" dirty="0" err="1" smtClean="0"/>
                <a:t>cenderung</a:t>
              </a:r>
              <a:r>
                <a:rPr lang="en-US" dirty="0" smtClean="0"/>
                <a:t> </a:t>
              </a:r>
              <a:r>
                <a:rPr lang="en-US" dirty="0" err="1" smtClean="0"/>
                <a:t>tidak</a:t>
              </a:r>
              <a:r>
                <a:rPr lang="en-US" dirty="0" smtClean="0"/>
                <a:t> </a:t>
              </a:r>
              <a:r>
                <a:rPr lang="en-US" dirty="0" err="1" smtClean="0"/>
                <a:t>elastis</a:t>
              </a:r>
              <a:r>
                <a:rPr lang="en-US" dirty="0"/>
                <a:t>.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74043" y="980728"/>
            <a:ext cx="83624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500" b="1" dirty="0" err="1" smtClean="0"/>
              <a:t>Faktor-Faktor</a:t>
            </a:r>
            <a:r>
              <a:rPr lang="en-US" sz="2500" b="1" dirty="0" smtClean="0"/>
              <a:t> yang </a:t>
            </a:r>
            <a:r>
              <a:rPr lang="en-US" sz="2500" b="1" dirty="0" err="1" smtClean="0"/>
              <a:t>Memengaruhi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Elastisitas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Penawaran</a:t>
            </a:r>
            <a:endParaRPr lang="en-US" sz="2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507718"/>
            <a:ext cx="7560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500" dirty="0" err="1"/>
              <a:t>w</a:t>
            </a:r>
            <a:r>
              <a:rPr lang="en-US" sz="2500" dirty="0" err="1" smtClean="0"/>
              <a:t>aktu</a:t>
            </a:r>
            <a:r>
              <a:rPr lang="en-US" sz="2500" dirty="0" smtClean="0"/>
              <a:t> yang </a:t>
            </a:r>
            <a:r>
              <a:rPr lang="en-US" sz="2500" dirty="0" err="1" smtClean="0"/>
              <a:t>dibutuhkan</a:t>
            </a:r>
            <a:r>
              <a:rPr lang="en-US" sz="2500" dirty="0" smtClean="0"/>
              <a:t> </a:t>
            </a:r>
            <a:r>
              <a:rPr lang="en-US" sz="2500" dirty="0" err="1" smtClean="0"/>
              <a:t>untuk</a:t>
            </a:r>
            <a:r>
              <a:rPr lang="en-US" sz="2500" dirty="0" smtClean="0"/>
              <a:t> </a:t>
            </a:r>
            <a:r>
              <a:rPr lang="en-US" sz="2500" dirty="0" err="1" smtClean="0"/>
              <a:t>berproduksi</a:t>
            </a:r>
            <a:r>
              <a:rPr lang="en-US" sz="2500" dirty="0" smtClean="0"/>
              <a:t>,</a:t>
            </a:r>
            <a:endParaRPr lang="en-US" sz="2500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sz="2500" dirty="0" err="1" smtClean="0"/>
              <a:t>daya</a:t>
            </a:r>
            <a:r>
              <a:rPr lang="en-US" sz="2500" dirty="0" smtClean="0"/>
              <a:t> </a:t>
            </a:r>
            <a:r>
              <a:rPr lang="en-US" sz="2500" err="1" smtClean="0"/>
              <a:t>tahan</a:t>
            </a:r>
            <a:r>
              <a:rPr lang="en-US" sz="2500" smtClean="0"/>
              <a:t> barang, </a:t>
            </a:r>
            <a:endParaRPr lang="en-US" sz="25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sz="2500" dirty="0" err="1"/>
              <a:t>m</a:t>
            </a:r>
            <a:r>
              <a:rPr lang="en-US" sz="2500" dirty="0" err="1" smtClean="0"/>
              <a:t>obilitas</a:t>
            </a:r>
            <a:r>
              <a:rPr lang="en-US" sz="2500" dirty="0" smtClean="0"/>
              <a:t> </a:t>
            </a:r>
            <a:r>
              <a:rPr lang="en-US" sz="2500" dirty="0" err="1" smtClean="0"/>
              <a:t>faktor</a:t>
            </a:r>
            <a:r>
              <a:rPr lang="en-US" sz="2500" dirty="0" smtClean="0"/>
              <a:t> </a:t>
            </a:r>
            <a:r>
              <a:rPr lang="en-US" sz="2500" dirty="0" err="1" smtClean="0"/>
              <a:t>produksi</a:t>
            </a:r>
            <a:r>
              <a:rPr lang="en-US" sz="2500" dirty="0" smtClean="0"/>
              <a:t>,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endParaRPr lang="en-US" sz="2500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sz="2500" dirty="0" err="1"/>
              <a:t>k</a:t>
            </a:r>
            <a:r>
              <a:rPr lang="en-US" sz="2500" dirty="0" err="1" smtClean="0"/>
              <a:t>emudahan</a:t>
            </a:r>
            <a:r>
              <a:rPr lang="en-US" sz="2500" dirty="0" smtClean="0"/>
              <a:t> </a:t>
            </a:r>
            <a:r>
              <a:rPr lang="en-US" sz="2500" dirty="0" err="1" smtClean="0"/>
              <a:t>produsen</a:t>
            </a:r>
            <a:r>
              <a:rPr lang="en-US" sz="2500" dirty="0" smtClean="0"/>
              <a:t> </a:t>
            </a:r>
            <a:r>
              <a:rPr lang="en-US" sz="2500" dirty="0" err="1" smtClean="0"/>
              <a:t>baru</a:t>
            </a:r>
            <a:r>
              <a:rPr lang="en-US" sz="2500" dirty="0" smtClean="0"/>
              <a:t> </a:t>
            </a:r>
            <a:r>
              <a:rPr lang="en-US" sz="2500" dirty="0" err="1" smtClean="0"/>
              <a:t>untuk</a:t>
            </a:r>
            <a:r>
              <a:rPr lang="en-US" sz="2500" dirty="0" smtClean="0"/>
              <a:t> </a:t>
            </a:r>
            <a:r>
              <a:rPr lang="en-US" sz="2500" dirty="0" err="1" smtClean="0"/>
              <a:t>memasuki</a:t>
            </a:r>
            <a:r>
              <a:rPr lang="en-US" sz="2500" dirty="0" smtClean="0"/>
              <a:t> </a:t>
            </a:r>
            <a:r>
              <a:rPr lang="en-US" sz="2500" dirty="0" err="1" smtClean="0"/>
              <a:t>pasar</a:t>
            </a:r>
            <a:r>
              <a:rPr lang="en-US" sz="25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7283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107504" y="1689100"/>
            <a:ext cx="9036496" cy="5170810"/>
            <a:chOff x="107504" y="1689100"/>
            <a:chExt cx="9036496" cy="517081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76" t="5235" r="6732" b="19452"/>
            <a:stretch/>
          </p:blipFill>
          <p:spPr>
            <a:xfrm>
              <a:off x="1460500" y="1689100"/>
              <a:ext cx="7683500" cy="501119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07504" y="5936580"/>
              <a:ext cx="691276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P</a:t>
              </a:r>
              <a:r>
                <a:rPr lang="en-US" dirty="0" err="1" smtClean="0"/>
                <a:t>enawaran</a:t>
              </a:r>
              <a:r>
                <a:rPr lang="en-US" dirty="0" smtClean="0"/>
                <a:t> </a:t>
              </a:r>
              <a:r>
                <a:rPr lang="en-US" dirty="0"/>
                <a:t>gadget </a:t>
              </a:r>
              <a:endParaRPr lang="en-US" dirty="0" smtClean="0"/>
            </a:p>
            <a:p>
              <a:r>
                <a:rPr lang="en-US" dirty="0" err="1" smtClean="0"/>
                <a:t>bersifat</a:t>
              </a:r>
              <a:r>
                <a:rPr lang="en-US" dirty="0" smtClean="0"/>
                <a:t> </a:t>
              </a:r>
              <a:r>
                <a:rPr lang="en-US" dirty="0" err="1" smtClean="0"/>
                <a:t>elastis</a:t>
              </a:r>
              <a:r>
                <a:rPr lang="en-US" dirty="0" smtClean="0"/>
                <a:t> </a:t>
              </a:r>
              <a:r>
                <a:rPr lang="sv-SE" dirty="0" smtClean="0"/>
                <a:t>karena </a:t>
              </a:r>
              <a:r>
                <a:rPr lang="sv-SE" dirty="0"/>
                <a:t>produsen dapat dengan cepat </a:t>
              </a:r>
              <a:endParaRPr lang="sv-SE" dirty="0" smtClean="0"/>
            </a:p>
            <a:p>
              <a:r>
                <a:rPr lang="sv-SE" dirty="0" smtClean="0"/>
                <a:t>menambah </a:t>
              </a:r>
              <a:r>
                <a:rPr lang="en-US" dirty="0" err="1" smtClean="0"/>
                <a:t>produksi</a:t>
              </a:r>
              <a:r>
                <a:rPr lang="en-US" dirty="0" smtClean="0"/>
                <a:t> </a:t>
              </a:r>
              <a:r>
                <a:rPr lang="en-US" dirty="0" err="1"/>
                <a:t>melalui</a:t>
              </a:r>
              <a:r>
                <a:rPr lang="en-US" dirty="0"/>
                <a:t> proses </a:t>
              </a:r>
              <a:r>
                <a:rPr lang="en-US" dirty="0" err="1"/>
                <a:t>produksi</a:t>
              </a:r>
              <a:r>
                <a:rPr lang="en-US" dirty="0"/>
                <a:t> yang modern.</a:t>
              </a:r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530027" y="980728"/>
            <a:ext cx="5482133" cy="496104"/>
            <a:chOff x="530027" y="980728"/>
            <a:chExt cx="5482133" cy="496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5482133" cy="48540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74043" y="980728"/>
              <a:ext cx="3624710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D. </a:t>
              </a:r>
              <a:r>
                <a:rPr lang="en-US" sz="25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Elastisitas</a:t>
              </a:r>
              <a:r>
                <a:rPr lang="en-US" sz="25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5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Penawaran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5800" y="1988840"/>
            <a:ext cx="8216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/>
              <a:t>Elastisitas</a:t>
            </a:r>
            <a:r>
              <a:rPr lang="en-US" sz="2500" dirty="0" smtClean="0"/>
              <a:t> </a:t>
            </a:r>
            <a:r>
              <a:rPr lang="en-US" sz="2500" dirty="0" err="1" smtClean="0"/>
              <a:t>penawaran</a:t>
            </a:r>
            <a:r>
              <a:rPr lang="en-US" sz="2500" dirty="0" smtClean="0"/>
              <a:t> </a:t>
            </a:r>
            <a:r>
              <a:rPr lang="en-US" sz="2500" dirty="0" err="1"/>
              <a:t>adalah</a:t>
            </a:r>
            <a:r>
              <a:rPr lang="en-US" sz="2500" dirty="0"/>
              <a:t> </a:t>
            </a:r>
            <a:r>
              <a:rPr lang="en-US" sz="2500" dirty="0" err="1"/>
              <a:t>sebuah</a:t>
            </a:r>
            <a:r>
              <a:rPr lang="en-US" sz="2500" dirty="0"/>
              <a:t> </a:t>
            </a:r>
            <a:r>
              <a:rPr lang="en-US" sz="2500" dirty="0" err="1"/>
              <a:t>ukuran</a:t>
            </a:r>
            <a:r>
              <a:rPr lang="en-US" sz="2500" dirty="0"/>
              <a:t> </a:t>
            </a:r>
            <a:r>
              <a:rPr lang="en-US" sz="2500" dirty="0" err="1"/>
              <a:t>seberapa</a:t>
            </a:r>
            <a:r>
              <a:rPr lang="en-US" sz="2500" dirty="0"/>
              <a:t> </a:t>
            </a:r>
            <a:r>
              <a:rPr lang="en-US" sz="2500" dirty="0" err="1"/>
              <a:t>besar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derajat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accent6">
                    <a:lumMod val="75000"/>
                  </a:schemeClr>
                </a:solidFill>
              </a:rPr>
              <a:t>kepekaan</a:t>
            </a:r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 smtClean="0">
                <a:solidFill>
                  <a:schemeClr val="accent6">
                    <a:lumMod val="75000"/>
                  </a:schemeClr>
                </a:solidFill>
              </a:rPr>
              <a:t>penawaran</a:t>
            </a:r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/>
              <a:t>terhadap</a:t>
            </a:r>
            <a:r>
              <a:rPr lang="en-US" sz="2500" dirty="0"/>
              <a:t> </a:t>
            </a:r>
            <a:r>
              <a:rPr lang="en-US" sz="2500" b="1" dirty="0" err="1" smtClean="0">
                <a:solidFill>
                  <a:schemeClr val="accent6">
                    <a:lumMod val="75000"/>
                  </a:schemeClr>
                </a:solidFill>
              </a:rPr>
              <a:t>perubahan</a:t>
            </a:r>
            <a:r>
              <a:rPr lang="en-US" sz="25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6">
                    <a:lumMod val="75000"/>
                  </a:schemeClr>
                </a:solidFill>
              </a:rPr>
              <a:t>harga</a:t>
            </a:r>
            <a:r>
              <a:rPr lang="en-US" sz="2500" dirty="0"/>
              <a:t>.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043" y="1583794"/>
            <a:ext cx="38580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 dirty="0" err="1" smtClean="0"/>
              <a:t>Pengertian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xmlns="" val="49316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/>
              <a:t>Rumus elastisitas penawaran(Supply)</a:t>
            </a:r>
            <a:endParaRPr lang="id-ID" b="1" dirty="0"/>
          </a:p>
        </p:txBody>
      </p:sp>
      <p:pic>
        <p:nvPicPr>
          <p:cNvPr id="4" name="Content Placeholder 3" descr="Capture.PNGRUMUS ES O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357298"/>
            <a:ext cx="7715304" cy="450059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522" y="2532992"/>
            <a:ext cx="6066005" cy="4424400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>
          <a:xfrm flipV="1">
            <a:off x="891208" y="3501008"/>
            <a:ext cx="4328864" cy="172819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75800" y="1169750"/>
            <a:ext cx="31761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500" dirty="0" err="1" smtClean="0">
                <a:solidFill>
                  <a:schemeClr val="accent6">
                    <a:lumMod val="75000"/>
                  </a:schemeClr>
                </a:solidFill>
              </a:rPr>
              <a:t>Penawaran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accent6">
                    <a:lumMod val="75000"/>
                  </a:schemeClr>
                </a:solidFill>
              </a:rPr>
              <a:t>Elastis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043" y="764704"/>
            <a:ext cx="44020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500" b="1" dirty="0" err="1" smtClean="0"/>
              <a:t>Jenis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Elastisitas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Penawaran</a:t>
            </a:r>
            <a:endParaRPr lang="en-US" sz="25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40506" y="1526456"/>
            <a:ext cx="7496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 dirty="0" smtClean="0"/>
              <a:t>Penawaran disebut elastis jika </a:t>
            </a:r>
            <a:r>
              <a:rPr lang="en-US" sz="2500" dirty="0" err="1"/>
              <a:t>persentase</a:t>
            </a:r>
            <a:r>
              <a:rPr lang="en-US" sz="2500" dirty="0"/>
              <a:t> </a:t>
            </a:r>
            <a:r>
              <a:rPr lang="en-US" sz="2500" dirty="0" err="1"/>
              <a:t>perubahan</a:t>
            </a:r>
            <a:r>
              <a:rPr lang="en-US" sz="2500" dirty="0"/>
              <a:t> </a:t>
            </a:r>
            <a:r>
              <a:rPr lang="en-US" sz="2500" dirty="0" err="1"/>
              <a:t>penawaran</a:t>
            </a:r>
            <a:r>
              <a:rPr lang="en-US" sz="2500" dirty="0"/>
              <a:t> </a:t>
            </a:r>
            <a:r>
              <a:rPr lang="en-US" sz="2500" dirty="0" err="1"/>
              <a:t>lebih</a:t>
            </a:r>
            <a:r>
              <a:rPr lang="en-US" sz="2500" dirty="0"/>
              <a:t> </a:t>
            </a:r>
            <a:r>
              <a:rPr lang="en-US" sz="2500" dirty="0" err="1"/>
              <a:t>besar</a:t>
            </a:r>
            <a:r>
              <a:rPr lang="en-US" sz="2500" dirty="0"/>
              <a:t> </a:t>
            </a:r>
            <a:r>
              <a:rPr lang="en-US" sz="2500" dirty="0" err="1" smtClean="0"/>
              <a:t>dari</a:t>
            </a:r>
            <a:r>
              <a:rPr lang="en-US" sz="2500" dirty="0" smtClean="0"/>
              <a:t> </a:t>
            </a:r>
            <a:r>
              <a:rPr lang="en-US" sz="2500" dirty="0" err="1" smtClean="0"/>
              <a:t>persentase</a:t>
            </a:r>
            <a:r>
              <a:rPr lang="en-US" sz="2500" dirty="0" smtClean="0"/>
              <a:t> </a:t>
            </a:r>
            <a:r>
              <a:rPr lang="en-US" sz="2500" dirty="0" err="1"/>
              <a:t>perubahan</a:t>
            </a:r>
            <a:r>
              <a:rPr lang="en-US" sz="2500" dirty="0"/>
              <a:t> </a:t>
            </a:r>
            <a:r>
              <a:rPr lang="en-US" sz="2500" dirty="0" err="1" smtClean="0"/>
              <a:t>harga</a:t>
            </a:r>
            <a:r>
              <a:rPr lang="en-US" sz="2500" dirty="0"/>
              <a:t>.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4184051"/>
              </p:ext>
            </p:extLst>
          </p:nvPr>
        </p:nvGraphicFramePr>
        <p:xfrm>
          <a:off x="5944468" y="2610604"/>
          <a:ext cx="2952328" cy="138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96936"/>
                <a:gridCol w="16553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Harga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Kuantitas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yang </a:t>
                      </a:r>
                      <a:r>
                        <a:rPr lang="en-US" dirty="0" err="1" smtClean="0"/>
                        <a:t>ditawarkan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060613" y="3239969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Rp5.000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057657" y="3609301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Rp7.000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7721195" y="3264242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5</a:t>
            </a:r>
            <a:r>
              <a:rPr lang="en-US" b="1" dirty="0" smtClean="0"/>
              <a:t> unit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7722730" y="3619451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9 unit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3006874" y="4390504"/>
            <a:ext cx="0" cy="192516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781990" y="3691632"/>
            <a:ext cx="0" cy="262421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91208" y="3691632"/>
            <a:ext cx="389681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93584" y="4390504"/>
            <a:ext cx="209424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4703316" y="3614200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912431" y="4317284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92080" y="305152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10585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3" grpId="0"/>
      <p:bldP spid="14" grpId="0"/>
      <p:bldP spid="40" grpId="0" animBg="1"/>
      <p:bldP spid="43" grpId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4042" y="2089423"/>
            <a:ext cx="6258794" cy="492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5800" y="817687"/>
            <a:ext cx="42130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 startAt="2"/>
            </a:pPr>
            <a:r>
              <a:rPr lang="en-US" sz="2500" dirty="0" err="1" smtClean="0">
                <a:solidFill>
                  <a:schemeClr val="accent6">
                    <a:lumMod val="75000"/>
                  </a:schemeClr>
                </a:solidFill>
              </a:rPr>
              <a:t>Penawaran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accent6">
                    <a:lumMod val="75000"/>
                  </a:schemeClr>
                </a:solidFill>
              </a:rPr>
              <a:t>Inelastis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0506" y="1199074"/>
            <a:ext cx="7496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 dirty="0" smtClean="0"/>
              <a:t>Penawaran disebut inelastis jika </a:t>
            </a:r>
            <a:r>
              <a:rPr lang="en-US" sz="2500" dirty="0" err="1" smtClean="0"/>
              <a:t>persentase</a:t>
            </a:r>
            <a:r>
              <a:rPr lang="en-US" sz="2500" dirty="0" smtClean="0"/>
              <a:t> </a:t>
            </a:r>
            <a:r>
              <a:rPr lang="it-IT" sz="2500" dirty="0" smtClean="0"/>
              <a:t>perubahan penawaran </a:t>
            </a:r>
            <a:r>
              <a:rPr lang="it-IT" sz="2500" dirty="0"/>
              <a:t>lebih kecil dari persentase perubahan harga.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31840" y="3493627"/>
            <a:ext cx="1512168" cy="197484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1578314"/>
              </p:ext>
            </p:extLst>
          </p:nvPr>
        </p:nvGraphicFramePr>
        <p:xfrm>
          <a:off x="5652120" y="2407280"/>
          <a:ext cx="2880320" cy="138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65303"/>
                <a:gridCol w="16150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Harga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Kuantitas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yang </a:t>
                      </a:r>
                      <a:r>
                        <a:rPr lang="en-US" dirty="0" err="1" smtClean="0"/>
                        <a:t>ditawarkan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768266" y="3036645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Rp3.000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5762228" y="3393277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Rp5.000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7383624" y="3060918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5</a:t>
            </a:r>
            <a:r>
              <a:rPr lang="en-US" b="1" dirty="0" smtClean="0"/>
              <a:t> unit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7380312" y="3416127"/>
            <a:ext cx="737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6</a:t>
            </a:r>
            <a:r>
              <a:rPr lang="en-US" b="1" dirty="0" smtClean="0"/>
              <a:t> unit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525788" y="4960686"/>
            <a:ext cx="0" cy="119844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070006" y="4212051"/>
            <a:ext cx="0" cy="194707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40582" y="4212051"/>
            <a:ext cx="2827362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50107" y="4960686"/>
            <a:ext cx="224177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991608" y="4145240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439927" y="4874825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52950" y="3130401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65065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  <p:bldP spid="12" grpId="0"/>
      <p:bldP spid="13" grpId="0"/>
      <p:bldP spid="19" grpId="0" animBg="1"/>
      <p:bldP spid="22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5709" y="1888592"/>
            <a:ext cx="5345545" cy="506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5800" y="817687"/>
            <a:ext cx="42130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 startAt="3"/>
            </a:pPr>
            <a:r>
              <a:rPr lang="en-US" sz="2500" dirty="0" err="1" smtClean="0">
                <a:solidFill>
                  <a:schemeClr val="accent6">
                    <a:lumMod val="75000"/>
                  </a:schemeClr>
                </a:solidFill>
              </a:rPr>
              <a:t>Penawaran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accent6">
                    <a:lumMod val="75000"/>
                  </a:schemeClr>
                </a:solidFill>
              </a:rPr>
              <a:t>Elastis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accent6">
                    <a:lumMod val="75000"/>
                  </a:schemeClr>
                </a:solidFill>
              </a:rPr>
              <a:t>Uniter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0506" y="1199074"/>
            <a:ext cx="7496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/>
              <a:t>Penawaran</a:t>
            </a:r>
            <a:r>
              <a:rPr lang="en-US" sz="2500" dirty="0" smtClean="0"/>
              <a:t> </a:t>
            </a:r>
            <a:r>
              <a:rPr lang="en-US" sz="2500" dirty="0" err="1" smtClean="0"/>
              <a:t>disebut</a:t>
            </a:r>
            <a:r>
              <a:rPr lang="en-US" sz="2500" dirty="0" smtClean="0"/>
              <a:t> </a:t>
            </a:r>
            <a:r>
              <a:rPr lang="en-US" sz="2500" dirty="0" err="1"/>
              <a:t>elastis</a:t>
            </a:r>
            <a:r>
              <a:rPr lang="en-US" sz="2500" dirty="0"/>
              <a:t> </a:t>
            </a:r>
            <a:r>
              <a:rPr lang="en-US" sz="2500" dirty="0" err="1"/>
              <a:t>uniter</a:t>
            </a:r>
            <a:r>
              <a:rPr lang="en-US" sz="2500" dirty="0"/>
              <a:t> </a:t>
            </a:r>
            <a:r>
              <a:rPr lang="en-US" sz="2500" dirty="0" err="1" smtClean="0"/>
              <a:t>jika</a:t>
            </a:r>
            <a:r>
              <a:rPr lang="en-US" sz="2500" dirty="0" smtClean="0"/>
              <a:t> </a:t>
            </a:r>
            <a:r>
              <a:rPr lang="en-US" sz="2500" dirty="0" err="1"/>
              <a:t>persentase</a:t>
            </a:r>
            <a:r>
              <a:rPr lang="en-US" sz="2500" dirty="0"/>
              <a:t> </a:t>
            </a:r>
            <a:r>
              <a:rPr lang="en-US" sz="2500" dirty="0" err="1" smtClean="0"/>
              <a:t>perubahan</a:t>
            </a:r>
            <a:r>
              <a:rPr lang="en-US" sz="2500" dirty="0" smtClean="0"/>
              <a:t> </a:t>
            </a:r>
            <a:r>
              <a:rPr lang="en-US" sz="2500" dirty="0" err="1"/>
              <a:t>kuantitas</a:t>
            </a:r>
            <a:r>
              <a:rPr lang="en-US" sz="2500" dirty="0"/>
              <a:t> </a:t>
            </a:r>
            <a:r>
              <a:rPr lang="en-US" sz="2500" dirty="0" smtClean="0"/>
              <a:t>yang </a:t>
            </a:r>
            <a:r>
              <a:rPr lang="en-US" sz="2500" dirty="0" err="1" smtClean="0"/>
              <a:t>ditawarkan</a:t>
            </a:r>
            <a:r>
              <a:rPr lang="en-US" sz="2500" dirty="0" smtClean="0"/>
              <a:t> </a:t>
            </a:r>
            <a:r>
              <a:rPr lang="en-US" sz="2500" dirty="0" err="1"/>
              <a:t>sama</a:t>
            </a:r>
            <a:r>
              <a:rPr lang="en-US" sz="2500" dirty="0"/>
              <a:t> </a:t>
            </a:r>
            <a:r>
              <a:rPr lang="en-US" sz="2500" dirty="0" err="1"/>
              <a:t>dengan</a:t>
            </a:r>
            <a:r>
              <a:rPr lang="en-US" sz="2500" dirty="0"/>
              <a:t> </a:t>
            </a:r>
            <a:r>
              <a:rPr lang="en-US" sz="2500" dirty="0" err="1"/>
              <a:t>persentase</a:t>
            </a:r>
            <a:r>
              <a:rPr lang="en-US" sz="2500" dirty="0"/>
              <a:t> </a:t>
            </a:r>
            <a:r>
              <a:rPr lang="en-US" sz="2500" dirty="0" err="1"/>
              <a:t>perubahan</a:t>
            </a:r>
            <a:r>
              <a:rPr lang="en-US" sz="2500" dirty="0"/>
              <a:t> </a:t>
            </a:r>
            <a:r>
              <a:rPr lang="en-US" sz="2500" dirty="0" err="1"/>
              <a:t>harga</a:t>
            </a:r>
            <a:r>
              <a:rPr lang="en-US" sz="2500" dirty="0"/>
              <a:t>.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3245457"/>
              </p:ext>
            </p:extLst>
          </p:nvPr>
        </p:nvGraphicFramePr>
        <p:xfrm>
          <a:off x="5724128" y="2204864"/>
          <a:ext cx="2924376" cy="138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84657"/>
                <a:gridCol w="16397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Harga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Kuantitas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yang </a:t>
                      </a:r>
                      <a:r>
                        <a:rPr lang="en-US" dirty="0" err="1" smtClean="0"/>
                        <a:t>ditawarkan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840274" y="2834229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Rp5.000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5824617" y="3203561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Rp6.000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7381692" y="2858502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1</a:t>
            </a:r>
            <a:r>
              <a:rPr lang="en-US" b="1" dirty="0" smtClean="0"/>
              <a:t>0 unit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7389687" y="3213711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12 unit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283968" y="2679303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S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43608" y="3043168"/>
            <a:ext cx="3240360" cy="302472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973531" y="4059494"/>
            <a:ext cx="387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 smtClean="0"/>
              <a:t>E</a:t>
            </a:r>
            <a:r>
              <a:rPr lang="en-US" sz="2000" b="1" i="1" baseline="-25000" dirty="0" smtClean="0"/>
              <a:t>S</a:t>
            </a:r>
            <a:endParaRPr lang="en-US" sz="2000" b="1" i="1" baseline="-25000" dirty="0"/>
          </a:p>
        </p:txBody>
      </p:sp>
      <p:sp>
        <p:nvSpPr>
          <p:cNvPr id="30" name="Rectangle 29"/>
          <p:cNvSpPr/>
          <p:nvPr/>
        </p:nvSpPr>
        <p:spPr>
          <a:xfrm>
            <a:off x="6261074" y="4077312"/>
            <a:ext cx="312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=</a:t>
            </a:r>
            <a:endParaRPr lang="en-US" sz="2000" b="1" baseline="-25000" dirty="0"/>
          </a:p>
        </p:txBody>
      </p:sp>
      <p:sp>
        <p:nvSpPr>
          <p:cNvPr id="31" name="Rectangle 30"/>
          <p:cNvSpPr/>
          <p:nvPr/>
        </p:nvSpPr>
        <p:spPr>
          <a:xfrm>
            <a:off x="6504959" y="3946527"/>
            <a:ext cx="609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ym typeface="Wingdings 3"/>
              </a:rPr>
              <a:t></a:t>
            </a:r>
            <a:r>
              <a:rPr lang="en-US" sz="2000" b="1" i="1" dirty="0" smtClean="0"/>
              <a:t>Q</a:t>
            </a:r>
            <a:endParaRPr lang="en-US" sz="2000" b="1" i="1" baseline="-25000" dirty="0"/>
          </a:p>
        </p:txBody>
      </p:sp>
      <p:sp>
        <p:nvSpPr>
          <p:cNvPr id="32" name="Rectangle 31"/>
          <p:cNvSpPr/>
          <p:nvPr/>
        </p:nvSpPr>
        <p:spPr>
          <a:xfrm>
            <a:off x="6523394" y="4246334"/>
            <a:ext cx="5725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ym typeface="Wingdings 3"/>
              </a:rPr>
              <a:t></a:t>
            </a:r>
            <a:r>
              <a:rPr lang="en-US" sz="2000" b="1" i="1" dirty="0" smtClean="0"/>
              <a:t>P</a:t>
            </a:r>
            <a:endParaRPr lang="en-US" sz="2000" b="1" i="1" dirty="0"/>
          </a:p>
        </p:txBody>
      </p:sp>
      <p:sp>
        <p:nvSpPr>
          <p:cNvPr id="33" name="Rectangle 32"/>
          <p:cNvSpPr/>
          <p:nvPr/>
        </p:nvSpPr>
        <p:spPr>
          <a:xfrm>
            <a:off x="6490250" y="3986766"/>
            <a:ext cx="69616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 smtClean="0"/>
              <a:t>____</a:t>
            </a:r>
            <a:endParaRPr lang="en-US" sz="2000" b="1" baseline="-25000" dirty="0"/>
          </a:p>
        </p:txBody>
      </p:sp>
      <p:sp>
        <p:nvSpPr>
          <p:cNvPr id="34" name="Rectangle 33"/>
          <p:cNvSpPr/>
          <p:nvPr/>
        </p:nvSpPr>
        <p:spPr>
          <a:xfrm>
            <a:off x="7486496" y="3935572"/>
            <a:ext cx="320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>
                <a:sym typeface="Wingdings 3"/>
              </a:rPr>
              <a:t>P</a:t>
            </a:r>
            <a:endParaRPr lang="en-US" sz="2000" b="1" i="1" baseline="-25000" dirty="0"/>
          </a:p>
        </p:txBody>
      </p:sp>
      <p:sp>
        <p:nvSpPr>
          <p:cNvPr id="35" name="Rectangle 34"/>
          <p:cNvSpPr/>
          <p:nvPr/>
        </p:nvSpPr>
        <p:spPr>
          <a:xfrm>
            <a:off x="7466459" y="4235379"/>
            <a:ext cx="360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>
                <a:sym typeface="Wingdings 3"/>
              </a:rPr>
              <a:t>Q</a:t>
            </a:r>
            <a:endParaRPr lang="en-US" sz="2000" b="1" i="1" dirty="0"/>
          </a:p>
        </p:txBody>
      </p:sp>
      <p:sp>
        <p:nvSpPr>
          <p:cNvPr id="36" name="Rectangle 35"/>
          <p:cNvSpPr/>
          <p:nvPr/>
        </p:nvSpPr>
        <p:spPr>
          <a:xfrm>
            <a:off x="7275646" y="3975880"/>
            <a:ext cx="69616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 smtClean="0"/>
              <a:t>__</a:t>
            </a:r>
            <a:endParaRPr lang="en-US" sz="2000" b="1" baseline="-25000" dirty="0"/>
          </a:p>
        </p:txBody>
      </p:sp>
      <p:sp>
        <p:nvSpPr>
          <p:cNvPr id="37" name="Rectangle 36"/>
          <p:cNvSpPr/>
          <p:nvPr/>
        </p:nvSpPr>
        <p:spPr>
          <a:xfrm>
            <a:off x="7135052" y="4102969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ym typeface="Wingdings 3"/>
              </a:rPr>
              <a:t>×</a:t>
            </a:r>
            <a:endParaRPr lang="en-US" sz="2000" b="1" i="1" dirty="0"/>
          </a:p>
        </p:txBody>
      </p:sp>
      <p:sp>
        <p:nvSpPr>
          <p:cNvPr id="38" name="Rectangle 37"/>
          <p:cNvSpPr/>
          <p:nvPr/>
        </p:nvSpPr>
        <p:spPr>
          <a:xfrm>
            <a:off x="6267534" y="4714498"/>
            <a:ext cx="312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=</a:t>
            </a:r>
            <a:endParaRPr lang="en-US" sz="2000" b="1" baseline="-25000" dirty="0"/>
          </a:p>
        </p:txBody>
      </p:sp>
      <p:sp>
        <p:nvSpPr>
          <p:cNvPr id="39" name="Rectangle 38"/>
          <p:cNvSpPr/>
          <p:nvPr/>
        </p:nvSpPr>
        <p:spPr>
          <a:xfrm>
            <a:off x="6722393" y="4583713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493167" y="4883520"/>
            <a:ext cx="772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ym typeface="Wingdings 3"/>
              </a:rPr>
              <a:t>1.000</a:t>
            </a:r>
            <a:endParaRPr lang="en-US" sz="2000" b="1" i="1" dirty="0"/>
          </a:p>
        </p:txBody>
      </p:sp>
      <p:sp>
        <p:nvSpPr>
          <p:cNvPr id="41" name="Rectangle 40"/>
          <p:cNvSpPr/>
          <p:nvPr/>
        </p:nvSpPr>
        <p:spPr>
          <a:xfrm>
            <a:off x="6432635" y="4623952"/>
            <a:ext cx="90356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 smtClean="0"/>
              <a:t>_____</a:t>
            </a:r>
            <a:endParaRPr lang="en-US" sz="2000" b="1" baseline="-25000" dirty="0"/>
          </a:p>
        </p:txBody>
      </p:sp>
      <p:sp>
        <p:nvSpPr>
          <p:cNvPr id="42" name="Rectangle 41"/>
          <p:cNvSpPr/>
          <p:nvPr/>
        </p:nvSpPr>
        <p:spPr>
          <a:xfrm>
            <a:off x="7355835" y="4594187"/>
            <a:ext cx="7729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ym typeface="Wingdings 3"/>
              </a:rPr>
              <a:t>5.000</a:t>
            </a:r>
            <a:endParaRPr lang="en-US" sz="2000" b="1" baseline="-25000" dirty="0"/>
          </a:p>
        </p:txBody>
      </p:sp>
      <p:sp>
        <p:nvSpPr>
          <p:cNvPr id="43" name="Rectangle 42"/>
          <p:cNvSpPr/>
          <p:nvPr/>
        </p:nvSpPr>
        <p:spPr>
          <a:xfrm>
            <a:off x="7531471" y="4881860"/>
            <a:ext cx="444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ym typeface="Wingdings 3"/>
              </a:rPr>
              <a:t>1</a:t>
            </a:r>
            <a:r>
              <a:rPr lang="en-US" sz="2000" b="1" dirty="0" smtClean="0">
                <a:sym typeface="Wingdings 3"/>
              </a:rPr>
              <a:t>0</a:t>
            </a:r>
            <a:endParaRPr lang="en-US" sz="2000" b="1" dirty="0"/>
          </a:p>
        </p:txBody>
      </p:sp>
      <p:sp>
        <p:nvSpPr>
          <p:cNvPr id="44" name="Rectangle 43"/>
          <p:cNvSpPr/>
          <p:nvPr/>
        </p:nvSpPr>
        <p:spPr>
          <a:xfrm>
            <a:off x="7251252" y="4635558"/>
            <a:ext cx="993156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 smtClean="0"/>
              <a:t>_____</a:t>
            </a:r>
            <a:endParaRPr lang="en-US" sz="2000" b="1" baseline="-25000" dirty="0"/>
          </a:p>
        </p:txBody>
      </p:sp>
      <p:sp>
        <p:nvSpPr>
          <p:cNvPr id="45" name="Rectangle 44"/>
          <p:cNvSpPr/>
          <p:nvPr/>
        </p:nvSpPr>
        <p:spPr>
          <a:xfrm>
            <a:off x="7162941" y="4740155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ym typeface="Wingdings 3"/>
              </a:rPr>
              <a:t>×</a:t>
            </a:r>
            <a:endParaRPr lang="en-US" sz="2000" b="1" i="1" dirty="0"/>
          </a:p>
        </p:txBody>
      </p:sp>
      <p:sp>
        <p:nvSpPr>
          <p:cNvPr id="46" name="Rectangle 45"/>
          <p:cNvSpPr/>
          <p:nvPr/>
        </p:nvSpPr>
        <p:spPr>
          <a:xfrm>
            <a:off x="6254375" y="5486269"/>
            <a:ext cx="312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=</a:t>
            </a:r>
            <a:endParaRPr lang="en-US" sz="2000" b="1" baseline="-25000" dirty="0"/>
          </a:p>
        </p:txBody>
      </p:sp>
      <p:sp>
        <p:nvSpPr>
          <p:cNvPr id="47" name="Rectangle 46"/>
          <p:cNvSpPr/>
          <p:nvPr/>
        </p:nvSpPr>
        <p:spPr>
          <a:xfrm>
            <a:off x="6475120" y="5367979"/>
            <a:ext cx="902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ym typeface="Wingdings 3"/>
              </a:rPr>
              <a:t>10.000</a:t>
            </a:r>
            <a:endParaRPr lang="en-US" sz="2000" b="1" baseline="-25000" dirty="0"/>
          </a:p>
        </p:txBody>
      </p:sp>
      <p:sp>
        <p:nvSpPr>
          <p:cNvPr id="48" name="Rectangle 47"/>
          <p:cNvSpPr/>
          <p:nvPr/>
        </p:nvSpPr>
        <p:spPr>
          <a:xfrm>
            <a:off x="6487025" y="5667786"/>
            <a:ext cx="902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ym typeface="Wingdings 3"/>
              </a:rPr>
              <a:t>10.000</a:t>
            </a:r>
            <a:endParaRPr lang="en-US" sz="2000" b="1" dirty="0"/>
          </a:p>
        </p:txBody>
      </p:sp>
      <p:sp>
        <p:nvSpPr>
          <p:cNvPr id="49" name="Rectangle 48"/>
          <p:cNvSpPr/>
          <p:nvPr/>
        </p:nvSpPr>
        <p:spPr>
          <a:xfrm>
            <a:off x="7283699" y="5490223"/>
            <a:ext cx="312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=</a:t>
            </a:r>
            <a:endParaRPr lang="en-US" sz="2000" b="1" baseline="-25000" dirty="0"/>
          </a:p>
        </p:txBody>
      </p:sp>
      <p:sp>
        <p:nvSpPr>
          <p:cNvPr id="50" name="Rectangle 49"/>
          <p:cNvSpPr/>
          <p:nvPr/>
        </p:nvSpPr>
        <p:spPr>
          <a:xfrm>
            <a:off x="6376493" y="5385557"/>
            <a:ext cx="1097655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 smtClean="0"/>
              <a:t>______</a:t>
            </a:r>
            <a:endParaRPr lang="en-US" sz="2000" b="1" baseline="-25000" dirty="0"/>
          </a:p>
        </p:txBody>
      </p:sp>
      <p:sp>
        <p:nvSpPr>
          <p:cNvPr id="51" name="Rectangle 50"/>
          <p:cNvSpPr/>
          <p:nvPr/>
        </p:nvSpPr>
        <p:spPr>
          <a:xfrm>
            <a:off x="7497850" y="5489503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ym typeface="Wingdings 3"/>
              </a:rPr>
              <a:t>1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167964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  <p:bldP spid="12" grpId="0"/>
      <p:bldP spid="13" grpId="0"/>
      <p:bldP spid="24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5800" y="817687"/>
            <a:ext cx="46162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 startAt="4"/>
            </a:pPr>
            <a:r>
              <a:rPr lang="en-US" sz="2500" dirty="0" err="1" smtClean="0">
                <a:solidFill>
                  <a:schemeClr val="accent6">
                    <a:lumMod val="75000"/>
                  </a:schemeClr>
                </a:solidFill>
              </a:rPr>
              <a:t>Penawaran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accent6">
                    <a:lumMod val="75000"/>
                  </a:schemeClr>
                </a:solidFill>
              </a:rPr>
              <a:t>Elastis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accent6">
                    <a:lumMod val="75000"/>
                  </a:schemeClr>
                </a:solidFill>
              </a:rPr>
              <a:t>Sempurna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0506" y="1199074"/>
            <a:ext cx="7496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 dirty="0"/>
              <a:t>Penawaran bersifat elastis sempurna </a:t>
            </a:r>
            <a:r>
              <a:rPr lang="fi-FI" sz="2500" dirty="0" smtClean="0"/>
              <a:t>jika pada </a:t>
            </a:r>
            <a:r>
              <a:rPr lang="fi-FI" sz="2500" dirty="0"/>
              <a:t>harga </a:t>
            </a:r>
            <a:r>
              <a:rPr lang="fi-FI" sz="2500" dirty="0" smtClean="0"/>
              <a:t>tertentu kuantitas </a:t>
            </a:r>
            <a:r>
              <a:rPr lang="fi-FI" sz="2500" dirty="0"/>
              <a:t>yang ditawarkan tak terbatas.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5709" y="1916832"/>
            <a:ext cx="5345545" cy="50688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043608" y="4149080"/>
            <a:ext cx="3845198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1154" y="393513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S</a:t>
            </a:r>
            <a:endParaRPr lang="en-US" sz="2400" dirty="0"/>
          </a:p>
        </p:txBody>
      </p:sp>
      <p:sp>
        <p:nvSpPr>
          <p:cNvPr id="12" name="Line Callout 2 11"/>
          <p:cNvSpPr/>
          <p:nvPr/>
        </p:nvSpPr>
        <p:spPr>
          <a:xfrm rot="10800000" flipH="1" flipV="1">
            <a:off x="5652120" y="4941168"/>
            <a:ext cx="2984986" cy="1155709"/>
          </a:xfrm>
          <a:prstGeom prst="borderCallout2">
            <a:avLst>
              <a:gd name="adj1" fmla="val 48910"/>
              <a:gd name="adj2" fmla="val -5044"/>
              <a:gd name="adj3" fmla="val 48910"/>
              <a:gd name="adj4" fmla="val -22147"/>
              <a:gd name="adj5" fmla="val -59961"/>
              <a:gd name="adj6" fmla="val -49038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 smtClean="0">
                <a:solidFill>
                  <a:schemeClr val="tx1"/>
                </a:solidFill>
              </a:rPr>
              <a:t>Kurva penawaran </a:t>
            </a:r>
            <a:r>
              <a:rPr lang="en-US" dirty="0" err="1" smtClean="0">
                <a:solidFill>
                  <a:schemeClr val="tx1"/>
                </a:solidFill>
              </a:rPr>
              <a:t>elastis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sempurna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berbentuk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garis</a:t>
            </a:r>
            <a:r>
              <a:rPr lang="en-US" dirty="0">
                <a:solidFill>
                  <a:schemeClr val="tx1"/>
                </a:solidFill>
              </a:rPr>
              <a:t> horizontal.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82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22" y="2337994"/>
            <a:ext cx="5210336" cy="475506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588854" y="3060179"/>
            <a:ext cx="0" cy="3321149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32250" y="4029372"/>
            <a:ext cx="265660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67406" y="4522542"/>
            <a:ext cx="2621448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75800" y="817687"/>
            <a:ext cx="54083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 startAt="4"/>
            </a:pPr>
            <a:r>
              <a:rPr lang="en-US" sz="2500" dirty="0" err="1" smtClean="0">
                <a:solidFill>
                  <a:schemeClr val="accent6">
                    <a:lumMod val="75000"/>
                  </a:schemeClr>
                </a:solidFill>
              </a:rPr>
              <a:t>Penawaran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accent6">
                    <a:lumMod val="75000"/>
                  </a:schemeClr>
                </a:solidFill>
              </a:rPr>
              <a:t>Inelastis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accent6">
                    <a:lumMod val="75000"/>
                  </a:schemeClr>
                </a:solidFill>
              </a:rPr>
              <a:t>Sempurna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0506" y="1199074"/>
            <a:ext cx="749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500" dirty="0" smtClean="0"/>
              <a:t>Penawaran disebut inelastis </a:t>
            </a:r>
            <a:r>
              <a:rPr lang="fi-FI" sz="2500" dirty="0"/>
              <a:t>sempurna </a:t>
            </a:r>
            <a:r>
              <a:rPr lang="fi-FI" sz="2500" dirty="0" smtClean="0"/>
              <a:t>jika koefisien elastisitas </a:t>
            </a:r>
            <a:r>
              <a:rPr lang="sv-SE" sz="2500" dirty="0" smtClean="0"/>
              <a:t>penawarannya nol</a:t>
            </a:r>
            <a:r>
              <a:rPr lang="sv-SE" sz="2500" dirty="0"/>
              <a:t>. </a:t>
            </a:r>
            <a:r>
              <a:rPr lang="sv-SE" sz="2500" dirty="0" smtClean="0"/>
              <a:t>Hal ini </a:t>
            </a:r>
            <a:r>
              <a:rPr lang="sv-SE" sz="2500" dirty="0"/>
              <a:t>terjadi karena berapa pun harga berubah</a:t>
            </a:r>
            <a:r>
              <a:rPr lang="sv-SE" sz="2500" dirty="0" smtClean="0"/>
              <a:t>, </a:t>
            </a:r>
            <a:r>
              <a:rPr lang="en-US" sz="2500" dirty="0" err="1" smtClean="0"/>
              <a:t>kuantitas</a:t>
            </a:r>
            <a:r>
              <a:rPr lang="en-US" sz="2500" dirty="0" smtClean="0"/>
              <a:t> </a:t>
            </a:r>
            <a:r>
              <a:rPr lang="en-US" sz="2500" dirty="0"/>
              <a:t>yang </a:t>
            </a:r>
            <a:r>
              <a:rPr lang="en-US" sz="2500" dirty="0" err="1" smtClean="0"/>
              <a:t>ditawarkan</a:t>
            </a:r>
            <a:r>
              <a:rPr lang="en-US" sz="2500" dirty="0" smtClean="0"/>
              <a:t> </a:t>
            </a:r>
            <a:r>
              <a:rPr lang="en-US" sz="2500" dirty="0" err="1" smtClean="0"/>
              <a:t>tetap</a:t>
            </a:r>
            <a:r>
              <a:rPr lang="en-US" sz="2500" dirty="0" smtClean="0"/>
              <a:t> </a:t>
            </a:r>
            <a:r>
              <a:rPr lang="en-US" sz="2500" dirty="0" err="1"/>
              <a:t>tidak</a:t>
            </a:r>
            <a:r>
              <a:rPr lang="en-US" sz="2500" dirty="0"/>
              <a:t> </a:t>
            </a:r>
            <a:r>
              <a:rPr lang="en-US" sz="2500" dirty="0" err="1"/>
              <a:t>berubah</a:t>
            </a:r>
            <a:r>
              <a:rPr lang="en-US" sz="2500" dirty="0"/>
              <a:t>.</a:t>
            </a:r>
            <a:endParaRPr lang="en-US" sz="2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5693611"/>
              </p:ext>
            </p:extLst>
          </p:nvPr>
        </p:nvGraphicFramePr>
        <p:xfrm>
          <a:off x="6084168" y="2623304"/>
          <a:ext cx="2592288" cy="138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38773"/>
                <a:gridCol w="14535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Harga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Kuantitas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yang </a:t>
                      </a:r>
                      <a:r>
                        <a:rPr lang="en-US" dirty="0" err="1" smtClean="0"/>
                        <a:t>diminta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6200314" y="3252669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Rp8.000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6098682" y="3622001"/>
            <a:ext cx="1083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Rp10.000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7548992" y="3276942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10 unit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7611445" y="3632151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10 unit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3507649" y="3942109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513879" y="4436963"/>
            <a:ext cx="171722" cy="1717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91880" y="270892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S</a:t>
            </a:r>
            <a:endParaRPr lang="en-US" sz="2400" dirty="0"/>
          </a:p>
        </p:txBody>
      </p:sp>
      <p:sp>
        <p:nvSpPr>
          <p:cNvPr id="18" name="Line Callout 2 17"/>
          <p:cNvSpPr/>
          <p:nvPr/>
        </p:nvSpPr>
        <p:spPr>
          <a:xfrm rot="10800000" flipH="1" flipV="1">
            <a:off x="5775494" y="4941168"/>
            <a:ext cx="2984986" cy="1155709"/>
          </a:xfrm>
          <a:prstGeom prst="borderCallout2">
            <a:avLst>
              <a:gd name="adj1" fmla="val 48910"/>
              <a:gd name="adj2" fmla="val -5044"/>
              <a:gd name="adj3" fmla="val 48910"/>
              <a:gd name="adj4" fmla="val -22147"/>
              <a:gd name="adj5" fmla="val -156663"/>
              <a:gd name="adj6" fmla="val -7019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 smtClean="0">
                <a:solidFill>
                  <a:schemeClr val="tx1"/>
                </a:solidFill>
              </a:rPr>
              <a:t>Kurva penawaran in</a:t>
            </a:r>
            <a:r>
              <a:rPr lang="en-US" dirty="0" err="1" smtClean="0">
                <a:solidFill>
                  <a:schemeClr val="tx1"/>
                </a:solidFill>
              </a:rPr>
              <a:t>elastis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sempurna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berbentuk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garis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vertikal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22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5" grpId="0"/>
      <p:bldP spid="16" grpId="0"/>
      <p:bldP spid="17" grpId="0"/>
      <p:bldP spid="23" grpId="0" animBg="1"/>
      <p:bldP spid="26" grpId="0" animBg="1"/>
      <p:bldP spid="28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.PNG JENIS ES O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7" y="1071546"/>
            <a:ext cx="7500990" cy="521497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276</Words>
  <Application>Microsoft Office PowerPoint</Application>
  <PresentationFormat>On-screen Show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ELASTISITAS PENAWARAN (ES)</vt:lpstr>
      <vt:lpstr>Slide 2</vt:lpstr>
      <vt:lpstr>Rumus elastisitas penawaran(Supply)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ELASTISITAS PENAWARAN (ES)</dc:title>
  <dc:creator>TOSHIBA</dc:creator>
  <cp:lastModifiedBy>TOSHIBA</cp:lastModifiedBy>
  <cp:revision>1</cp:revision>
  <dcterms:created xsi:type="dcterms:W3CDTF">2020-10-19T03:46:19Z</dcterms:created>
  <dcterms:modified xsi:type="dcterms:W3CDTF">2020-10-19T04:17:48Z</dcterms:modified>
</cp:coreProperties>
</file>