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9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5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8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9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9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7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9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3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65568-D4EE-44DE-8A58-7EB15449891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C12A2-3CE1-4C20-B26C-9667E4FF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3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cram-up/grammar/reported-speech/exercises?05#p2" TargetMode="External"/><Relationship Id="rId2" Type="http://schemas.openxmlformats.org/officeDocument/2006/relationships/hyperlink" Target="https://www.ego4u.com/en/cram-up/grammar/reported-speech/exercises?05#p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252520" cy="393305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DIRECT AND INDIRECT SPEECH PART 3 </a:t>
            </a:r>
            <a:br>
              <a:rPr lang="en-US" sz="3600" b="1" dirty="0" smtClean="0"/>
            </a:br>
            <a:r>
              <a:rPr lang="en-US" sz="3600" b="1" dirty="0" smtClean="0"/>
              <a:t>REPORTED QUESTIONS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252520" cy="2971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Yes / No question </a:t>
            </a:r>
            <a:r>
              <a:rPr lang="en-US" dirty="0" smtClean="0"/>
              <a:t>,the ones starting with an </a:t>
            </a:r>
            <a:r>
              <a:rPr lang="en-US" dirty="0" err="1" smtClean="0"/>
              <a:t>auxilary</a:t>
            </a:r>
            <a:r>
              <a:rPr lang="en-US" dirty="0" smtClean="0"/>
              <a:t> or modal verb to which we are reply with yes no question ( </a:t>
            </a:r>
            <a:r>
              <a:rPr lang="en-US" dirty="0" err="1" smtClean="0"/>
              <a:t>pertanyaan</a:t>
            </a:r>
            <a:r>
              <a:rPr lang="en-US" dirty="0" smtClean="0"/>
              <a:t> yang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Wh</a:t>
            </a:r>
            <a:r>
              <a:rPr lang="en-US" dirty="0" smtClean="0"/>
              <a:t> – question the ones starting with a question word, such as WHAT, WHEN, WHERE,WHY, HOW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Reporting Verb in the Indirect Question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He asked if…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He asked me…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He wanted to know…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He wondered…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He enquired…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319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YES / NO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If the direct question is a “yes or no” question </a:t>
            </a:r>
            <a:r>
              <a:rPr lang="en-US" dirty="0" smtClean="0"/>
              <a:t> </a:t>
            </a:r>
            <a:r>
              <a:rPr lang="en-US" dirty="0"/>
              <a:t>then the indirect question will have </a:t>
            </a:r>
            <a:r>
              <a:rPr lang="en-US" b="1" dirty="0" smtClean="0"/>
              <a:t>IF / WEATHER </a:t>
            </a:r>
            <a:r>
              <a:rPr lang="en-US" b="1" dirty="0" smtClean="0">
                <a:solidFill>
                  <a:srgbClr val="FF0000"/>
                </a:solidFill>
              </a:rPr>
              <a:t>as conjunction</a:t>
            </a:r>
          </a:p>
          <a:p>
            <a:pPr marL="0" indent="0" fontAlgn="base">
              <a:buNone/>
            </a:pPr>
            <a:r>
              <a:rPr lang="en-US" b="1" dirty="0" smtClean="0"/>
              <a:t>Pattern </a:t>
            </a:r>
          </a:p>
          <a:p>
            <a:pPr marL="0" indent="0" fontAlgn="base">
              <a:buNone/>
            </a:pPr>
            <a:endParaRPr lang="en-US" b="1" dirty="0" smtClean="0"/>
          </a:p>
          <a:p>
            <a:pPr marL="0" indent="0" fontAlgn="base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7544" y="3212976"/>
            <a:ext cx="8208912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Indirect question phrase + if/ whether + subject + predicate + complement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4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YES / NO QUESTION (if/ whether)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 said, “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Do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a brother?”</a:t>
            </a:r>
          </a:p>
          <a:p>
            <a:pPr marL="0" indent="0">
              <a:buNone/>
            </a:pPr>
            <a:r>
              <a:rPr lang="en-US" dirty="0" smtClean="0"/>
              <a:t>      He asked </a:t>
            </a:r>
            <a:r>
              <a:rPr lang="en-US" dirty="0" smtClean="0">
                <a:solidFill>
                  <a:srgbClr val="FF0000"/>
                </a:solidFill>
              </a:rPr>
              <a:t>if / whether</a:t>
            </a:r>
            <a:r>
              <a:rPr lang="en-US" dirty="0" smtClean="0"/>
              <a:t> I </a:t>
            </a:r>
            <a:r>
              <a:rPr lang="en-US" b="1" dirty="0" smtClean="0">
                <a:solidFill>
                  <a:srgbClr val="FF0000"/>
                </a:solidFill>
              </a:rPr>
              <a:t>had </a:t>
            </a:r>
            <a:r>
              <a:rPr lang="en-US" dirty="0" smtClean="0"/>
              <a:t>a brother.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Sim</a:t>
            </a:r>
            <a:r>
              <a:rPr lang="en-US" dirty="0" smtClean="0"/>
              <a:t> said.”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anyone at home?”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Sim</a:t>
            </a:r>
            <a:r>
              <a:rPr lang="en-US" dirty="0" smtClean="0"/>
              <a:t> asked </a:t>
            </a:r>
            <a:r>
              <a:rPr lang="en-US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 anyone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at home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She said to me, “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0070C0"/>
                </a:solidFill>
              </a:rPr>
              <a:t>met</a:t>
            </a:r>
            <a:r>
              <a:rPr lang="en-US" dirty="0" smtClean="0"/>
              <a:t> him?”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She asked to me if / whether </a:t>
            </a:r>
            <a:r>
              <a:rPr lang="en-US" b="1" dirty="0" smtClean="0">
                <a:solidFill>
                  <a:srgbClr val="FF0000"/>
                </a:solidFill>
              </a:rPr>
              <a:t>had </a:t>
            </a:r>
            <a:r>
              <a:rPr lang="en-US" b="1" dirty="0" smtClean="0">
                <a:solidFill>
                  <a:srgbClr val="0070C0"/>
                </a:solidFill>
              </a:rPr>
              <a:t>met</a:t>
            </a:r>
            <a:r>
              <a:rPr lang="en-US" dirty="0" smtClean="0"/>
              <a:t> him.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He said, “</a:t>
            </a:r>
            <a:r>
              <a:rPr lang="en-US" b="1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this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He asked if/ whether I</a:t>
            </a:r>
            <a:r>
              <a:rPr lang="en-US" b="1" dirty="0" smtClean="0">
                <a:solidFill>
                  <a:srgbClr val="FF0000"/>
                </a:solidFill>
              </a:rPr>
              <a:t> had known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that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Wh</a:t>
            </a:r>
            <a:r>
              <a:rPr lang="en-US" dirty="0" smtClean="0"/>
              <a:t>-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two part linked with the </a:t>
            </a:r>
            <a:r>
              <a:rPr lang="en-US" b="1" dirty="0" smtClean="0"/>
              <a:t>question word </a:t>
            </a:r>
            <a:r>
              <a:rPr lang="en-US" dirty="0" smtClean="0"/>
              <a:t>used in the indirect speech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7544" y="3140968"/>
            <a:ext cx="8208912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Indirect question phrase + WH- word + subject + predicate + complement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WH-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 said, “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time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en-US" dirty="0" smtClean="0"/>
              <a:t> it?”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He asked me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time it </a:t>
            </a:r>
            <a:r>
              <a:rPr lang="en-US" dirty="0" smtClean="0">
                <a:solidFill>
                  <a:srgbClr val="0070C0"/>
                </a:solidFill>
              </a:rPr>
              <a:t>was</a:t>
            </a:r>
          </a:p>
          <a:p>
            <a:pPr marL="0" indent="0">
              <a:buNone/>
            </a:pPr>
            <a:r>
              <a:rPr lang="en-US" dirty="0" smtClean="0"/>
              <a:t>2.   She said to me, ”</a:t>
            </a:r>
            <a:r>
              <a:rPr lang="en-US" dirty="0" smtClean="0">
                <a:solidFill>
                  <a:srgbClr val="FF0000"/>
                </a:solidFill>
              </a:rPr>
              <a:t> Where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did </a:t>
            </a:r>
            <a:r>
              <a:rPr lang="en-US" dirty="0" smtClean="0"/>
              <a:t>you </a:t>
            </a:r>
            <a:r>
              <a:rPr lang="en-US" dirty="0" smtClean="0">
                <a:solidFill>
                  <a:srgbClr val="0070C0"/>
                </a:solidFill>
              </a:rPr>
              <a:t>get</a:t>
            </a:r>
            <a:r>
              <a:rPr lang="en-US" dirty="0" smtClean="0"/>
              <a:t> it?”</a:t>
            </a:r>
          </a:p>
          <a:p>
            <a:pPr marL="0" indent="0">
              <a:buNone/>
            </a:pPr>
            <a:r>
              <a:rPr lang="en-US" dirty="0" smtClean="0"/>
              <a:t>      She want to know 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had </a:t>
            </a:r>
            <a:r>
              <a:rPr lang="en-US" dirty="0" smtClean="0">
                <a:solidFill>
                  <a:srgbClr val="0070C0"/>
                </a:solidFill>
              </a:rPr>
              <a:t>got</a:t>
            </a:r>
            <a:r>
              <a:rPr lang="en-US" dirty="0" smtClean="0"/>
              <a:t> it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Joy said to Mary, “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are</a:t>
            </a:r>
            <a:r>
              <a:rPr lang="en-US" dirty="0" smtClean="0"/>
              <a:t> you doing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Joy wanted to know 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she </a:t>
            </a:r>
            <a:r>
              <a:rPr lang="en-US" dirty="0" smtClean="0">
                <a:solidFill>
                  <a:srgbClr val="00B0F0"/>
                </a:solidFill>
              </a:rPr>
              <a:t>was</a:t>
            </a:r>
            <a:r>
              <a:rPr lang="en-US" dirty="0" smtClean="0"/>
              <a:t> doing </a:t>
            </a:r>
            <a:r>
              <a:rPr lang="en-US" dirty="0" smtClean="0">
                <a:solidFill>
                  <a:srgbClr val="0070C0"/>
                </a:solidFill>
              </a:rPr>
              <a:t>that.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Lia</a:t>
            </a:r>
            <a:r>
              <a:rPr lang="en-US" dirty="0" smtClean="0"/>
              <a:t> said to me, “ </a:t>
            </a: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/>
              <a:t>do you </a:t>
            </a:r>
            <a:r>
              <a:rPr lang="en-US" dirty="0" smtClean="0">
                <a:solidFill>
                  <a:srgbClr val="0070C0"/>
                </a:solidFill>
              </a:rPr>
              <a:t>spell</a:t>
            </a:r>
            <a:r>
              <a:rPr lang="en-US" dirty="0" smtClean="0"/>
              <a:t> your name?”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Lia</a:t>
            </a:r>
            <a:r>
              <a:rPr lang="en-US" dirty="0" smtClean="0"/>
              <a:t> wondered </a:t>
            </a: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/>
              <a:t>I </a:t>
            </a:r>
            <a:r>
              <a:rPr lang="en-US" dirty="0" smtClean="0">
                <a:solidFill>
                  <a:srgbClr val="00B0F0"/>
                </a:solidFill>
              </a:rPr>
              <a:t>spelt</a:t>
            </a:r>
            <a:r>
              <a:rPr lang="en-US" dirty="0" smtClean="0"/>
              <a:t> my </a:t>
            </a:r>
            <a:r>
              <a:rPr lang="en-US" dirty="0"/>
              <a:t>n</a:t>
            </a:r>
            <a:r>
              <a:rPr lang="en-US" dirty="0" smtClean="0"/>
              <a:t>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517632" cy="126876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100" dirty="0" smtClean="0"/>
              <a:t>Complete the sentences in reported speech.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4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/>
              <a:t>"</a:t>
            </a:r>
            <a:r>
              <a:rPr lang="en-US" sz="2600" dirty="0"/>
              <a:t>Where is my umbrella?" she asked.</a:t>
            </a:r>
            <a:br>
              <a:rPr lang="en-US" sz="2600" dirty="0"/>
            </a:br>
            <a:r>
              <a:rPr lang="en-US" sz="2600" dirty="0"/>
              <a:t>→ She asked________ </a:t>
            </a:r>
            <a:endParaRPr lang="en-US" sz="26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/>
              <a:t>"</a:t>
            </a:r>
            <a:r>
              <a:rPr lang="en-US" sz="2600" dirty="0"/>
              <a:t>How are you?" Martin asked us.</a:t>
            </a:r>
            <a:br>
              <a:rPr lang="en-US" sz="2600" dirty="0"/>
            </a:br>
            <a:r>
              <a:rPr lang="en-US" sz="2600" dirty="0"/>
              <a:t>→ Martin asked us </a:t>
            </a:r>
            <a:r>
              <a:rPr lang="en-US" sz="2600" dirty="0" smtClean="0"/>
              <a:t>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/>
              <a:t>He </a:t>
            </a:r>
            <a:r>
              <a:rPr lang="en-US" sz="2600" dirty="0"/>
              <a:t>asked, "Do I have to do it?"</a:t>
            </a:r>
            <a:br>
              <a:rPr lang="en-US" sz="2600" dirty="0"/>
            </a:br>
            <a:r>
              <a:rPr lang="en-US" sz="2600" dirty="0"/>
              <a:t>→ He asked_______ 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1781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517632" cy="126876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100" dirty="0" smtClean="0"/>
              <a:t>The answers </a:t>
            </a:r>
            <a:r>
              <a:rPr lang="en-US" sz="3100" dirty="0" smtClean="0"/>
              <a:t> </a:t>
            </a:r>
            <a:r>
              <a:rPr lang="en-US" sz="3100" dirty="0" smtClean="0"/>
              <a:t>in reported speech.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4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n-US" sz="2800" dirty="0"/>
              <a:t>"</a:t>
            </a:r>
            <a:r>
              <a:rPr lang="en-US" sz="2800" dirty="0">
                <a:solidFill>
                  <a:srgbClr val="FF0000"/>
                </a:solidFill>
              </a:rPr>
              <a:t>Where</a:t>
            </a:r>
            <a:r>
              <a:rPr lang="en-US" sz="2800" dirty="0"/>
              <a:t> is my umbrella?" she asked.</a:t>
            </a:r>
            <a:br>
              <a:rPr lang="en-US" sz="2800" dirty="0"/>
            </a:br>
            <a:r>
              <a:rPr lang="en-US" sz="2800" dirty="0"/>
              <a:t>→ She asked </a:t>
            </a:r>
            <a:r>
              <a:rPr lang="en-US" sz="2800" dirty="0">
                <a:solidFill>
                  <a:srgbClr val="FF0000"/>
                </a:solidFill>
              </a:rPr>
              <a:t>where</a:t>
            </a:r>
            <a:r>
              <a:rPr lang="en-US" sz="2800" dirty="0"/>
              <a:t> her </a:t>
            </a:r>
            <a:r>
              <a:rPr lang="en-US" sz="2800" dirty="0" smtClean="0"/>
              <a:t>umbrella</a:t>
            </a:r>
            <a:endParaRPr lang="en-US" sz="2800" dirty="0"/>
          </a:p>
          <a:p>
            <a:pPr lvl="0">
              <a:lnSpc>
                <a:spcPct val="200000"/>
              </a:lnSpc>
            </a:pPr>
            <a:r>
              <a:rPr lang="en-US" sz="2800" dirty="0"/>
              <a:t>"</a:t>
            </a:r>
            <a:r>
              <a:rPr lang="en-US" sz="2800" dirty="0">
                <a:solidFill>
                  <a:srgbClr val="FF0000"/>
                </a:solidFill>
              </a:rPr>
              <a:t>How </a:t>
            </a:r>
            <a:r>
              <a:rPr lang="en-US" sz="2800" dirty="0">
                <a:solidFill>
                  <a:srgbClr val="00B0F0"/>
                </a:solidFill>
              </a:rPr>
              <a:t>are </a:t>
            </a:r>
            <a:r>
              <a:rPr lang="en-US" sz="2800" dirty="0"/>
              <a:t>you?" Martin asked </a:t>
            </a:r>
            <a:r>
              <a:rPr lang="en-US" sz="2800" dirty="0">
                <a:solidFill>
                  <a:srgbClr val="FF0000"/>
                </a:solidFill>
              </a:rPr>
              <a:t>us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→ Martin asked us </a:t>
            </a:r>
            <a:r>
              <a:rPr lang="en-US" sz="2800" dirty="0">
                <a:solidFill>
                  <a:srgbClr val="0070C0"/>
                </a:solidFill>
              </a:rPr>
              <a:t>how </a:t>
            </a:r>
            <a:r>
              <a:rPr lang="en-US" sz="2800" dirty="0">
                <a:solidFill>
                  <a:srgbClr val="FF0000"/>
                </a:solidFill>
              </a:rPr>
              <a:t>we </a:t>
            </a:r>
            <a:r>
              <a:rPr lang="en-US" sz="2800" dirty="0">
                <a:solidFill>
                  <a:srgbClr val="00B0F0"/>
                </a:solidFill>
              </a:rPr>
              <a:t>were</a:t>
            </a:r>
            <a:r>
              <a:rPr lang="en-US" sz="2800" dirty="0"/>
              <a:t>.</a:t>
            </a:r>
            <a:r>
              <a:rPr lang="en-US" sz="2800" dirty="0">
                <a:hlinkClick r:id="rId2"/>
              </a:rPr>
              <a:t> </a:t>
            </a:r>
            <a:endParaRPr lang="en-US" sz="2800" dirty="0"/>
          </a:p>
          <a:p>
            <a:pPr lvl="0">
              <a:lnSpc>
                <a:spcPct val="200000"/>
              </a:lnSpc>
            </a:pPr>
            <a:r>
              <a:rPr lang="en-US" sz="2800" dirty="0"/>
              <a:t>He asked, "</a:t>
            </a:r>
            <a:r>
              <a:rPr lang="en-US" sz="2800" dirty="0">
                <a:solidFill>
                  <a:srgbClr val="FF0000"/>
                </a:solidFill>
              </a:rPr>
              <a:t>Do</a:t>
            </a:r>
            <a:r>
              <a:rPr lang="en-US" sz="2800" dirty="0"/>
              <a:t> I </a:t>
            </a:r>
            <a:r>
              <a:rPr lang="en-US" sz="2800" dirty="0">
                <a:solidFill>
                  <a:srgbClr val="92D050"/>
                </a:solidFill>
              </a:rPr>
              <a:t>have</a:t>
            </a:r>
            <a:r>
              <a:rPr lang="en-US" sz="2800" dirty="0"/>
              <a:t> to do it?"</a:t>
            </a:r>
            <a:br>
              <a:rPr lang="en-US" sz="2800" dirty="0"/>
            </a:br>
            <a:r>
              <a:rPr lang="en-US" sz="2800" dirty="0"/>
              <a:t>→ He asked if he </a:t>
            </a:r>
            <a:r>
              <a:rPr lang="en-US" sz="2800" dirty="0">
                <a:solidFill>
                  <a:srgbClr val="00B050"/>
                </a:solidFill>
              </a:rPr>
              <a:t>had </a:t>
            </a:r>
            <a:r>
              <a:rPr lang="en-US" sz="2800" dirty="0"/>
              <a:t>to do it.</a:t>
            </a:r>
            <a:r>
              <a:rPr lang="en-US" sz="2800" dirty="0">
                <a:hlinkClick r:id="rId3"/>
              </a:rPr>
              <a:t> 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87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781</TotalTime>
  <Words>358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DIRECT AND INDIRECT SPEECH PART 3  REPORTED QUESTIONS</vt:lpstr>
      <vt:lpstr>TYPES OF QUESTIONS</vt:lpstr>
      <vt:lpstr>Reporting Verb in the Indirect Question</vt:lpstr>
      <vt:lpstr>YES / NO QUESTION</vt:lpstr>
      <vt:lpstr>YES / NO QUESTION (if/ whether)</vt:lpstr>
      <vt:lpstr>Wh- Questions </vt:lpstr>
      <vt:lpstr>WH- QUESTIONS </vt:lpstr>
      <vt:lpstr>Complete the sentences in reported speech.</vt:lpstr>
      <vt:lpstr>The answers  in reported speech.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AND INDIRECT SPEECH  REPORTED QUESTIONS</dc:title>
  <dc:creator>USER</dc:creator>
  <cp:lastModifiedBy>USER</cp:lastModifiedBy>
  <cp:revision>19</cp:revision>
  <dcterms:created xsi:type="dcterms:W3CDTF">2020-10-29T15:07:38Z</dcterms:created>
  <dcterms:modified xsi:type="dcterms:W3CDTF">2020-10-30T04:11:04Z</dcterms:modified>
</cp:coreProperties>
</file>