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2" r:id="rId1"/>
  </p:sldMasterIdLst>
  <p:notesMasterIdLst>
    <p:notesMasterId r:id="rId15"/>
  </p:notesMasterIdLst>
  <p:sldIdLst>
    <p:sldId id="280" r:id="rId2"/>
    <p:sldId id="282" r:id="rId3"/>
    <p:sldId id="281" r:id="rId4"/>
    <p:sldId id="275" r:id="rId5"/>
    <p:sldId id="269" r:id="rId6"/>
    <p:sldId id="279" r:id="rId7"/>
    <p:sldId id="270" r:id="rId8"/>
    <p:sldId id="271" r:id="rId9"/>
    <p:sldId id="272" r:id="rId10"/>
    <p:sldId id="273" r:id="rId11"/>
    <p:sldId id="277" r:id="rId12"/>
    <p:sldId id="276" r:id="rId13"/>
    <p:sldId id="27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CA9EE-D757-4110-9B02-97D867BCC8D3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C511F-5490-48BE-AA08-897D7CD2E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ED7AF4-65DA-4CB9-AB1E-ED8D21177E4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2A1537D-658E-46CE-A4F5-9F374D13F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ED7AF4-65DA-4CB9-AB1E-ED8D21177E4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A1537D-658E-46CE-A4F5-9F374D13F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ED7AF4-65DA-4CB9-AB1E-ED8D21177E4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A1537D-658E-46CE-A4F5-9F374D13F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ED7AF4-65DA-4CB9-AB1E-ED8D21177E4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A1537D-658E-46CE-A4F5-9F374D13FD5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ED7AF4-65DA-4CB9-AB1E-ED8D21177E4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A1537D-658E-46CE-A4F5-9F374D13FD5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ED7AF4-65DA-4CB9-AB1E-ED8D21177E4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A1537D-658E-46CE-A4F5-9F374D13FD5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ED7AF4-65DA-4CB9-AB1E-ED8D21177E4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A1537D-658E-46CE-A4F5-9F374D13FD5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ED7AF4-65DA-4CB9-AB1E-ED8D21177E4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A1537D-658E-46CE-A4F5-9F374D13FD5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ED7AF4-65DA-4CB9-AB1E-ED8D21177E4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A1537D-658E-46CE-A4F5-9F374D13FD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7ED7AF4-65DA-4CB9-AB1E-ED8D21177E4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A1537D-658E-46CE-A4F5-9F374D13FD5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ED7AF4-65DA-4CB9-AB1E-ED8D21177E4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2A1537D-658E-46CE-A4F5-9F374D13FD5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7ED7AF4-65DA-4CB9-AB1E-ED8D21177E4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2A1537D-658E-46CE-A4F5-9F374D13FD5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REPORTED SPEECH OF COMMAND/ IMPERATIVE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LIYAMNAH MUNTE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42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5105400"/>
          </a:xfrm>
        </p:spPr>
        <p:txBody>
          <a:bodyPr/>
          <a:lstStyle/>
          <a:p>
            <a:pPr marL="114300" indent="0">
              <a:buNone/>
            </a:pPr>
            <a:r>
              <a:rPr lang="en-US" dirty="0" smtClean="0"/>
              <a:t>When you reported ask for an object , we use form </a:t>
            </a:r>
            <a:r>
              <a:rPr lang="en-US" dirty="0" smtClean="0">
                <a:solidFill>
                  <a:srgbClr val="FF0000"/>
                </a:solidFill>
              </a:rPr>
              <a:t>asked for + object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Ask For an Object/ </a:t>
            </a:r>
            <a:r>
              <a:rPr lang="en-US" sz="3600" dirty="0" smtClean="0"/>
              <a:t>Request</a:t>
            </a:r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472517"/>
              </p:ext>
            </p:extLst>
          </p:nvPr>
        </p:nvGraphicFramePr>
        <p:xfrm>
          <a:off x="152400" y="1981199"/>
          <a:ext cx="7924800" cy="4835595"/>
        </p:xfrm>
        <a:graphic>
          <a:graphicData uri="http://schemas.openxmlformats.org/drawingml/2006/table">
            <a:tbl>
              <a:tblPr/>
              <a:tblGrid>
                <a:gridCol w="3962400"/>
                <a:gridCol w="3962400"/>
              </a:tblGrid>
              <a:tr h="1243990">
                <a:tc>
                  <a:txBody>
                    <a:bodyPr/>
                    <a:lstStyle/>
                    <a:p>
                      <a:r>
                        <a:rPr lang="en-US" sz="2000" dirty="0" err="1"/>
                        <a:t>Kalimat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Langsung</a:t>
                      </a:r>
                      <a:r>
                        <a:rPr lang="en-US" sz="2000" dirty="0"/>
                        <a:t> (</a:t>
                      </a:r>
                      <a:r>
                        <a:rPr lang="en-US" sz="2000" i="1" dirty="0"/>
                        <a:t>Direct Speech</a:t>
                      </a:r>
                      <a:r>
                        <a:rPr lang="en-US" sz="2000" dirty="0"/>
                        <a:t>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Kalimat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Tidak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Langsung</a:t>
                      </a:r>
                      <a:r>
                        <a:rPr lang="en-US" sz="2000" dirty="0"/>
                        <a:t> (</a:t>
                      </a:r>
                      <a:r>
                        <a:rPr lang="en-US" sz="2000" i="1" dirty="0"/>
                        <a:t>Indirect Speech</a:t>
                      </a:r>
                      <a:r>
                        <a:rPr lang="en-US" sz="2000" dirty="0"/>
                        <a:t>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10851">
                <a:tc>
                  <a:txBody>
                    <a:bodyPr/>
                    <a:lstStyle/>
                    <a:p>
                      <a:r>
                        <a:rPr lang="en-US" sz="2000" dirty="0"/>
                        <a:t>"Can I have an apple?", she asked.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She </a:t>
                      </a:r>
                      <a:r>
                        <a:rPr lang="en-US" sz="2000" b="1" dirty="0"/>
                        <a:t>asked for</a:t>
                      </a:r>
                      <a:r>
                        <a:rPr lang="en-US" sz="2000" dirty="0"/>
                        <a:t> an apple.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10851">
                <a:tc>
                  <a:txBody>
                    <a:bodyPr/>
                    <a:lstStyle/>
                    <a:p>
                      <a:r>
                        <a:rPr lang="en-US" sz="2000" dirty="0"/>
                        <a:t>"Can I have the newspaper, please?"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He </a:t>
                      </a:r>
                      <a:r>
                        <a:rPr lang="en-US" sz="2000" b="1" dirty="0"/>
                        <a:t>asked for</a:t>
                      </a:r>
                      <a:r>
                        <a:rPr lang="en-US" sz="2000" dirty="0"/>
                        <a:t> the newspaper.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48201">
                <a:tc>
                  <a:txBody>
                    <a:bodyPr/>
                    <a:lstStyle/>
                    <a:p>
                      <a:r>
                        <a:rPr lang="en-US" sz="2000" dirty="0"/>
                        <a:t>"May I have a glass of water?" he said.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He </a:t>
                      </a:r>
                      <a:r>
                        <a:rPr lang="en-US" sz="2000" b="1" dirty="0"/>
                        <a:t>asked for</a:t>
                      </a:r>
                      <a:r>
                        <a:rPr lang="en-US" sz="2000" dirty="0"/>
                        <a:t> a glass of water.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10851">
                <a:tc>
                  <a:txBody>
                    <a:bodyPr/>
                    <a:lstStyle/>
                    <a:p>
                      <a:r>
                        <a:rPr lang="en-US" sz="2000"/>
                        <a:t>"Sugar, please."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She </a:t>
                      </a:r>
                      <a:r>
                        <a:rPr lang="en-US" sz="2000" b="1" dirty="0"/>
                        <a:t>asked for</a:t>
                      </a:r>
                      <a:r>
                        <a:rPr lang="en-US" sz="2000" dirty="0"/>
                        <a:t> the sugar.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10851">
                <a:tc>
                  <a:txBody>
                    <a:bodyPr/>
                    <a:lstStyle/>
                    <a:p>
                      <a:r>
                        <a:rPr lang="en-US" sz="2000"/>
                        <a:t>"Could I have three kilos of onions?"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He </a:t>
                      </a:r>
                      <a:r>
                        <a:rPr lang="en-US" sz="2000" b="1" dirty="0"/>
                        <a:t>asked for</a:t>
                      </a:r>
                      <a:r>
                        <a:rPr lang="en-US" sz="2000" dirty="0"/>
                        <a:t> three kilos of onions.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27654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Contoh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45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lnSpc>
                <a:spcPct val="150000"/>
              </a:lnSpc>
              <a:buNone/>
            </a:pPr>
            <a:r>
              <a:rPr lang="en-US" sz="2400" dirty="0" smtClean="0"/>
              <a:t>“Don’t </a:t>
            </a:r>
            <a:r>
              <a:rPr lang="en-US" sz="2400" dirty="0"/>
              <a:t>turn off the light </a:t>
            </a:r>
            <a:r>
              <a:rPr lang="en-US" sz="2400" dirty="0" smtClean="0"/>
              <a:t>now!”</a:t>
            </a:r>
            <a:endParaRPr lang="en-US" sz="2400" dirty="0"/>
          </a:p>
          <a:p>
            <a:pPr marL="114300" indent="0">
              <a:lnSpc>
                <a:spcPct val="150000"/>
              </a:lnSpc>
              <a:buNone/>
            </a:pPr>
            <a:r>
              <a:rPr lang="en-US" sz="2400" dirty="0"/>
              <a:t>a.  </a:t>
            </a:r>
            <a:r>
              <a:rPr lang="en-US" sz="2400" dirty="0" smtClean="0"/>
              <a:t>He </a:t>
            </a:r>
            <a:r>
              <a:rPr lang="en-US" sz="2400" dirty="0"/>
              <a:t>told me </a:t>
            </a:r>
            <a:r>
              <a:rPr lang="en-US" sz="2400" dirty="0">
                <a:solidFill>
                  <a:srgbClr val="FF0000"/>
                </a:solidFill>
              </a:rPr>
              <a:t>don’t turn</a:t>
            </a:r>
            <a:r>
              <a:rPr lang="en-US" sz="2400" dirty="0"/>
              <a:t> off the light at that time.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sz="2400" dirty="0"/>
              <a:t>b.  </a:t>
            </a:r>
            <a:r>
              <a:rPr lang="en-US" sz="2400" dirty="0" smtClean="0"/>
              <a:t>He </a:t>
            </a:r>
            <a:r>
              <a:rPr lang="en-US" sz="2400" dirty="0"/>
              <a:t>told me </a:t>
            </a:r>
            <a:r>
              <a:rPr lang="en-US" sz="2400" dirty="0">
                <a:solidFill>
                  <a:srgbClr val="FF0000"/>
                </a:solidFill>
              </a:rPr>
              <a:t>not to turn</a:t>
            </a:r>
            <a:r>
              <a:rPr lang="en-US" sz="2400" dirty="0"/>
              <a:t> off the light at that time.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sz="2400" dirty="0"/>
              <a:t>c.  </a:t>
            </a:r>
            <a:r>
              <a:rPr lang="en-US" sz="2400" dirty="0"/>
              <a:t> </a:t>
            </a:r>
            <a:r>
              <a:rPr lang="en-US" sz="2400" dirty="0" smtClean="0"/>
              <a:t>He </a:t>
            </a:r>
            <a:r>
              <a:rPr lang="en-US" sz="2400" dirty="0"/>
              <a:t>told me </a:t>
            </a:r>
            <a:r>
              <a:rPr lang="en-US" sz="2400" dirty="0">
                <a:solidFill>
                  <a:srgbClr val="FF0000"/>
                </a:solidFill>
              </a:rPr>
              <a:t>didn’t turn </a:t>
            </a:r>
            <a:r>
              <a:rPr lang="en-US" sz="2400" dirty="0"/>
              <a:t>off the light at that time.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sz="2400" dirty="0"/>
              <a:t>d.   </a:t>
            </a:r>
            <a:r>
              <a:rPr lang="en-US" sz="2400" dirty="0" smtClean="0"/>
              <a:t>He </a:t>
            </a:r>
            <a:r>
              <a:rPr lang="en-US" sz="2400" dirty="0"/>
              <a:t>told me </a:t>
            </a:r>
            <a:r>
              <a:rPr lang="en-US" sz="2400" dirty="0">
                <a:solidFill>
                  <a:srgbClr val="FF0000"/>
                </a:solidFill>
              </a:rPr>
              <a:t>didn’t turn</a:t>
            </a:r>
            <a:r>
              <a:rPr lang="en-US" sz="2400" dirty="0"/>
              <a:t> off the light at now</a:t>
            </a:r>
            <a:r>
              <a:rPr lang="en-US" sz="2400" dirty="0" smtClean="0"/>
              <a:t>.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US" sz="2400" dirty="0" smtClean="0"/>
              <a:t>e.   </a:t>
            </a:r>
            <a:r>
              <a:rPr lang="en-US" sz="2400" dirty="0" smtClean="0"/>
              <a:t>He </a:t>
            </a:r>
            <a:r>
              <a:rPr lang="en-US" sz="2400" dirty="0" smtClean="0"/>
              <a:t>told me </a:t>
            </a:r>
            <a:r>
              <a:rPr lang="en-US" sz="2400" dirty="0" smtClean="0">
                <a:solidFill>
                  <a:srgbClr val="FF0000"/>
                </a:solidFill>
              </a:rPr>
              <a:t>to turn off</a:t>
            </a:r>
            <a:r>
              <a:rPr lang="en-US" sz="2400" dirty="0" smtClean="0"/>
              <a:t> the light at that time</a:t>
            </a:r>
            <a:endParaRPr lang="en-US" sz="2400" dirty="0"/>
          </a:p>
          <a:p>
            <a:pPr>
              <a:lnSpc>
                <a:spcPct val="150000"/>
              </a:lnSpc>
            </a:pPr>
            <a:endParaRPr lang="en-US" sz="24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46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715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/>
              <a:t>I said to my brother , ” Go away!  ”</a:t>
            </a:r>
          </a:p>
          <a:p>
            <a:pPr marL="5715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/>
              <a:t>He said to his sister , “Tell the truth!”</a:t>
            </a:r>
          </a:p>
          <a:p>
            <a:pPr marL="5715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/>
              <a:t>He said to me,” Please help me!”</a:t>
            </a:r>
          </a:p>
          <a:p>
            <a:pPr marL="5715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/>
              <a:t>Doctor said, “Don’t smoke!”</a:t>
            </a:r>
          </a:p>
          <a:p>
            <a:pPr marL="5715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/>
              <a:t>She said , ” Don’t tell a lie , </a:t>
            </a:r>
            <a:r>
              <a:rPr lang="en-US" sz="2800" dirty="0" err="1" smtClean="0"/>
              <a:t>Aslan</a:t>
            </a:r>
            <a:r>
              <a:rPr lang="en-US" sz="2800" dirty="0" smtClean="0"/>
              <a:t> !”</a:t>
            </a:r>
          </a:p>
          <a:p>
            <a:pPr marL="5715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err="1" smtClean="0"/>
              <a:t>Shauki</a:t>
            </a:r>
            <a:r>
              <a:rPr lang="en-US" sz="2800" dirty="0" smtClean="0"/>
              <a:t> said,” Don’t leave me alone!”</a:t>
            </a:r>
          </a:p>
          <a:p>
            <a:pPr marL="5715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/>
              <a:t>My mother said, “ Buy me some milk!”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Changes  into indirect sentence</a:t>
            </a:r>
            <a:r>
              <a:rPr lang="en-US" sz="3200" dirty="0" smtClean="0"/>
              <a:t>,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0508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457200">
              <a:buFont typeface="+mj-lt"/>
              <a:buAutoNum type="arabicPeriod" startAt="8"/>
            </a:pPr>
            <a:r>
              <a:rPr lang="en-US" sz="2400" dirty="0" smtClean="0"/>
              <a:t>His </a:t>
            </a:r>
            <a:r>
              <a:rPr lang="en-US" sz="2400" dirty="0"/>
              <a:t>mother to him: “Study harder because this is your last chance</a:t>
            </a:r>
            <a:r>
              <a:rPr lang="en-US" sz="2400" dirty="0" smtClean="0"/>
              <a:t>.”</a:t>
            </a:r>
          </a:p>
          <a:p>
            <a:pPr marL="571500" indent="-457200">
              <a:buFont typeface="+mj-lt"/>
              <a:buAutoNum type="arabicPeriod" startAt="8"/>
            </a:pPr>
            <a:r>
              <a:rPr lang="en-US" sz="2400" dirty="0" smtClean="0"/>
              <a:t>Pam said </a:t>
            </a:r>
            <a:r>
              <a:rPr lang="en-US" sz="2400" dirty="0"/>
              <a:t>to her husband: “Stop acting like a child</a:t>
            </a:r>
            <a:r>
              <a:rPr lang="en-US" sz="2400" dirty="0" smtClean="0"/>
              <a:t>.”</a:t>
            </a:r>
          </a:p>
          <a:p>
            <a:pPr marL="571500" indent="-457200">
              <a:buFont typeface="+mj-lt"/>
              <a:buAutoNum type="arabicPeriod" startAt="8"/>
            </a:pPr>
            <a:r>
              <a:rPr lang="en-US" sz="2400" dirty="0"/>
              <a:t>Mr. </a:t>
            </a:r>
            <a:r>
              <a:rPr lang="en-US" sz="2400" dirty="0" err="1"/>
              <a:t>Fairiz</a:t>
            </a:r>
            <a:r>
              <a:rPr lang="en-US" sz="2400" dirty="0"/>
              <a:t> said me, “ Take me a cup of tea, now</a:t>
            </a:r>
            <a:r>
              <a:rPr lang="en-US" sz="2400" dirty="0" smtClean="0"/>
              <a:t>!”</a:t>
            </a:r>
          </a:p>
          <a:p>
            <a:pPr marL="571500" indent="-457200">
              <a:buFont typeface="+mj-lt"/>
              <a:buAutoNum type="arabicPeriod" startAt="8"/>
            </a:pPr>
            <a:r>
              <a:rPr lang="en-US" sz="2400" dirty="0"/>
              <a:t>My father said ,” Dig the hole deeper, I will plant the flowers</a:t>
            </a:r>
            <a:r>
              <a:rPr lang="en-US" sz="2400" dirty="0" smtClean="0"/>
              <a:t>!”</a:t>
            </a:r>
          </a:p>
          <a:p>
            <a:pPr marL="571500" indent="-457200">
              <a:buFont typeface="+mj-lt"/>
              <a:buAutoNum type="arabicPeriod" startAt="8"/>
            </a:pPr>
            <a:r>
              <a:rPr lang="en-US" sz="2400" dirty="0"/>
              <a:t>I told him “Be yourself</a:t>
            </a:r>
            <a:r>
              <a:rPr lang="en-US" sz="2400" dirty="0" smtClean="0"/>
              <a:t>!”</a:t>
            </a:r>
          </a:p>
          <a:p>
            <a:pPr marL="571500" indent="-457200">
              <a:buFont typeface="+mj-lt"/>
              <a:buAutoNum type="arabicPeriod" startAt="8"/>
            </a:pPr>
            <a:r>
              <a:rPr lang="en-US" sz="2400" dirty="0" err="1"/>
              <a:t>Ratna</a:t>
            </a:r>
            <a:r>
              <a:rPr lang="en-US" sz="2400" dirty="0"/>
              <a:t> said, “be quicker</a:t>
            </a:r>
            <a:r>
              <a:rPr lang="en-US" sz="2400" dirty="0" smtClean="0"/>
              <a:t>!”</a:t>
            </a:r>
          </a:p>
          <a:p>
            <a:pPr marL="571500" indent="-457200">
              <a:buFont typeface="+mj-lt"/>
              <a:buAutoNum type="arabicPeriod" startAt="8"/>
            </a:pPr>
            <a:r>
              <a:rPr lang="en-US" sz="2400" dirty="0" smtClean="0"/>
              <a:t>She  </a:t>
            </a:r>
            <a:r>
              <a:rPr lang="en-US" sz="2400" dirty="0"/>
              <a:t>said me, “Be near of me</a:t>
            </a:r>
            <a:r>
              <a:rPr lang="en-US" sz="2400" dirty="0" smtClean="0"/>
              <a:t>!”</a:t>
            </a:r>
          </a:p>
          <a:p>
            <a:pPr marL="571500" indent="-457200">
              <a:buFont typeface="+mj-lt"/>
              <a:buAutoNum type="arabicPeriod" startAt="8"/>
            </a:pPr>
            <a:r>
              <a:rPr lang="en-US" sz="2400" dirty="0" smtClean="0"/>
              <a:t>My father said, “Don’t go to mall alone!”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Changes  into indirect sentence</a:t>
            </a:r>
            <a:r>
              <a:rPr lang="en-US" sz="3200" dirty="0" smtClean="0"/>
              <a:t>,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3916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/>
              <a:t>Reported Orders, Commands and Requests are formed using the </a:t>
            </a:r>
            <a:r>
              <a:rPr lang="en-US" sz="3200" b="1" dirty="0"/>
              <a:t>to-infinitive</a:t>
            </a:r>
            <a:r>
              <a:rPr lang="en-US" sz="3200" dirty="0"/>
              <a:t> and </a:t>
            </a:r>
            <a:r>
              <a:rPr lang="en-US" sz="3200" b="1" dirty="0"/>
              <a:t>not to-infinitive</a:t>
            </a:r>
            <a:r>
              <a:rPr lang="en-US" sz="3200" dirty="0" smtClean="0"/>
              <a:t>.</a:t>
            </a:r>
          </a:p>
          <a:p>
            <a:pPr marL="109728" indent="0">
              <a:lnSpc>
                <a:spcPct val="150000"/>
              </a:lnSpc>
              <a:buNone/>
            </a:pPr>
            <a:endParaRPr lang="en-US" sz="3200" dirty="0" smtClean="0"/>
          </a:p>
          <a:p>
            <a:pPr marL="114300" indent="0">
              <a:lnSpc>
                <a:spcPct val="150000"/>
              </a:lnSpc>
              <a:buNone/>
            </a:pPr>
            <a:endParaRPr lang="en-US" sz="3200" b="1" dirty="0" smtClean="0"/>
          </a:p>
          <a:p>
            <a:pPr marL="114300" indent="0">
              <a:buNone/>
            </a:pPr>
            <a:endParaRPr lang="en-US" sz="3200" b="1" dirty="0" smtClean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REPORTED IMPERATIVE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4976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Imperative sentence is a sentence which expresses command, request, advice, or suggestion</a:t>
            </a:r>
          </a:p>
          <a:p>
            <a:r>
              <a:rPr lang="en-US" sz="3600" dirty="0" smtClean="0"/>
              <a:t>For examples</a:t>
            </a:r>
          </a:p>
          <a:p>
            <a:pPr>
              <a:buFont typeface="Wingdings" pitchFamily="2" charset="2"/>
              <a:buChar char="ü"/>
            </a:pPr>
            <a:r>
              <a:rPr lang="en-US" sz="3600" dirty="0" smtClean="0"/>
              <a:t>Open the door</a:t>
            </a:r>
          </a:p>
          <a:p>
            <a:pPr>
              <a:buFont typeface="Wingdings" pitchFamily="2" charset="2"/>
              <a:buChar char="ü"/>
            </a:pPr>
            <a:r>
              <a:rPr lang="en-US" sz="3600" dirty="0" smtClean="0"/>
              <a:t>Please help me</a:t>
            </a:r>
          </a:p>
          <a:p>
            <a:pPr>
              <a:buFont typeface="Wingdings" pitchFamily="2" charset="2"/>
              <a:buChar char="ü"/>
            </a:pPr>
            <a:r>
              <a:rPr lang="en-US" sz="3600" dirty="0" smtClean="0"/>
              <a:t>Do not smoke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REPORTED IMPERRATIVE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92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Change “</a:t>
            </a:r>
            <a:r>
              <a:rPr lang="en-US" sz="2400" b="1" dirty="0" smtClean="0">
                <a:solidFill>
                  <a:srgbClr val="FF0000"/>
                </a:solidFill>
              </a:rPr>
              <a:t>said to</a:t>
            </a:r>
            <a:r>
              <a:rPr lang="en-US" sz="2400" dirty="0" smtClean="0"/>
              <a:t>” into any one of these words as suitable introductory verb such </a:t>
            </a:r>
            <a:r>
              <a:rPr lang="en-US" sz="2400" b="1" dirty="0" smtClean="0">
                <a:solidFill>
                  <a:srgbClr val="FF0000"/>
                </a:solidFill>
              </a:rPr>
              <a:t>as Ordered, commanded, Advised or Requested, </a:t>
            </a:r>
            <a:r>
              <a:rPr lang="en-US" sz="2400" b="1" dirty="0" err="1" smtClean="0">
                <a:solidFill>
                  <a:srgbClr val="FF0000"/>
                </a:solidFill>
              </a:rPr>
              <a:t>etc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dirty="0" smtClean="0"/>
              <a:t>If you use </a:t>
            </a:r>
            <a:r>
              <a:rPr lang="en-US" sz="2400" b="1" dirty="0" smtClean="0">
                <a:solidFill>
                  <a:srgbClr val="FF0000"/>
                </a:solidFill>
              </a:rPr>
              <a:t>“to” </a:t>
            </a:r>
            <a:r>
              <a:rPr lang="en-US" sz="2400" dirty="0" smtClean="0"/>
              <a:t>the verb is changed into infinitive form, </a:t>
            </a:r>
            <a:r>
              <a:rPr lang="en-US" sz="2400" b="1" dirty="0" smtClean="0">
                <a:solidFill>
                  <a:srgbClr val="00B0F0"/>
                </a:solidFill>
              </a:rPr>
              <a:t>to  bring, to write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Don’t use the conjunction word </a:t>
            </a:r>
            <a:r>
              <a:rPr lang="en-US" sz="2400" b="1" dirty="0" smtClean="0">
                <a:solidFill>
                  <a:srgbClr val="FF0000"/>
                </a:solidFill>
              </a:rPr>
              <a:t>“that” </a:t>
            </a:r>
            <a:r>
              <a:rPr lang="en-US" sz="2400" dirty="0" smtClean="0"/>
              <a:t>if you have used </a:t>
            </a:r>
            <a:r>
              <a:rPr lang="en-US" sz="2400" b="1" dirty="0" smtClean="0">
                <a:solidFill>
                  <a:srgbClr val="FF0000"/>
                </a:solidFill>
              </a:rPr>
              <a:t>TO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In the negative sentence NOT is put before the infinitive , examples, </a:t>
            </a:r>
            <a:r>
              <a:rPr lang="en-US" sz="2400" b="1" dirty="0" smtClean="0">
                <a:solidFill>
                  <a:srgbClr val="FF0000"/>
                </a:solidFill>
              </a:rPr>
              <a:t>not to speak</a:t>
            </a:r>
            <a:r>
              <a:rPr lang="en-US" sz="2400" b="1" dirty="0" smtClean="0">
                <a:solidFill>
                  <a:srgbClr val="0070C0"/>
                </a:solidFill>
              </a:rPr>
              <a:t>, not to write</a:t>
            </a:r>
            <a:r>
              <a:rPr lang="en-US" sz="2400" dirty="0" smtClean="0"/>
              <a:t>, </a:t>
            </a:r>
            <a:r>
              <a:rPr lang="en-US" sz="2400" dirty="0" err="1" smtClean="0"/>
              <a:t>etc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Rules of Reported  </a:t>
            </a:r>
            <a:r>
              <a:rPr lang="en-US" dirty="0"/>
              <a:t>Imperative</a:t>
            </a:r>
          </a:p>
        </p:txBody>
      </p:sp>
    </p:spTree>
    <p:extLst>
      <p:ext uri="{BB962C8B-B14F-4D97-AF65-F5344CB8AC3E}">
        <p14:creationId xmlns:p14="http://schemas.microsoft.com/office/powerpoint/2010/main" val="94981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257800"/>
          </a:xfrm>
        </p:spPr>
        <p:txBody>
          <a:bodyPr>
            <a:normAutofit fontScale="70000" lnSpcReduction="20000"/>
          </a:bodyPr>
          <a:lstStyle/>
          <a:p>
            <a:pPr marL="114300" indent="0">
              <a:lnSpc>
                <a:spcPct val="160000"/>
              </a:lnSpc>
              <a:buNone/>
            </a:pPr>
            <a:r>
              <a:rPr lang="en-US" sz="2600" b="1" dirty="0" smtClean="0"/>
              <a:t>POSITVE Imperative/Commands → </a:t>
            </a:r>
            <a:r>
              <a:rPr lang="en-US" sz="2600" b="1" dirty="0" smtClean="0">
                <a:solidFill>
                  <a:srgbClr val="FF0000"/>
                </a:solidFill>
              </a:rPr>
              <a:t>to</a:t>
            </a:r>
            <a:r>
              <a:rPr lang="en-US" sz="2600" b="1" dirty="0" smtClean="0"/>
              <a:t> </a:t>
            </a:r>
            <a:r>
              <a:rPr lang="en-US" sz="2600" b="1" dirty="0"/>
              <a:t>+ </a:t>
            </a:r>
            <a:r>
              <a:rPr lang="en-US" sz="2600" b="1" dirty="0" smtClean="0"/>
              <a:t>infinitive</a:t>
            </a:r>
          </a:p>
          <a:p>
            <a:pPr>
              <a:lnSpc>
                <a:spcPct val="160000"/>
              </a:lnSpc>
            </a:pPr>
            <a:r>
              <a:rPr lang="en-US" sz="3300" dirty="0"/>
              <a:t>Direct Speech → Dad: “Do your </a:t>
            </a:r>
            <a:r>
              <a:rPr lang="en-US" sz="3300" dirty="0" smtClean="0"/>
              <a:t>homework!”</a:t>
            </a:r>
            <a:endParaRPr lang="en-US" sz="3300" dirty="0"/>
          </a:p>
          <a:p>
            <a:pPr marL="0" indent="0">
              <a:lnSpc>
                <a:spcPct val="160000"/>
              </a:lnSpc>
              <a:buNone/>
            </a:pPr>
            <a:r>
              <a:rPr lang="en-US" sz="3300" dirty="0" smtClean="0"/>
              <a:t>    Reported </a:t>
            </a:r>
            <a:r>
              <a:rPr lang="en-US" sz="3300" dirty="0"/>
              <a:t>Speech → Dad </a:t>
            </a:r>
            <a:r>
              <a:rPr lang="en-US" sz="3300" b="1" dirty="0"/>
              <a:t>told</a:t>
            </a:r>
            <a:r>
              <a:rPr lang="en-US" sz="3300" dirty="0"/>
              <a:t> me </a:t>
            </a:r>
            <a:r>
              <a:rPr lang="en-US" sz="3300" b="1" dirty="0">
                <a:solidFill>
                  <a:srgbClr val="FF0000"/>
                </a:solidFill>
              </a:rPr>
              <a:t>to do </a:t>
            </a:r>
            <a:r>
              <a:rPr lang="en-US" sz="3300" dirty="0"/>
              <a:t>my </a:t>
            </a:r>
            <a:r>
              <a:rPr lang="en-US" sz="3300" dirty="0" smtClean="0"/>
              <a:t>homework</a:t>
            </a:r>
            <a:r>
              <a:rPr lang="en-US" sz="3300" dirty="0" smtClean="0"/>
              <a:t>.</a:t>
            </a:r>
          </a:p>
          <a:p>
            <a:pPr fontAlgn="ctr"/>
            <a:r>
              <a:rPr lang="en-US" sz="3300" dirty="0" smtClean="0"/>
              <a:t>Fred</a:t>
            </a:r>
            <a:r>
              <a:rPr lang="en-US" sz="3300" dirty="0"/>
              <a:t>: "Wash your hands</a:t>
            </a:r>
            <a:r>
              <a:rPr lang="en-US" sz="3300" dirty="0" smtClean="0"/>
              <a:t>!"</a:t>
            </a:r>
            <a:r>
              <a:rPr lang="en-US" sz="3300" dirty="0"/>
              <a:t/>
            </a:r>
            <a:br>
              <a:rPr lang="en-US" sz="3300" dirty="0"/>
            </a:br>
            <a:r>
              <a:rPr lang="en-US" sz="3300" dirty="0"/>
              <a:t>Fred told me </a:t>
            </a:r>
            <a:r>
              <a:rPr lang="en-US" sz="3300" b="1" dirty="0">
                <a:solidFill>
                  <a:srgbClr val="00B0F0"/>
                </a:solidFill>
              </a:rPr>
              <a:t>to</a:t>
            </a:r>
            <a:r>
              <a:rPr lang="en-US" sz="3300" b="1" dirty="0">
                <a:solidFill>
                  <a:srgbClr val="FF0000"/>
                </a:solidFill>
              </a:rPr>
              <a:t> wash my hands</a:t>
            </a:r>
            <a:r>
              <a:rPr lang="en-US" sz="3300" dirty="0" smtClean="0">
                <a:solidFill>
                  <a:srgbClr val="FF0000"/>
                </a:solidFill>
              </a:rPr>
              <a:t>.</a:t>
            </a:r>
          </a:p>
          <a:p>
            <a:pPr marL="109728" indent="0" fontAlgn="ctr">
              <a:buNone/>
            </a:pPr>
            <a:endParaRPr lang="en-US" sz="3300" dirty="0" smtClean="0">
              <a:solidFill>
                <a:srgbClr val="FF0000"/>
              </a:solidFill>
            </a:endParaRPr>
          </a:p>
          <a:p>
            <a:pPr fontAlgn="ctr"/>
            <a:r>
              <a:rPr lang="en-US" sz="3300" dirty="0" smtClean="0"/>
              <a:t>She said, "Put </a:t>
            </a:r>
            <a:r>
              <a:rPr lang="en-US" sz="3300" dirty="0"/>
              <a:t>it </a:t>
            </a:r>
            <a:r>
              <a:rPr lang="en-US" sz="3300" dirty="0" smtClean="0"/>
              <a:t>here!"</a:t>
            </a:r>
            <a:r>
              <a:rPr lang="en-US" sz="3300" dirty="0"/>
              <a:t/>
            </a:r>
            <a:br>
              <a:rPr lang="en-US" sz="3300" dirty="0"/>
            </a:br>
            <a:r>
              <a:rPr lang="en-US" sz="3300" dirty="0" smtClean="0"/>
              <a:t>He </a:t>
            </a:r>
            <a:r>
              <a:rPr lang="en-US" sz="3300" dirty="0"/>
              <a:t>told </a:t>
            </a:r>
            <a:r>
              <a:rPr lang="en-US" sz="3300" dirty="0" smtClean="0"/>
              <a:t>me</a:t>
            </a:r>
            <a:r>
              <a:rPr lang="en-US" sz="3300" dirty="0"/>
              <a:t> </a:t>
            </a:r>
            <a:r>
              <a:rPr lang="en-US" sz="3300" b="1" dirty="0" smtClean="0">
                <a:solidFill>
                  <a:srgbClr val="CC00CC"/>
                </a:solidFill>
              </a:rPr>
              <a:t>to </a:t>
            </a:r>
            <a:r>
              <a:rPr lang="en-US" sz="3300" b="1" dirty="0" smtClean="0">
                <a:solidFill>
                  <a:srgbClr val="FF0000"/>
                </a:solidFill>
              </a:rPr>
              <a:t>put it there</a:t>
            </a:r>
          </a:p>
          <a:p>
            <a:pPr marL="0" indent="0" fontAlgn="ctr">
              <a:buNone/>
            </a:pPr>
            <a:endParaRPr lang="en-US" sz="3300" b="1" dirty="0" smtClean="0">
              <a:solidFill>
                <a:srgbClr val="FF0000"/>
              </a:solidFill>
            </a:endParaRPr>
          </a:p>
          <a:p>
            <a:pPr fontAlgn="ctr"/>
            <a:r>
              <a:rPr lang="en-US" sz="3300" dirty="0"/>
              <a:t>"Park your car behind the house, please</a:t>
            </a:r>
            <a:r>
              <a:rPr lang="en-US" sz="3300" dirty="0" smtClean="0"/>
              <a:t>.“</a:t>
            </a:r>
          </a:p>
          <a:p>
            <a:pPr marL="114300" indent="0" fontAlgn="ctr">
              <a:buNone/>
            </a:pP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smtClean="0">
                <a:solidFill>
                  <a:srgbClr val="FF0000"/>
                </a:solidFill>
              </a:rPr>
              <a:t>   </a:t>
            </a:r>
            <a:r>
              <a:rPr lang="en-US" sz="3300" dirty="0" smtClean="0"/>
              <a:t>He asked me______</a:t>
            </a:r>
            <a:r>
              <a:rPr lang="en-US" sz="3300" b="1" dirty="0">
                <a:solidFill>
                  <a:srgbClr val="FF0000"/>
                </a:solidFill>
              </a:rPr>
              <a:t/>
            </a:r>
            <a:br>
              <a:rPr lang="en-US" sz="3300" b="1" dirty="0">
                <a:solidFill>
                  <a:srgbClr val="FF0000"/>
                </a:solidFill>
              </a:rPr>
            </a:br>
            <a:endParaRPr lang="en-US" sz="3300" b="1" dirty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en-US" sz="2800" dirty="0"/>
              <a:t/>
            </a:r>
            <a:br>
              <a:rPr lang="en-US" sz="2800" dirty="0"/>
            </a:br>
            <a:endParaRPr lang="en-US" sz="2600" dirty="0" smtClean="0"/>
          </a:p>
          <a:p>
            <a:pPr>
              <a:lnSpc>
                <a:spcPct val="160000"/>
              </a:lnSpc>
            </a:pPr>
            <a:endParaRPr lang="en-US" sz="3600" dirty="0" smtClean="0"/>
          </a:p>
          <a:p>
            <a:pPr marL="114300" indent="0">
              <a:buNone/>
            </a:pP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68362"/>
          </a:xfrm>
        </p:spPr>
        <p:txBody>
          <a:bodyPr/>
          <a:lstStyle/>
          <a:p>
            <a:r>
              <a:rPr lang="en-US" sz="3200" dirty="0" smtClean="0"/>
              <a:t>POSSITIVE  IMPERATIVE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0436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15400" cy="49530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2400" b="1" dirty="0" smtClean="0"/>
              <a:t>NEGATIVE Commands </a:t>
            </a:r>
            <a:r>
              <a:rPr lang="en-US" sz="2400" b="1" dirty="0"/>
              <a:t>→ </a:t>
            </a:r>
            <a:r>
              <a:rPr lang="en-US" sz="2400" b="1" dirty="0">
                <a:solidFill>
                  <a:srgbClr val="FF0000"/>
                </a:solidFill>
              </a:rPr>
              <a:t>not + to </a:t>
            </a:r>
            <a:r>
              <a:rPr lang="en-US" sz="2400" b="1" dirty="0"/>
              <a:t>+ infinitive</a:t>
            </a:r>
          </a:p>
          <a:p>
            <a:r>
              <a:rPr lang="en-US" sz="2400" dirty="0"/>
              <a:t>Direct Speech → Teacher: “Don't talk to your friend.”</a:t>
            </a:r>
          </a:p>
          <a:p>
            <a:r>
              <a:rPr lang="en-US" sz="2400" dirty="0"/>
              <a:t>Reported Speech → The teacher </a:t>
            </a:r>
            <a:r>
              <a:rPr lang="en-US" sz="2400" b="1" dirty="0"/>
              <a:t>told</a:t>
            </a:r>
            <a:r>
              <a:rPr lang="en-US" sz="2400" dirty="0"/>
              <a:t> me </a:t>
            </a:r>
            <a:r>
              <a:rPr lang="en-US" sz="2400" b="1" dirty="0">
                <a:solidFill>
                  <a:srgbClr val="FF0000"/>
                </a:solidFill>
              </a:rPr>
              <a:t>not to talk </a:t>
            </a:r>
            <a:r>
              <a:rPr lang="en-US" sz="2400" dirty="0"/>
              <a:t>to my friend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/>
              <a:t>"You mustn't touch the screen</a:t>
            </a:r>
            <a:r>
              <a:rPr lang="en-US" sz="2400" dirty="0" smtClean="0"/>
              <a:t>!“</a:t>
            </a:r>
          </a:p>
          <a:p>
            <a:pPr marL="11430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He </a:t>
            </a:r>
            <a:r>
              <a:rPr lang="en-US" sz="2400" dirty="0"/>
              <a:t>ordered </a:t>
            </a:r>
            <a:r>
              <a:rPr lang="en-US" sz="2400" dirty="0" smtClean="0"/>
              <a:t>me </a:t>
            </a:r>
            <a:r>
              <a:rPr lang="en-US" sz="2400" b="1" dirty="0" smtClean="0">
                <a:solidFill>
                  <a:srgbClr val="FF0000"/>
                </a:solidFill>
              </a:rPr>
              <a:t>not to touch</a:t>
            </a:r>
            <a:r>
              <a:rPr lang="en-US" sz="2400" dirty="0">
                <a:solidFill>
                  <a:srgbClr val="FF0000"/>
                </a:solidFill>
              </a:rPr>
              <a:t> </a:t>
            </a:r>
            <a:r>
              <a:rPr lang="en-US" sz="2400" dirty="0"/>
              <a:t> the screen</a:t>
            </a:r>
            <a:r>
              <a:rPr lang="en-US" sz="2400" dirty="0" smtClean="0"/>
              <a:t>.</a:t>
            </a:r>
          </a:p>
          <a:p>
            <a:pPr marL="114300" indent="0">
              <a:buNone/>
            </a:pPr>
            <a:endParaRPr lang="en-US" sz="2400" dirty="0" smtClean="0"/>
          </a:p>
          <a:p>
            <a:pPr fontAlgn="ctr"/>
            <a:r>
              <a:rPr lang="en-US" sz="2400" dirty="0"/>
              <a:t>Karen: "Don't play football in the garden!"</a:t>
            </a:r>
            <a:br>
              <a:rPr lang="en-US" sz="2400" dirty="0"/>
            </a:br>
            <a:r>
              <a:rPr lang="en-US" sz="2400" dirty="0"/>
              <a:t>Karen told me </a:t>
            </a:r>
            <a:r>
              <a:rPr lang="en-US" sz="2400" b="1" dirty="0">
                <a:solidFill>
                  <a:srgbClr val="FF0000"/>
                </a:solidFill>
              </a:rPr>
              <a:t>not to play football</a:t>
            </a:r>
            <a:r>
              <a:rPr lang="en-US" sz="2400" b="1" dirty="0"/>
              <a:t> in the garden</a:t>
            </a:r>
            <a:r>
              <a:rPr lang="en-US" sz="2400" dirty="0" smtClean="0"/>
              <a:t>.</a:t>
            </a:r>
          </a:p>
          <a:p>
            <a:pPr marL="109728" indent="0" fontAlgn="ctr">
              <a:buNone/>
            </a:pPr>
            <a:endParaRPr lang="en-US" sz="2400" dirty="0" smtClean="0"/>
          </a:p>
          <a:p>
            <a:pPr fontAlgn="ctr"/>
            <a:r>
              <a:rPr lang="en-US" sz="2400" dirty="0"/>
              <a:t>Jamie: "Don't eat so much junk food!"</a:t>
            </a:r>
            <a:br>
              <a:rPr lang="en-US" sz="2400" dirty="0"/>
            </a:br>
            <a:r>
              <a:rPr lang="en-US" sz="2400" dirty="0"/>
              <a:t>Jamie reminded me </a:t>
            </a:r>
            <a:r>
              <a:rPr lang="en-US" sz="2400" b="1" dirty="0"/>
              <a:t>not to eat so much junk food</a:t>
            </a:r>
            <a:r>
              <a:rPr lang="en-US" sz="2400" dirty="0" smtClean="0"/>
              <a:t>.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 marL="114300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63562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en-US" sz="2800" b="1" dirty="0" smtClean="0"/>
              <a:t>NEGATIVE COMMAND/ NEGATIVE IMPERRATIVE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959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lnSpc>
                <a:spcPct val="200000"/>
              </a:lnSpc>
              <a:buNone/>
            </a:pPr>
            <a:r>
              <a:rPr lang="en-US" sz="2400" dirty="0"/>
              <a:t>Direct speech: “</a:t>
            </a:r>
            <a:r>
              <a:rPr lang="en-US" sz="2400" i="1" dirty="0"/>
              <a:t>Open the door!</a:t>
            </a:r>
            <a:r>
              <a:rPr lang="en-US" sz="2400" dirty="0"/>
              <a:t>”</a:t>
            </a:r>
          </a:p>
          <a:p>
            <a:pPr marL="114300" indent="0">
              <a:lnSpc>
                <a:spcPct val="200000"/>
              </a:lnSpc>
              <a:buNone/>
            </a:pPr>
            <a:r>
              <a:rPr lang="en-US" sz="2400" dirty="0"/>
              <a:t>Reported speech: </a:t>
            </a:r>
            <a:r>
              <a:rPr lang="en-US" sz="2400" i="1" dirty="0"/>
              <a:t>He </a:t>
            </a:r>
            <a:r>
              <a:rPr lang="en-US" sz="2400" b="1" i="1" dirty="0">
                <a:solidFill>
                  <a:srgbClr val="FF0000"/>
                </a:solidFill>
              </a:rPr>
              <a:t>ordered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/>
              <a:t>me </a:t>
            </a:r>
            <a:r>
              <a:rPr lang="en-US" sz="2400" b="1" i="1" dirty="0">
                <a:solidFill>
                  <a:srgbClr val="FF0000"/>
                </a:solidFill>
              </a:rPr>
              <a:t>to open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/>
              <a:t>the door</a:t>
            </a:r>
            <a:r>
              <a:rPr lang="en-US" sz="2400" dirty="0" smtClean="0"/>
              <a:t>.</a:t>
            </a:r>
          </a:p>
          <a:p>
            <a:pPr marL="114300" indent="0">
              <a:lnSpc>
                <a:spcPct val="200000"/>
              </a:lnSpc>
              <a:buNone/>
            </a:pPr>
            <a:endParaRPr lang="en-US" sz="2400" dirty="0"/>
          </a:p>
          <a:p>
            <a:pPr marL="114300" indent="0">
              <a:lnSpc>
                <a:spcPct val="200000"/>
              </a:lnSpc>
              <a:buNone/>
            </a:pPr>
            <a:r>
              <a:rPr lang="en-US" sz="2400" dirty="0"/>
              <a:t>Direct speech: “</a:t>
            </a:r>
            <a:r>
              <a:rPr lang="en-US" sz="2400" i="1" dirty="0">
                <a:solidFill>
                  <a:srgbClr val="FF0000"/>
                </a:solidFill>
              </a:rPr>
              <a:t>Don’t</a:t>
            </a:r>
            <a:r>
              <a:rPr lang="en-US" sz="2400" i="1" dirty="0"/>
              <a:t> answer the phone.</a:t>
            </a:r>
            <a:r>
              <a:rPr lang="en-US" sz="2400" dirty="0"/>
              <a:t>”</a:t>
            </a:r>
          </a:p>
          <a:p>
            <a:pPr marL="114300" indent="0">
              <a:lnSpc>
                <a:spcPct val="200000"/>
              </a:lnSpc>
              <a:buNone/>
            </a:pPr>
            <a:r>
              <a:rPr lang="en-US" sz="2400" dirty="0"/>
              <a:t>Reported speech: </a:t>
            </a:r>
            <a:r>
              <a:rPr lang="en-US" sz="2400" i="1" dirty="0"/>
              <a:t>She </a:t>
            </a:r>
            <a:r>
              <a:rPr lang="en-US" sz="2400" b="1" i="1" dirty="0"/>
              <a:t>told</a:t>
            </a:r>
            <a:r>
              <a:rPr lang="en-US" sz="2400" i="1" dirty="0"/>
              <a:t> me </a:t>
            </a:r>
            <a:r>
              <a:rPr lang="en-US" sz="2400" b="1" i="1" dirty="0">
                <a:solidFill>
                  <a:srgbClr val="FF0000"/>
                </a:solidFill>
              </a:rPr>
              <a:t>not to answer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/>
              <a:t>the phone.</a:t>
            </a:r>
            <a:endParaRPr lang="en-US" sz="2400" dirty="0"/>
          </a:p>
          <a:p>
            <a:pPr>
              <a:lnSpc>
                <a:spcPct val="200000"/>
              </a:lnSpc>
            </a:pP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0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sz="2800" dirty="0"/>
              <a:t>Direct speech: He said to me “</a:t>
            </a:r>
            <a:r>
              <a:rPr lang="en-US" sz="2800" i="1" dirty="0"/>
              <a:t>Come with me</a:t>
            </a:r>
            <a:r>
              <a:rPr lang="en-US" sz="2800" dirty="0"/>
              <a:t>.”</a:t>
            </a:r>
          </a:p>
          <a:p>
            <a:pPr>
              <a:lnSpc>
                <a:spcPct val="200000"/>
              </a:lnSpc>
            </a:pPr>
            <a:r>
              <a:rPr lang="en-US" sz="2800" dirty="0"/>
              <a:t>Reported speech</a:t>
            </a:r>
            <a:r>
              <a:rPr lang="en-US" sz="2800" dirty="0" smtClean="0"/>
              <a:t>: </a:t>
            </a:r>
            <a:r>
              <a:rPr lang="en-US" sz="2800" i="1" dirty="0" smtClean="0"/>
              <a:t>He</a:t>
            </a:r>
            <a:r>
              <a:rPr lang="en-US" sz="2800" i="1" dirty="0"/>
              <a:t> </a:t>
            </a:r>
            <a:r>
              <a:rPr lang="en-US" sz="2800" b="1" i="1" dirty="0"/>
              <a:t>told</a:t>
            </a:r>
            <a:r>
              <a:rPr lang="en-US" sz="2800" i="1" dirty="0"/>
              <a:t> me </a:t>
            </a:r>
            <a:r>
              <a:rPr lang="en-US" sz="2800" b="1" i="1" dirty="0">
                <a:solidFill>
                  <a:srgbClr val="FF0000"/>
                </a:solidFill>
              </a:rPr>
              <a:t>to go</a:t>
            </a:r>
            <a:r>
              <a:rPr lang="en-US" sz="2800" i="1" dirty="0">
                <a:solidFill>
                  <a:srgbClr val="FF0000"/>
                </a:solidFill>
              </a:rPr>
              <a:t> </a:t>
            </a:r>
            <a:r>
              <a:rPr lang="en-US" sz="2800" i="1" dirty="0"/>
              <a:t>with him.</a:t>
            </a:r>
            <a:endParaRPr lang="en-US" sz="2800" dirty="0"/>
          </a:p>
          <a:p>
            <a:pPr marL="114300" indent="0">
              <a:lnSpc>
                <a:spcPct val="200000"/>
              </a:lnSpc>
              <a:buNone/>
            </a:pPr>
            <a:endParaRPr lang="en-US" sz="2800" dirty="0"/>
          </a:p>
          <a:p>
            <a:pPr>
              <a:lnSpc>
                <a:spcPct val="200000"/>
              </a:lnSpc>
            </a:pPr>
            <a:r>
              <a:rPr lang="en-US" sz="2800" dirty="0"/>
              <a:t>Direct speech: He said to me, “</a:t>
            </a:r>
            <a:r>
              <a:rPr lang="en-US" sz="2800" i="1" dirty="0"/>
              <a:t>Don’t lie to me</a:t>
            </a:r>
            <a:r>
              <a:rPr lang="en-US" sz="2800" dirty="0"/>
              <a:t>.” </a:t>
            </a:r>
          </a:p>
          <a:p>
            <a:pPr>
              <a:lnSpc>
                <a:spcPct val="200000"/>
              </a:lnSpc>
            </a:pPr>
            <a:r>
              <a:rPr lang="en-US" sz="2800" dirty="0"/>
              <a:t>Reported speech</a:t>
            </a:r>
            <a:r>
              <a:rPr lang="en-US" sz="2800" dirty="0" smtClean="0"/>
              <a:t>: </a:t>
            </a:r>
            <a:r>
              <a:rPr lang="en-US" sz="2800" i="1" dirty="0" smtClean="0"/>
              <a:t>He</a:t>
            </a:r>
            <a:r>
              <a:rPr lang="en-US" sz="2800" i="1" dirty="0"/>
              <a:t> </a:t>
            </a:r>
            <a:r>
              <a:rPr lang="en-US" sz="2800" b="1" i="1" dirty="0"/>
              <a:t>told</a:t>
            </a:r>
            <a:r>
              <a:rPr lang="en-US" sz="2800" i="1" dirty="0"/>
              <a:t> me </a:t>
            </a:r>
            <a:r>
              <a:rPr lang="en-US" sz="2800" b="1" i="1" dirty="0">
                <a:solidFill>
                  <a:srgbClr val="FF0000"/>
                </a:solidFill>
              </a:rPr>
              <a:t>not to lie</a:t>
            </a:r>
            <a:r>
              <a:rPr lang="en-US" sz="2800" i="1" dirty="0"/>
              <a:t> to him.</a:t>
            </a:r>
            <a:endParaRPr lang="en-US" sz="2800" dirty="0"/>
          </a:p>
          <a:p>
            <a:pPr>
              <a:lnSpc>
                <a:spcPct val="200000"/>
              </a:lnSpc>
            </a:pP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31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523397"/>
              </p:ext>
            </p:extLst>
          </p:nvPr>
        </p:nvGraphicFramePr>
        <p:xfrm>
          <a:off x="0" y="228598"/>
          <a:ext cx="8991600" cy="6172201"/>
        </p:xfrm>
        <a:graphic>
          <a:graphicData uri="http://schemas.openxmlformats.org/drawingml/2006/table">
            <a:tbl>
              <a:tblPr/>
              <a:tblGrid>
                <a:gridCol w="4495800"/>
                <a:gridCol w="4495800"/>
              </a:tblGrid>
              <a:tr h="1324994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solidFill>
                            <a:srgbClr val="FF0000"/>
                          </a:solidFill>
                        </a:rPr>
                        <a:t>Kalimat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</a:rPr>
                        <a:t>Langsung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 (</a:t>
                      </a:r>
                      <a:r>
                        <a:rPr lang="en-US" sz="2400" b="1" i="1" dirty="0">
                          <a:solidFill>
                            <a:srgbClr val="FF0000"/>
                          </a:solidFill>
                        </a:rPr>
                        <a:t>Direct Speech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solidFill>
                            <a:srgbClr val="FF0000"/>
                          </a:solidFill>
                        </a:rPr>
                        <a:t>Kalimat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</a:rPr>
                        <a:t>Tidak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0000"/>
                          </a:solidFill>
                        </a:rPr>
                        <a:t>Langsung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 (</a:t>
                      </a:r>
                      <a:r>
                        <a:rPr lang="en-US" sz="2400" b="1" i="1" dirty="0">
                          <a:solidFill>
                            <a:srgbClr val="FF0000"/>
                          </a:solidFill>
                        </a:rPr>
                        <a:t>Indirect Speech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24994">
                <a:tc>
                  <a:txBody>
                    <a:bodyPr/>
                    <a:lstStyle/>
                    <a:p>
                      <a:r>
                        <a:rPr lang="en-US" sz="2400"/>
                        <a:t>The doctor said to me, "Stop smoking!".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The doctor </a:t>
                      </a:r>
                      <a:r>
                        <a:rPr lang="en-US" sz="2400" b="1" dirty="0"/>
                        <a:t>told me 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to stop </a:t>
                      </a:r>
                      <a:r>
                        <a:rPr lang="en-US" sz="2400" b="1" dirty="0"/>
                        <a:t>smoking</a:t>
                      </a:r>
                      <a:r>
                        <a:rPr lang="en-US" sz="2400" dirty="0"/>
                        <a:t>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24994">
                <a:tc>
                  <a:txBody>
                    <a:bodyPr/>
                    <a:lstStyle/>
                    <a:p>
                      <a:r>
                        <a:rPr lang="en-US" sz="2400" dirty="0"/>
                        <a:t>"Get out of the car!" said the policeman.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The policeman 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ordered him to get out </a:t>
                      </a:r>
                      <a:r>
                        <a:rPr lang="en-US" sz="2400" dirty="0"/>
                        <a:t>of the car.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72225">
                <a:tc>
                  <a:txBody>
                    <a:bodyPr/>
                    <a:lstStyle/>
                    <a:p>
                      <a:r>
                        <a:rPr lang="en-US" sz="2400"/>
                        <a:t>"Could you please be quiet," she said.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She </a:t>
                      </a:r>
                      <a:r>
                        <a:rPr lang="en-US" sz="2400" b="1" dirty="0"/>
                        <a:t>asked me 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to be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quiet.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24994">
                <a:tc>
                  <a:txBody>
                    <a:bodyPr/>
                    <a:lstStyle/>
                    <a:p>
                      <a:r>
                        <a:rPr lang="en-US" sz="2400" dirty="0"/>
                        <a:t>The man with the gun said to us, "Don't move!"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The man with the gun </a:t>
                      </a:r>
                      <a:r>
                        <a:rPr lang="en-US" sz="2400" b="1" dirty="0"/>
                        <a:t>warned us 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not to </a:t>
                      </a:r>
                      <a:r>
                        <a:rPr lang="en-US" sz="2400" b="1" dirty="0"/>
                        <a:t>move</a:t>
                      </a:r>
                      <a:r>
                        <a:rPr lang="en-US" sz="2400" dirty="0"/>
                        <a:t>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315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1322</TotalTime>
  <Words>669</Words>
  <Application>Microsoft Office PowerPoint</Application>
  <PresentationFormat>On-screen Show (4:3)</PresentationFormat>
  <Paragraphs>102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REPORTED SPEECH OF COMMAND/ IMPERATIVE</vt:lpstr>
      <vt:lpstr>REPORTED IMPERATIVE  </vt:lpstr>
      <vt:lpstr>REPORTED IMPERRATIVE</vt:lpstr>
      <vt:lpstr>The Rules of Reported  Imperative</vt:lpstr>
      <vt:lpstr>POSSITIVE  IMPERATIVE</vt:lpstr>
      <vt:lpstr>NEGATIVE COMMAND/ NEGATIVE IMPERRATIVE</vt:lpstr>
      <vt:lpstr>EXAMPLES</vt:lpstr>
      <vt:lpstr>EXAMPLES</vt:lpstr>
      <vt:lpstr>PowerPoint Presentation</vt:lpstr>
      <vt:lpstr>Ask For an Object/ Request</vt:lpstr>
      <vt:lpstr>Exercise </vt:lpstr>
      <vt:lpstr>Changes  into indirect sentence,</vt:lpstr>
      <vt:lpstr>Changes  into indirect sentence,</vt:lpstr>
    </vt:vector>
  </TitlesOfParts>
  <Company>by adguard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 indirect speech</dc:title>
  <dc:creator>axioo</dc:creator>
  <cp:lastModifiedBy>USER</cp:lastModifiedBy>
  <cp:revision>59</cp:revision>
  <dcterms:created xsi:type="dcterms:W3CDTF">2020-10-06T12:31:08Z</dcterms:created>
  <dcterms:modified xsi:type="dcterms:W3CDTF">2021-02-25T03:39:16Z</dcterms:modified>
</cp:coreProperties>
</file>