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1" r:id="rId6"/>
    <p:sldId id="262" r:id="rId7"/>
    <p:sldId id="271" r:id="rId8"/>
    <p:sldId id="263" r:id="rId9"/>
    <p:sldId id="269" r:id="rId10"/>
    <p:sldId id="264" r:id="rId11"/>
    <p:sldId id="265" r:id="rId12"/>
    <p:sldId id="266" r:id="rId13"/>
    <p:sldId id="268" r:id="rId14"/>
    <p:sldId id="272" r:id="rId15"/>
    <p:sldId id="273" r:id="rId16"/>
    <p:sldId id="274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3274" autoAdjust="0"/>
  </p:normalViewPr>
  <p:slideViewPr>
    <p:cSldViewPr>
      <p:cViewPr>
        <p:scale>
          <a:sx n="80" d="100"/>
          <a:sy n="80" d="100"/>
        </p:scale>
        <p:origin x="-1086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CA9EE-D757-4110-9B02-97D867BCC8D3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C511F-5490-48BE-AA08-897D7CD2E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C511F-5490-48BE-AA08-897D7CD2EF4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53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7ED7AF4-65DA-4CB9-AB1E-ED8D21177E4E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2A1537D-658E-46CE-A4F5-9F374D13FD5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D7AF4-65DA-4CB9-AB1E-ED8D21177E4E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1537D-658E-46CE-A4F5-9F374D13F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7ED7AF4-65DA-4CB9-AB1E-ED8D21177E4E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2A1537D-658E-46CE-A4F5-9F374D13FD5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D7AF4-65DA-4CB9-AB1E-ED8D21177E4E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A1537D-658E-46CE-A4F5-9F374D13FD5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D7AF4-65DA-4CB9-AB1E-ED8D21177E4E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2A1537D-658E-46CE-A4F5-9F374D13FD5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7ED7AF4-65DA-4CB9-AB1E-ED8D21177E4E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2A1537D-658E-46CE-A4F5-9F374D13FD5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7ED7AF4-65DA-4CB9-AB1E-ED8D21177E4E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2A1537D-658E-46CE-A4F5-9F374D13FD5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D7AF4-65DA-4CB9-AB1E-ED8D21177E4E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A1537D-658E-46CE-A4F5-9F374D13F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D7AF4-65DA-4CB9-AB1E-ED8D21177E4E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2A1537D-658E-46CE-A4F5-9F374D13F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D7AF4-65DA-4CB9-AB1E-ED8D21177E4E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A1537D-658E-46CE-A4F5-9F374D13FD5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7ED7AF4-65DA-4CB9-AB1E-ED8D21177E4E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2A1537D-658E-46CE-A4F5-9F374D13FD5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ED7AF4-65DA-4CB9-AB1E-ED8D21177E4E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2A1537D-658E-46CE-A4F5-9F374D13FD5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DIRECT AND INDIRECT SPEECH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LIYAMNAH MUNTE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19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sz="2400" dirty="0" smtClean="0"/>
              <a:t>CHANGES OF REPORTING VERB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6200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When reporting word (say, tell) in the present or future don’t change the tense or adverbs of time and place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FF0000"/>
                </a:solidFill>
              </a:rPr>
              <a:t>He says, </a:t>
            </a:r>
            <a:r>
              <a:rPr lang="en-US" dirty="0" smtClean="0"/>
              <a:t>“ I </a:t>
            </a:r>
            <a:r>
              <a:rPr lang="en-US" dirty="0" smtClean="0">
                <a:solidFill>
                  <a:srgbClr val="FF0000"/>
                </a:solidFill>
              </a:rPr>
              <a:t>don’t</a:t>
            </a:r>
            <a:r>
              <a:rPr lang="en-US" dirty="0" smtClean="0"/>
              <a:t> understand this question”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He says </a:t>
            </a:r>
            <a:r>
              <a:rPr lang="en-US" dirty="0" smtClean="0"/>
              <a:t>that he </a:t>
            </a:r>
            <a:r>
              <a:rPr lang="en-US" dirty="0" smtClean="0">
                <a:solidFill>
                  <a:srgbClr val="FF0000"/>
                </a:solidFill>
              </a:rPr>
              <a:t>doesn’t </a:t>
            </a:r>
            <a:r>
              <a:rPr lang="en-US" dirty="0" smtClean="0"/>
              <a:t>understand this question.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When we are reporting things in the present, future or present perfect we </a:t>
            </a:r>
            <a:r>
              <a:rPr lang="en-US" dirty="0" smtClean="0">
                <a:solidFill>
                  <a:srgbClr val="FF0000"/>
                </a:solidFill>
              </a:rPr>
              <a:t>don’t </a:t>
            </a:r>
            <a:r>
              <a:rPr lang="en-US" dirty="0" smtClean="0"/>
              <a:t>change the tense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Eg</a:t>
            </a:r>
            <a:r>
              <a:rPr lang="en-US" dirty="0" smtClean="0"/>
              <a:t>. He </a:t>
            </a:r>
            <a:r>
              <a:rPr lang="en-US" dirty="0" smtClean="0">
                <a:solidFill>
                  <a:srgbClr val="FF0000"/>
                </a:solidFill>
              </a:rPr>
              <a:t>thinks</a:t>
            </a:r>
            <a:r>
              <a:rPr lang="en-US" dirty="0" smtClean="0"/>
              <a:t> he </a:t>
            </a:r>
            <a:r>
              <a:rPr lang="en-US" dirty="0" smtClean="0">
                <a:solidFill>
                  <a:srgbClr val="FF0000"/>
                </a:solidFill>
              </a:rPr>
              <a:t>loves</a:t>
            </a:r>
            <a:r>
              <a:rPr lang="en-US" dirty="0" smtClean="0"/>
              <a:t> her</a:t>
            </a:r>
          </a:p>
          <a:p>
            <a:pPr marL="114300" indent="0">
              <a:buNone/>
            </a:pPr>
            <a:r>
              <a:rPr lang="en-US" dirty="0" smtClean="0"/>
              <a:t>           </a:t>
            </a:r>
            <a:r>
              <a:rPr lang="en-US" dirty="0" smtClean="0">
                <a:solidFill>
                  <a:srgbClr val="FF0000"/>
                </a:solidFill>
              </a:rPr>
              <a:t>I’ll tell </a:t>
            </a:r>
            <a:r>
              <a:rPr lang="en-US" dirty="0" smtClean="0"/>
              <a:t>her you </a:t>
            </a:r>
            <a:r>
              <a:rPr lang="en-US" dirty="0" smtClean="0">
                <a:solidFill>
                  <a:srgbClr val="FF0000"/>
                </a:solidFill>
              </a:rPr>
              <a:t>are coming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</a:t>
            </a:r>
            <a:r>
              <a:rPr lang="en-US" dirty="0" smtClean="0"/>
              <a:t>He </a:t>
            </a:r>
            <a:r>
              <a:rPr lang="en-US" dirty="0" smtClean="0">
                <a:solidFill>
                  <a:srgbClr val="FF0000"/>
                </a:solidFill>
              </a:rPr>
              <a:t>has said </a:t>
            </a:r>
            <a:r>
              <a:rPr lang="en-US" dirty="0" smtClean="0"/>
              <a:t>he</a:t>
            </a:r>
            <a:r>
              <a:rPr lang="en-US" dirty="0" smtClean="0">
                <a:solidFill>
                  <a:srgbClr val="FF0000"/>
                </a:solidFill>
              </a:rPr>
              <a:t>’ll do </a:t>
            </a:r>
            <a:r>
              <a:rPr lang="en-US" dirty="0" smtClean="0"/>
              <a:t>it</a:t>
            </a:r>
            <a:r>
              <a:rPr lang="en-US" dirty="0">
                <a:solidFill>
                  <a:srgbClr val="FF0000"/>
                </a:solidFill>
              </a:rPr>
              <a:t>	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When  we are reporting thinks that always true (law of nature) we </a:t>
            </a:r>
            <a:r>
              <a:rPr lang="en-US" dirty="0" smtClean="0">
                <a:solidFill>
                  <a:srgbClr val="FF0000"/>
                </a:solidFill>
              </a:rPr>
              <a:t>don’t change the tense </a:t>
            </a:r>
            <a:r>
              <a:rPr lang="en-US" dirty="0" smtClean="0"/>
              <a:t>even when the reporting verb is in the past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Eg</a:t>
            </a:r>
            <a:r>
              <a:rPr lang="en-US" dirty="0" smtClean="0"/>
              <a:t>. He said that the water boils at 100 C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13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Kinds of Direct and Indirect  Speech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4000" dirty="0" smtClean="0"/>
              <a:t>Statement ( </a:t>
            </a:r>
            <a:r>
              <a:rPr lang="en-US" sz="4000" dirty="0" err="1" smtClean="0"/>
              <a:t>pernyataan</a:t>
            </a:r>
            <a:r>
              <a:rPr lang="en-US" sz="4000" dirty="0" smtClean="0"/>
              <a:t>)</a:t>
            </a:r>
          </a:p>
          <a:p>
            <a:pPr>
              <a:lnSpc>
                <a:spcPct val="200000"/>
              </a:lnSpc>
            </a:pPr>
            <a:r>
              <a:rPr lang="en-US" sz="4000" dirty="0" smtClean="0"/>
              <a:t>Command (</a:t>
            </a:r>
            <a:r>
              <a:rPr lang="en-US" sz="4000" dirty="0" err="1" smtClean="0"/>
              <a:t>perintah</a:t>
            </a:r>
            <a:r>
              <a:rPr lang="en-US" sz="4000" dirty="0" smtClean="0"/>
              <a:t>)</a:t>
            </a:r>
          </a:p>
          <a:p>
            <a:pPr>
              <a:lnSpc>
                <a:spcPct val="200000"/>
              </a:lnSpc>
            </a:pPr>
            <a:r>
              <a:rPr lang="en-US" sz="4000" dirty="0" smtClean="0"/>
              <a:t>Question (</a:t>
            </a:r>
            <a:r>
              <a:rPr lang="en-US" sz="4000" dirty="0" err="1" smtClean="0"/>
              <a:t>pertanyaan</a:t>
            </a:r>
            <a:r>
              <a:rPr lang="en-US" sz="4000" dirty="0" smtClean="0"/>
              <a:t>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4802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1. STATEMENT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09600" y="2819400"/>
            <a:ext cx="2286000" cy="1447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HE SAID</a:t>
            </a:r>
          </a:p>
          <a:p>
            <a:pPr algn="ctr"/>
            <a:r>
              <a:rPr lang="en-US" sz="2400" dirty="0" smtClean="0"/>
              <a:t>HE SAID TO ME</a:t>
            </a:r>
          </a:p>
          <a:p>
            <a:pPr algn="ctr"/>
            <a:r>
              <a:rPr lang="en-US" sz="2400" dirty="0" smtClean="0"/>
              <a:t>HE TOLD ME</a:t>
            </a:r>
            <a:endParaRPr lang="en-US" sz="2400" dirty="0"/>
          </a:p>
        </p:txBody>
      </p:sp>
      <p:sp>
        <p:nvSpPr>
          <p:cNvPr id="4" name="Right Arrow 3"/>
          <p:cNvSpPr/>
          <p:nvPr/>
        </p:nvSpPr>
        <p:spPr>
          <a:xfrm>
            <a:off x="2895600" y="3352800"/>
            <a:ext cx="838200" cy="4572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ross 4"/>
          <p:cNvSpPr/>
          <p:nvPr/>
        </p:nvSpPr>
        <p:spPr>
          <a:xfrm>
            <a:off x="3886200" y="2971800"/>
            <a:ext cx="1600200" cy="1371600"/>
          </a:xfrm>
          <a:prstGeom prst="plus">
            <a:avLst/>
          </a:prstGeom>
          <a:solidFill>
            <a:srgbClr val="00B05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THAT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5867400" y="2895600"/>
            <a:ext cx="2438400" cy="1524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REPORTED WORD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150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15962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EXERCISE </a:t>
            </a:r>
            <a:br>
              <a:rPr lang="en-US" sz="2800" dirty="0" smtClean="0"/>
            </a:br>
            <a:r>
              <a:rPr lang="en-US" sz="2400" dirty="0" smtClean="0"/>
              <a:t>Change the sentences into indirect speech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772400" cy="5257800"/>
          </a:xfrm>
        </p:spPr>
        <p:txBody>
          <a:bodyPr>
            <a:noAutofit/>
          </a:bodyPr>
          <a:lstStyle/>
          <a:p>
            <a:pPr marL="571500" indent="-457200">
              <a:buFont typeface="+mj-lt"/>
              <a:buAutoNum type="arabicPeriod"/>
            </a:pPr>
            <a:r>
              <a:rPr lang="en-US" sz="2400" dirty="0" err="1"/>
              <a:t>Siti</a:t>
            </a:r>
            <a:r>
              <a:rPr lang="en-US" sz="2400" dirty="0"/>
              <a:t> Fatimah said: “I </a:t>
            </a:r>
            <a:r>
              <a:rPr lang="en-US" sz="2400" dirty="0">
                <a:solidFill>
                  <a:srgbClr val="FF0000"/>
                </a:solidFill>
              </a:rPr>
              <a:t>have not finished</a:t>
            </a:r>
            <a:r>
              <a:rPr lang="en-US" sz="2400" dirty="0"/>
              <a:t> my research proposal yet</a:t>
            </a:r>
            <a:r>
              <a:rPr lang="en-US" sz="2400" dirty="0" smtClean="0"/>
              <a:t>.”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400" dirty="0" err="1" smtClean="0"/>
              <a:t>Aminah</a:t>
            </a:r>
            <a:r>
              <a:rPr lang="en-US" sz="2400" dirty="0" smtClean="0"/>
              <a:t> said to </a:t>
            </a:r>
            <a:r>
              <a:rPr lang="en-US" sz="2400" dirty="0" err="1"/>
              <a:t>Aisyah</a:t>
            </a:r>
            <a:r>
              <a:rPr lang="en-US" sz="2400" dirty="0"/>
              <a:t>, “</a:t>
            </a:r>
            <a:r>
              <a:rPr lang="en-US" sz="2400" dirty="0" err="1"/>
              <a:t>Syah</a:t>
            </a:r>
            <a:r>
              <a:rPr lang="en-US" sz="2400" dirty="0"/>
              <a:t>, I </a:t>
            </a:r>
            <a:r>
              <a:rPr lang="en-US" sz="2400" dirty="0">
                <a:solidFill>
                  <a:srgbClr val="FF0000"/>
                </a:solidFill>
              </a:rPr>
              <a:t>will go</a:t>
            </a:r>
            <a:r>
              <a:rPr lang="en-US" sz="2400" dirty="0"/>
              <a:t> to your house after I finish my work</a:t>
            </a:r>
            <a:r>
              <a:rPr lang="en-US" sz="2400" dirty="0" smtClean="0"/>
              <a:t>.”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400" dirty="0" smtClean="0"/>
              <a:t>My </a:t>
            </a:r>
            <a:r>
              <a:rPr lang="en-US" sz="2400" dirty="0"/>
              <a:t>brother said, “</a:t>
            </a:r>
            <a:r>
              <a:rPr lang="en-US" sz="2400" dirty="0" smtClean="0"/>
              <a:t>We are 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playing</a:t>
            </a:r>
            <a:r>
              <a:rPr lang="en-US" sz="2400" dirty="0"/>
              <a:t> at the park</a:t>
            </a:r>
            <a:r>
              <a:rPr lang="en-US" sz="2400" dirty="0" smtClean="0"/>
              <a:t>”.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400" dirty="0" smtClean="0"/>
              <a:t>They </a:t>
            </a:r>
            <a:r>
              <a:rPr lang="en-US" sz="2400" dirty="0"/>
              <a:t>said, “We </a:t>
            </a:r>
            <a:r>
              <a:rPr lang="en-US" sz="2400" dirty="0">
                <a:solidFill>
                  <a:srgbClr val="FF0000"/>
                </a:solidFill>
              </a:rPr>
              <a:t>have been living </a:t>
            </a:r>
            <a:r>
              <a:rPr lang="en-US" sz="2400" dirty="0"/>
              <a:t>in the forest for 4 years</a:t>
            </a:r>
            <a:r>
              <a:rPr lang="en-US" sz="2400" dirty="0" smtClean="0"/>
              <a:t>”.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400" dirty="0" smtClean="0"/>
              <a:t>He </a:t>
            </a:r>
            <a:r>
              <a:rPr lang="en-US" sz="2400" dirty="0"/>
              <a:t>said, “I </a:t>
            </a:r>
            <a:r>
              <a:rPr lang="en-US" sz="2400" dirty="0">
                <a:solidFill>
                  <a:srgbClr val="FF0000"/>
                </a:solidFill>
              </a:rPr>
              <a:t>work</a:t>
            </a:r>
            <a:r>
              <a:rPr lang="en-US" sz="2400" dirty="0"/>
              <a:t> from 9 to 10</a:t>
            </a:r>
            <a:r>
              <a:rPr lang="en-US" sz="2400" dirty="0" smtClean="0"/>
              <a:t>”.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400" dirty="0" smtClean="0"/>
              <a:t>Ray </a:t>
            </a:r>
            <a:r>
              <a:rPr lang="en-US" sz="2400" dirty="0"/>
              <a:t>said, “I </a:t>
            </a:r>
            <a:r>
              <a:rPr lang="en-US" sz="2400" dirty="0">
                <a:solidFill>
                  <a:srgbClr val="FF0000"/>
                </a:solidFill>
              </a:rPr>
              <a:t>have completed </a:t>
            </a:r>
            <a:r>
              <a:rPr lang="en-US" sz="2400" dirty="0"/>
              <a:t>the series</a:t>
            </a:r>
            <a:r>
              <a:rPr lang="en-US" sz="2400" dirty="0" smtClean="0"/>
              <a:t>.”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400" b="1" dirty="0" smtClean="0"/>
              <a:t>“</a:t>
            </a:r>
            <a:r>
              <a:rPr lang="en-US" sz="2400" b="1" dirty="0"/>
              <a:t> </a:t>
            </a:r>
            <a:r>
              <a:rPr lang="en-US" sz="2400" dirty="0"/>
              <a:t>She said, “I </a:t>
            </a:r>
            <a:r>
              <a:rPr lang="en-US" sz="2400" dirty="0">
                <a:solidFill>
                  <a:srgbClr val="FF0000"/>
                </a:solidFill>
              </a:rPr>
              <a:t>will go </a:t>
            </a:r>
            <a:r>
              <a:rPr lang="en-US" sz="2400" dirty="0"/>
              <a:t>to the market</a:t>
            </a:r>
            <a:r>
              <a:rPr lang="en-US" sz="2400" dirty="0" smtClean="0"/>
              <a:t>”.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400" dirty="0" smtClean="0"/>
              <a:t>She says, “I</a:t>
            </a:r>
            <a:r>
              <a:rPr lang="en-US" sz="2400" dirty="0" smtClean="0">
                <a:solidFill>
                  <a:srgbClr val="FF0000"/>
                </a:solidFill>
              </a:rPr>
              <a:t>’m </a:t>
            </a:r>
            <a:r>
              <a:rPr lang="en-US" sz="2400" dirty="0">
                <a:solidFill>
                  <a:srgbClr val="FF0000"/>
                </a:solidFill>
              </a:rPr>
              <a:t>not</a:t>
            </a:r>
            <a:r>
              <a:rPr lang="en-US" sz="2400" dirty="0"/>
              <a:t> hungry now</a:t>
            </a:r>
            <a:r>
              <a:rPr lang="en-US" sz="2400" dirty="0" smtClean="0"/>
              <a:t>.”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400" dirty="0"/>
              <a:t>"It </a:t>
            </a:r>
            <a:r>
              <a:rPr lang="en-US" sz="2400" dirty="0">
                <a:solidFill>
                  <a:srgbClr val="FF0000"/>
                </a:solidFill>
              </a:rPr>
              <a:t>will be</a:t>
            </a:r>
            <a:r>
              <a:rPr lang="en-US" sz="2400" dirty="0"/>
              <a:t> a wonderful trip." </a:t>
            </a:r>
            <a:r>
              <a:rPr lang="en-US" sz="2400" dirty="0" err="1"/>
              <a:t>Ani</a:t>
            </a:r>
            <a:r>
              <a:rPr lang="en-US" sz="2400" dirty="0"/>
              <a:t> told them</a:t>
            </a:r>
            <a:r>
              <a:rPr lang="en-US" sz="2400" dirty="0" smtClean="0"/>
              <a:t>.</a:t>
            </a:r>
          </a:p>
          <a:p>
            <a:pPr marL="114300" indent="0">
              <a:buNone/>
            </a:pP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1828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15962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EXERCISE </a:t>
            </a:r>
            <a:br>
              <a:rPr lang="en-US" sz="2800" dirty="0" smtClean="0"/>
            </a:br>
            <a:r>
              <a:rPr lang="en-US" sz="2400" dirty="0" smtClean="0"/>
              <a:t>Change the sentences into indirect speech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772400" cy="5257800"/>
          </a:xfrm>
        </p:spPr>
        <p:txBody>
          <a:bodyPr>
            <a:noAutofit/>
          </a:bodyPr>
          <a:lstStyle/>
          <a:p>
            <a:pPr marL="628650" indent="-514350">
              <a:buFont typeface="+mj-lt"/>
              <a:buAutoNum type="arabicPeriod" startAt="10"/>
            </a:pPr>
            <a:r>
              <a:rPr lang="en-US" sz="2800" dirty="0" smtClean="0"/>
              <a:t>"</a:t>
            </a:r>
            <a:r>
              <a:rPr lang="en-US" sz="2800" dirty="0"/>
              <a:t>It </a:t>
            </a:r>
            <a:r>
              <a:rPr lang="en-US" sz="2800" dirty="0">
                <a:solidFill>
                  <a:srgbClr val="FF0000"/>
                </a:solidFill>
              </a:rPr>
              <a:t>will be</a:t>
            </a:r>
            <a:r>
              <a:rPr lang="en-US" sz="2800" dirty="0"/>
              <a:t> a wonderful trip." </a:t>
            </a:r>
            <a:r>
              <a:rPr lang="en-US" sz="2800" dirty="0" err="1"/>
              <a:t>Ani</a:t>
            </a:r>
            <a:r>
              <a:rPr lang="en-US" sz="2800" dirty="0"/>
              <a:t> told </a:t>
            </a:r>
            <a:r>
              <a:rPr lang="en-US" sz="2800" dirty="0" smtClean="0"/>
              <a:t>them.</a:t>
            </a:r>
          </a:p>
          <a:p>
            <a:pPr marL="628650" indent="-514350">
              <a:buFont typeface="+mj-lt"/>
              <a:buAutoNum type="arabicPeriod" startAt="10"/>
            </a:pPr>
            <a:r>
              <a:rPr lang="en-US" sz="2800" dirty="0" smtClean="0"/>
              <a:t>She </a:t>
            </a:r>
            <a:r>
              <a:rPr lang="en-US" sz="2800" dirty="0">
                <a:solidFill>
                  <a:srgbClr val="FF0000"/>
                </a:solidFill>
              </a:rPr>
              <a:t>says</a:t>
            </a:r>
            <a:r>
              <a:rPr lang="en-US" sz="2800" dirty="0"/>
              <a:t> ," He helps me </a:t>
            </a:r>
            <a:r>
              <a:rPr lang="en-US" sz="2800" dirty="0" smtClean="0"/>
              <a:t>today“</a:t>
            </a:r>
          </a:p>
          <a:p>
            <a:pPr marL="628650" indent="-514350">
              <a:buFont typeface="+mj-lt"/>
              <a:buAutoNum type="arabicPeriod" startAt="10"/>
            </a:pPr>
            <a:r>
              <a:rPr lang="en-US" sz="2800" dirty="0" smtClean="0"/>
              <a:t>She </a:t>
            </a:r>
            <a:r>
              <a:rPr lang="en-US" sz="2800" dirty="0"/>
              <a:t>said to me," I</a:t>
            </a:r>
            <a:r>
              <a:rPr lang="en-US" sz="2800" dirty="0">
                <a:solidFill>
                  <a:srgbClr val="FF0000"/>
                </a:solidFill>
              </a:rPr>
              <a:t> had understood</a:t>
            </a:r>
            <a:r>
              <a:rPr lang="en-US" sz="2800" dirty="0"/>
              <a:t> your questions </a:t>
            </a:r>
            <a:r>
              <a:rPr lang="en-US" sz="2800" dirty="0" smtClean="0"/>
              <a:t>“</a:t>
            </a:r>
          </a:p>
          <a:p>
            <a:pPr marL="628650" indent="-514350">
              <a:buFont typeface="+mj-lt"/>
              <a:buAutoNum type="arabicPeriod" startAt="10"/>
            </a:pPr>
            <a:r>
              <a:rPr lang="en-US" sz="2800" dirty="0" smtClean="0"/>
              <a:t>Sarah said, "I </a:t>
            </a:r>
            <a:r>
              <a:rPr lang="en-US" sz="2800" dirty="0" smtClean="0">
                <a:solidFill>
                  <a:srgbClr val="FF0000"/>
                </a:solidFill>
              </a:rPr>
              <a:t>will not</a:t>
            </a:r>
            <a:r>
              <a:rPr lang="en-US" sz="2800" dirty="0" smtClean="0"/>
              <a:t> invite you to my birthday party“</a:t>
            </a:r>
          </a:p>
          <a:p>
            <a:pPr marL="628650" indent="-514350">
              <a:buFont typeface="+mj-lt"/>
              <a:buAutoNum type="arabicPeriod" startAt="10"/>
            </a:pPr>
            <a:r>
              <a:rPr lang="en-US" sz="2800" dirty="0" smtClean="0"/>
              <a:t>They told to me, “ We </a:t>
            </a:r>
            <a:r>
              <a:rPr lang="en-US" sz="2800" dirty="0" smtClean="0">
                <a:solidFill>
                  <a:srgbClr val="FF0000"/>
                </a:solidFill>
              </a:rPr>
              <a:t>didn’t come</a:t>
            </a:r>
            <a:r>
              <a:rPr lang="en-US" sz="2800" dirty="0" smtClean="0"/>
              <a:t> to your party yesterday”</a:t>
            </a:r>
          </a:p>
          <a:p>
            <a:pPr marL="628650" indent="-514350">
              <a:buFont typeface="+mj-lt"/>
              <a:buAutoNum type="arabicPeriod" startAt="10"/>
            </a:pPr>
            <a:r>
              <a:rPr lang="en-US" sz="2800" dirty="0" smtClean="0"/>
              <a:t>He told me. ”You </a:t>
            </a:r>
            <a:r>
              <a:rPr lang="en-US" sz="2800" dirty="0" smtClean="0">
                <a:solidFill>
                  <a:srgbClr val="FF0000"/>
                </a:solidFill>
              </a:rPr>
              <a:t>must study</a:t>
            </a:r>
            <a:r>
              <a:rPr lang="en-US" sz="2800" dirty="0" smtClean="0"/>
              <a:t> hard”</a:t>
            </a:r>
          </a:p>
          <a:p>
            <a:pPr marL="628650" indent="-514350">
              <a:buFont typeface="+mj-lt"/>
              <a:buAutoNum type="arabicPeriod" startAt="10"/>
            </a:pPr>
            <a:r>
              <a:rPr lang="en-US" sz="2800" dirty="0" smtClean="0"/>
              <a:t>He said, “ I</a:t>
            </a:r>
            <a:r>
              <a:rPr lang="en-US" sz="2800" dirty="0" smtClean="0">
                <a:solidFill>
                  <a:srgbClr val="FF0000"/>
                </a:solidFill>
              </a:rPr>
              <a:t> can speak</a:t>
            </a:r>
            <a:r>
              <a:rPr lang="en-US" sz="2800" dirty="0" smtClean="0"/>
              <a:t> English </a:t>
            </a:r>
            <a:r>
              <a:rPr lang="en-US" sz="2800" dirty="0" err="1" smtClean="0"/>
              <a:t>fluenly</a:t>
            </a:r>
            <a:r>
              <a:rPr lang="en-US" sz="2800" dirty="0" smtClean="0"/>
              <a:t>“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 smtClean="0"/>
          </a:p>
          <a:p>
            <a:pPr marL="114300" indent="0">
              <a:buNone/>
            </a:pPr>
            <a:r>
              <a:rPr lang="en-US" sz="1800" dirty="0"/>
              <a:t/>
            </a:r>
            <a:br>
              <a:rPr lang="en-US" sz="1800" dirty="0"/>
            </a:br>
            <a:endParaRPr lang="en-US" sz="1800" dirty="0" smtClean="0"/>
          </a:p>
          <a:p>
            <a:pPr marL="114300" indent="0">
              <a:buNone/>
            </a:pP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7864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74345"/>
            <a:ext cx="914400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teacher said, “The students must be in the class before 8 a.m. tomorrow</a:t>
            </a:r>
            <a:r>
              <a:rPr lang="en-US" sz="2400" dirty="0" smtClean="0"/>
              <a:t>”</a:t>
            </a:r>
          </a:p>
          <a:p>
            <a:r>
              <a:rPr lang="en-US" sz="2400" dirty="0"/>
              <a:t/>
            </a:r>
            <a:br>
              <a:rPr lang="en-US" sz="2400" dirty="0"/>
            </a:br>
            <a:r>
              <a:rPr lang="en-US" sz="2000" dirty="0"/>
              <a:t>a) The teacher said the students must be in the class before 8 a.m. tomorrow</a:t>
            </a:r>
            <a:br>
              <a:rPr lang="en-US" sz="2000" dirty="0"/>
            </a:br>
            <a:r>
              <a:rPr lang="en-US" sz="2000" dirty="0"/>
              <a:t>b) The teacher said the students had to be in the class before 8 a.m. tomorrow</a:t>
            </a:r>
            <a:br>
              <a:rPr lang="en-US" sz="2000" dirty="0"/>
            </a:br>
            <a:r>
              <a:rPr lang="en-US" sz="2000" dirty="0"/>
              <a:t>c) The teacher said the students had to be in the class before 8 a.m. the day after</a:t>
            </a:r>
            <a:br>
              <a:rPr lang="en-US" sz="2000" dirty="0"/>
            </a:br>
            <a:r>
              <a:rPr lang="en-US" sz="2000" dirty="0"/>
              <a:t>d) The teacher said the students must be in the class </a:t>
            </a:r>
            <a:r>
              <a:rPr lang="en-US" sz="2000" dirty="0" smtClean="0"/>
              <a:t>before </a:t>
            </a:r>
            <a:r>
              <a:rPr lang="en-US" sz="2000" dirty="0"/>
              <a:t>8 a.m. the day after</a:t>
            </a:r>
          </a:p>
          <a:p>
            <a:endParaRPr lang="en-US" sz="2400" dirty="0"/>
          </a:p>
          <a:p>
            <a:r>
              <a:rPr lang="en-US" sz="2400" dirty="0" smtClean="0"/>
              <a:t>My </a:t>
            </a:r>
            <a:r>
              <a:rPr lang="en-US" sz="2400" dirty="0"/>
              <a:t>brother said, “We have been staying here for three days”</a:t>
            </a:r>
            <a:br>
              <a:rPr lang="en-US" sz="2400" dirty="0"/>
            </a:br>
            <a:r>
              <a:rPr lang="en-US" sz="2400" dirty="0"/>
              <a:t>a) My brother said that we have been staying here for three days</a:t>
            </a:r>
            <a:br>
              <a:rPr lang="en-US" sz="2400" dirty="0"/>
            </a:br>
            <a:r>
              <a:rPr lang="en-US" sz="2400" dirty="0"/>
              <a:t>b) My brother said that they had been staying there for three days</a:t>
            </a:r>
            <a:br>
              <a:rPr lang="en-US" sz="2400" dirty="0"/>
            </a:br>
            <a:r>
              <a:rPr lang="en-US" sz="2400" dirty="0"/>
              <a:t>c) My brother said that they had been staying here for three days</a:t>
            </a:r>
            <a:br>
              <a:rPr lang="en-US" sz="2400" dirty="0"/>
            </a:br>
            <a:r>
              <a:rPr lang="en-US" sz="2400" dirty="0"/>
              <a:t>d) My brother said that they have been staying there for three days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1724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86" y="58295"/>
            <a:ext cx="875211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Francis told me, “I am going to meet my </a:t>
            </a:r>
            <a:r>
              <a:rPr lang="en-US" sz="2400" dirty="0" err="1"/>
              <a:t>penpal</a:t>
            </a:r>
            <a:r>
              <a:rPr lang="en-US" sz="2400" dirty="0"/>
              <a:t> from Spain next two weeks”</a:t>
            </a:r>
            <a:br>
              <a:rPr lang="en-US" sz="2400" dirty="0"/>
            </a:br>
            <a:r>
              <a:rPr lang="en-US" sz="2400" dirty="0"/>
              <a:t>a) Francis told me that he was going to meet his </a:t>
            </a:r>
            <a:r>
              <a:rPr lang="en-US" sz="2400" dirty="0" err="1"/>
              <a:t>penpal</a:t>
            </a:r>
            <a:r>
              <a:rPr lang="en-US" sz="2400" dirty="0"/>
              <a:t> from Spain two weeks after</a:t>
            </a:r>
            <a:br>
              <a:rPr lang="en-US" sz="2400" dirty="0"/>
            </a:br>
            <a:r>
              <a:rPr lang="en-US" sz="2400" dirty="0"/>
              <a:t>b) Francis told me that he is going to meet his </a:t>
            </a:r>
            <a:r>
              <a:rPr lang="en-US" sz="2400" dirty="0" err="1"/>
              <a:t>penpal</a:t>
            </a:r>
            <a:r>
              <a:rPr lang="en-US" sz="2400" dirty="0"/>
              <a:t> from Spain two weeks after</a:t>
            </a:r>
            <a:br>
              <a:rPr lang="en-US" sz="2400" dirty="0"/>
            </a:br>
            <a:r>
              <a:rPr lang="en-US" sz="2400" dirty="0"/>
              <a:t>c) Francis told me that I am going to meet my </a:t>
            </a:r>
            <a:r>
              <a:rPr lang="en-US" sz="2400" dirty="0" err="1"/>
              <a:t>penpal</a:t>
            </a:r>
            <a:r>
              <a:rPr lang="en-US" sz="2400" dirty="0"/>
              <a:t> from Spain next two weeks</a:t>
            </a:r>
            <a:br>
              <a:rPr lang="en-US" sz="2400" dirty="0"/>
            </a:br>
            <a:r>
              <a:rPr lang="en-US" sz="2400" dirty="0"/>
              <a:t>d) Francis told me that I was going to meet my </a:t>
            </a:r>
            <a:r>
              <a:rPr lang="en-US" sz="2400" dirty="0" err="1"/>
              <a:t>penpal</a:t>
            </a:r>
            <a:r>
              <a:rPr lang="en-US" sz="2400" dirty="0"/>
              <a:t> from Spain next two weeks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50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56632" y="2967335"/>
            <a:ext cx="363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THANK YOU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234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 DIRECT AND INDIRECT SPEECH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752600"/>
            <a:ext cx="8382000" cy="4632960"/>
          </a:xfrm>
        </p:spPr>
        <p:txBody>
          <a:bodyPr>
            <a:normAutofit fontScale="85000" lnSpcReduction="20000"/>
          </a:bodyPr>
          <a:lstStyle/>
          <a:p>
            <a:pPr marL="114300" indent="0">
              <a:lnSpc>
                <a:spcPct val="150000"/>
              </a:lnSpc>
              <a:buNone/>
            </a:pPr>
            <a:r>
              <a:rPr lang="en-US" b="1" dirty="0"/>
              <a:t>Direct Speech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dirty="0"/>
              <a:t>When we want to describe what someone said, one option is to use </a:t>
            </a:r>
            <a:r>
              <a:rPr lang="en-US" b="1" dirty="0"/>
              <a:t>direct speech</a:t>
            </a:r>
            <a:r>
              <a:rPr lang="en-US" dirty="0"/>
              <a:t>. We use direct speech when we simply repeat what someone says, putting the phrase between speech marks:</a:t>
            </a:r>
          </a:p>
          <a:p>
            <a:pPr>
              <a:lnSpc>
                <a:spcPct val="150000"/>
              </a:lnSpc>
            </a:pPr>
            <a:r>
              <a:rPr lang="en-US" i="1" dirty="0"/>
              <a:t>Paul came in and said, </a:t>
            </a:r>
            <a:r>
              <a:rPr lang="en-US" i="1" dirty="0">
                <a:solidFill>
                  <a:srgbClr val="FF0000"/>
                </a:solidFill>
              </a:rPr>
              <a:t>“I’m really hungry.”</a:t>
            </a:r>
            <a:endParaRPr lang="en-US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/>
              <a:t>She says, </a:t>
            </a:r>
            <a:r>
              <a:rPr lang="en-US" dirty="0">
                <a:solidFill>
                  <a:srgbClr val="FF0000"/>
                </a:solidFill>
              </a:rPr>
              <a:t>"What time will you be home?"</a:t>
            </a:r>
          </a:p>
          <a:p>
            <a:pPr>
              <a:lnSpc>
                <a:spcPct val="150000"/>
              </a:lnSpc>
            </a:pPr>
            <a:r>
              <a:rPr lang="en-US" dirty="0"/>
              <a:t>She said, </a:t>
            </a:r>
            <a:r>
              <a:rPr lang="en-US" dirty="0">
                <a:solidFill>
                  <a:srgbClr val="FF0000"/>
                </a:solidFill>
              </a:rPr>
              <a:t>"What time will you be home?" and I said, "I don't know! "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38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INDIRECT SPEECH(REPORTED SPEECH)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50000"/>
              </a:lnSpc>
              <a:buFont typeface="Wingdings" pitchFamily="2" charset="2"/>
              <a:buChar char="§"/>
            </a:pPr>
            <a:r>
              <a:rPr lang="en-US" dirty="0" smtClean="0"/>
              <a:t>We use reported speech when we are saying what other people say, think or believe</a:t>
            </a:r>
          </a:p>
          <a:p>
            <a:pPr marL="114300" indent="0">
              <a:lnSpc>
                <a:spcPct val="2500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  example : </a:t>
            </a:r>
            <a:r>
              <a:rPr lang="en-US" b="1" dirty="0" smtClean="0">
                <a:solidFill>
                  <a:srgbClr val="FF0000"/>
                </a:solidFill>
              </a:rPr>
              <a:t>“ I’m tired !” </a:t>
            </a:r>
            <a:r>
              <a:rPr lang="en-US" dirty="0" smtClean="0"/>
              <a:t>Helen said (</a:t>
            </a:r>
            <a:r>
              <a:rPr lang="en-US" dirty="0" smtClean="0">
                <a:solidFill>
                  <a:srgbClr val="FF0000"/>
                </a:solidFill>
              </a:rPr>
              <a:t>direct speech</a:t>
            </a:r>
            <a:r>
              <a:rPr lang="en-US" dirty="0" smtClean="0"/>
              <a:t>)</a:t>
            </a:r>
          </a:p>
          <a:p>
            <a:pPr marL="114300" indent="0">
              <a:lnSpc>
                <a:spcPct val="250000"/>
              </a:lnSpc>
              <a:buNone/>
            </a:pPr>
            <a:r>
              <a:rPr lang="en-US" dirty="0" smtClean="0"/>
              <a:t>   Helen said that </a:t>
            </a:r>
            <a:r>
              <a:rPr lang="en-US" b="1" dirty="0" smtClean="0">
                <a:solidFill>
                  <a:srgbClr val="FF0000"/>
                </a:solidFill>
              </a:rPr>
              <a:t>she was tired</a:t>
            </a:r>
            <a:r>
              <a:rPr lang="en-US" dirty="0" smtClean="0"/>
              <a:t>( in</a:t>
            </a:r>
            <a:r>
              <a:rPr lang="en-US" dirty="0" smtClean="0">
                <a:solidFill>
                  <a:srgbClr val="FF0000"/>
                </a:solidFill>
              </a:rPr>
              <a:t>direct speech</a:t>
            </a:r>
            <a:r>
              <a:rPr lang="en-US" dirty="0" smtClean="0"/>
              <a:t>)</a:t>
            </a:r>
          </a:p>
          <a:p>
            <a:pPr>
              <a:lnSpc>
                <a:spcPct val="250000"/>
              </a:lnSpc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76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INDIRECT SPEECH(REPORTED SPEECH)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We usually use a reporting verb like “say”, or “tell”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For example</a:t>
            </a:r>
          </a:p>
          <a:p>
            <a:pPr marL="114300" indent="0">
              <a:lnSpc>
                <a:spcPct val="2000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He said </a:t>
            </a:r>
            <a:r>
              <a:rPr lang="en-US" dirty="0" smtClean="0"/>
              <a:t>(that) he wanted to visit us</a:t>
            </a:r>
          </a:p>
          <a:p>
            <a:pPr marL="114300" indent="0">
              <a:lnSpc>
                <a:spcPct val="200000"/>
              </a:lnSpc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He said to me </a:t>
            </a:r>
            <a:r>
              <a:rPr lang="en-US" dirty="0" smtClean="0"/>
              <a:t>(that)he wanted to visit us</a:t>
            </a:r>
          </a:p>
          <a:p>
            <a:pPr marL="114300" indent="0">
              <a:lnSpc>
                <a:spcPct val="2000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b="1" dirty="0" smtClean="0">
                <a:solidFill>
                  <a:srgbClr val="FF0000"/>
                </a:solidFill>
              </a:rPr>
              <a:t>He told me </a:t>
            </a:r>
            <a:r>
              <a:rPr lang="en-US" b="1" dirty="0" smtClean="0">
                <a:solidFill>
                  <a:schemeClr val="tx1"/>
                </a:solidFill>
              </a:rPr>
              <a:t>that he wanted to visit us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114300" indent="0">
              <a:lnSpc>
                <a:spcPct val="20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20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457200"/>
            <a:ext cx="7239000" cy="762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CHANGES OF ADVERB OF TIME AND PLACE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1219200"/>
            <a:ext cx="3810000" cy="5562600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000" dirty="0" smtClean="0"/>
              <a:t>	</a:t>
            </a:r>
            <a:r>
              <a:rPr lang="en-US" sz="2000" b="1" dirty="0" smtClean="0"/>
              <a:t>DIRECT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NOW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TOMORROW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NEXT WEEK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TONIGHT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TODAY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YESTERDAY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LAST NIGHT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LAST WEEK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HERE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THIS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THESE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4609605" y="1295400"/>
            <a:ext cx="4343400" cy="5562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solidFill>
                  <a:schemeClr val="tx1"/>
                </a:solidFill>
              </a:rPr>
              <a:t>INDIRECT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THEN 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THE FOLLOWING DAY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THE FOLLOWING WEEK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THAT NIGHT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THAT DAY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THE DAY BEFORE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THE NIGHT BEFORE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THE WEEK BEFORE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THERE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THAT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THOSE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95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sz="3600" dirty="0" smtClean="0"/>
              <a:t>CHANGES OF TENSES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70105866"/>
              </p:ext>
            </p:extLst>
          </p:nvPr>
        </p:nvGraphicFramePr>
        <p:xfrm>
          <a:off x="609600" y="1219200"/>
          <a:ext cx="7315200" cy="5582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1657"/>
                <a:gridCol w="3853543"/>
              </a:tblGrid>
              <a:tr h="316716">
                <a:tc>
                  <a:txBody>
                    <a:bodyPr/>
                    <a:lstStyle/>
                    <a:p>
                      <a:r>
                        <a:rPr lang="en-US" dirty="0" smtClean="0"/>
                        <a:t>DIRECT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INDIRECT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79178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SIMPLE</a:t>
                      </a:r>
                      <a:r>
                        <a:rPr lang="en-US" baseline="0" dirty="0" smtClean="0"/>
                        <a:t> PRESENT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baseline="0" dirty="0" smtClean="0"/>
                        <a:t>She </a:t>
                      </a:r>
                      <a:r>
                        <a:rPr lang="en-US" baseline="0" dirty="0" err="1" smtClean="0"/>
                        <a:t>said,“I</a:t>
                      </a:r>
                      <a:r>
                        <a:rPr lang="en-US" baseline="0" dirty="0" smtClean="0"/>
                        <a:t> phone my friend every day”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SIMPLE</a:t>
                      </a:r>
                      <a:r>
                        <a:rPr lang="en-US" baseline="0" dirty="0" smtClean="0"/>
                        <a:t> PAST</a:t>
                      </a:r>
                      <a:endParaRPr lang="en-US" dirty="0" smtClean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She told him that she phoned her friends every day</a:t>
                      </a:r>
                      <a:endParaRPr lang="en-US" dirty="0"/>
                    </a:p>
                  </a:txBody>
                  <a:tcPr/>
                </a:tc>
              </a:tr>
              <a:tr h="79178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PRESENT CONTINUOUS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She </a:t>
                      </a:r>
                      <a:r>
                        <a:rPr lang="en-US" dirty="0" err="1" smtClean="0"/>
                        <a:t>said,“I</a:t>
                      </a:r>
                      <a:r>
                        <a:rPr lang="en-US" dirty="0" smtClean="0"/>
                        <a:t> am</a:t>
                      </a:r>
                      <a:r>
                        <a:rPr lang="en-US" baseline="0" dirty="0" smtClean="0"/>
                        <a:t> waiting for Cindy”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PAST</a:t>
                      </a:r>
                      <a:r>
                        <a:rPr lang="en-US" baseline="0" dirty="0" smtClean="0"/>
                        <a:t> CONTINOUSE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baseline="0" dirty="0" smtClean="0"/>
                        <a:t>she </a:t>
                      </a:r>
                      <a:r>
                        <a:rPr lang="en-US" baseline="0" dirty="0" smtClean="0"/>
                        <a:t>said that </a:t>
                      </a:r>
                      <a:r>
                        <a:rPr lang="en-US" baseline="0" dirty="0" smtClean="0"/>
                        <a:t>she </a:t>
                      </a:r>
                      <a:r>
                        <a:rPr lang="en-US" baseline="0" dirty="0" smtClean="0"/>
                        <a:t>was waiting for Cindy</a:t>
                      </a:r>
                      <a:endParaRPr lang="en-US" dirty="0"/>
                    </a:p>
                  </a:txBody>
                  <a:tcPr/>
                </a:tc>
              </a:tr>
              <a:tr h="79178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PRESENT</a:t>
                      </a:r>
                      <a:r>
                        <a:rPr lang="en-US" baseline="0" dirty="0" smtClean="0"/>
                        <a:t> PERFECT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He</a:t>
                      </a:r>
                      <a:r>
                        <a:rPr lang="en-US" baseline="0" dirty="0" smtClean="0"/>
                        <a:t> said “ I have finished.”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PAST PERFECT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He said that he had finished</a:t>
                      </a:r>
                      <a:endParaRPr lang="en-US" dirty="0"/>
                    </a:p>
                  </a:txBody>
                  <a:tcPr/>
                </a:tc>
              </a:tr>
              <a:tr h="11480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PAST</a:t>
                      </a:r>
                      <a:r>
                        <a:rPr lang="en-US" baseline="0" dirty="0" smtClean="0"/>
                        <a:t> PERFECT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baseline="0" dirty="0" smtClean="0"/>
                        <a:t>She said, ”I had made a cake”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PAST</a:t>
                      </a:r>
                      <a:r>
                        <a:rPr lang="en-US" baseline="0" dirty="0" smtClean="0"/>
                        <a:t> PERFECT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baseline="0" dirty="0" smtClean="0"/>
                        <a:t>She said that she had made a cake</a:t>
                      </a:r>
                    </a:p>
                  </a:txBody>
                  <a:tcPr/>
                </a:tc>
              </a:tr>
              <a:tr h="79178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SIMPLE</a:t>
                      </a:r>
                      <a:r>
                        <a:rPr lang="en-US" baseline="0" dirty="0" smtClean="0"/>
                        <a:t> FUTURE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baseline="0" dirty="0" smtClean="0"/>
                        <a:t>She said, “ I will study better”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PAST FUTURE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She said that She would study better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144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457200"/>
            <a:ext cx="7620000" cy="1143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800" dirty="0" smtClean="0"/>
              <a:t>The Changes of </a:t>
            </a:r>
            <a:r>
              <a:rPr lang="en-US" sz="2800" dirty="0" err="1" smtClean="0"/>
              <a:t>tobe</a:t>
            </a:r>
            <a:r>
              <a:rPr lang="en-US" sz="2800" dirty="0" smtClean="0"/>
              <a:t> and Auxiliary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48094328"/>
              </p:ext>
            </p:extLst>
          </p:nvPr>
        </p:nvGraphicFramePr>
        <p:xfrm>
          <a:off x="0" y="1676400"/>
          <a:ext cx="7620002" cy="7516114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810001"/>
                <a:gridCol w="38100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DIRECT</a:t>
                      </a:r>
                      <a:endParaRPr lang="en-US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INDIRECT</a:t>
                      </a:r>
                      <a:endParaRPr lang="en-US" dirty="0"/>
                    </a:p>
                  </a:txBody>
                  <a:tcPr marL="84667" marR="84667"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r>
                        <a:rPr lang="en-US" b="1" dirty="0" smtClean="0"/>
                        <a:t>Am,</a:t>
                      </a:r>
                      <a:r>
                        <a:rPr lang="en-US" b="1" baseline="0" dirty="0" smtClean="0"/>
                        <a:t> is, are</a:t>
                      </a:r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r>
                        <a:rPr lang="en-US" b="1" baseline="0" dirty="0" smtClean="0"/>
                        <a:t>Shall/ will</a:t>
                      </a:r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r>
                        <a:rPr lang="en-US" b="1" baseline="0" dirty="0" smtClean="0"/>
                        <a:t>V1</a:t>
                      </a:r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r>
                        <a:rPr lang="en-US" b="1" baseline="0" dirty="0" smtClean="0"/>
                        <a:t>V2</a:t>
                      </a:r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r>
                        <a:rPr lang="en-US" b="1" baseline="0" dirty="0" smtClean="0"/>
                        <a:t>Have/has</a:t>
                      </a:r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r>
                        <a:rPr lang="en-US" b="1" baseline="0" dirty="0" smtClean="0"/>
                        <a:t>DO/ DOES</a:t>
                      </a:r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r>
                        <a:rPr lang="en-US" b="1" baseline="0" dirty="0" smtClean="0"/>
                        <a:t>DID </a:t>
                      </a:r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endParaRPr lang="en-US" b="1" baseline="0" dirty="0" smtClean="0"/>
                    </a:p>
                    <a:p>
                      <a:pPr marL="0" indent="0">
                        <a:lnSpc>
                          <a:spcPct val="200000"/>
                        </a:lnSpc>
                        <a:buFont typeface="Wingdings" pitchFamily="2" charset="2"/>
                        <a:buNone/>
                      </a:pPr>
                      <a:endParaRPr lang="en-US" dirty="0"/>
                    </a:p>
                  </a:txBody>
                  <a:tcPr marL="84667" marR="8466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r>
                        <a:rPr lang="en-US" b="1" dirty="0" smtClean="0"/>
                        <a:t>was</a:t>
                      </a:r>
                      <a:r>
                        <a:rPr lang="en-US" b="1" baseline="0" dirty="0" smtClean="0"/>
                        <a:t> / were</a:t>
                      </a:r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r>
                        <a:rPr lang="en-US" b="1" baseline="0" dirty="0" smtClean="0"/>
                        <a:t>Should/ would</a:t>
                      </a:r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r>
                        <a:rPr lang="en-US" b="1" baseline="0" dirty="0" smtClean="0"/>
                        <a:t>V2</a:t>
                      </a:r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r>
                        <a:rPr lang="en-US" b="1" baseline="0" dirty="0" smtClean="0"/>
                        <a:t>HAD V3</a:t>
                      </a:r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r>
                        <a:rPr lang="en-US" b="1" baseline="0" dirty="0" smtClean="0"/>
                        <a:t>Had </a:t>
                      </a:r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r>
                        <a:rPr lang="en-US" baseline="0" dirty="0" smtClean="0"/>
                        <a:t>DID</a:t>
                      </a:r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r>
                        <a:rPr lang="en-US" baseline="0" dirty="0" smtClean="0"/>
                        <a:t> HAD V3</a:t>
                      </a:r>
                    </a:p>
                    <a:p>
                      <a:pPr marL="0" indent="0">
                        <a:lnSpc>
                          <a:spcPct val="200000"/>
                        </a:lnSpc>
                        <a:buFont typeface="Wingdings" pitchFamily="2" charset="2"/>
                        <a:buNone/>
                      </a:pPr>
                      <a:endParaRPr lang="en-US" baseline="0" dirty="0" smtClean="0"/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endParaRPr lang="en-US" baseline="0" dirty="0" smtClean="0"/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Wingdings" pitchFamily="2" charset="2"/>
                        <a:buChar char="§"/>
                      </a:pPr>
                      <a:endParaRPr lang="en-US" baseline="0" dirty="0" smtClean="0"/>
                    </a:p>
                    <a:p>
                      <a:pPr marL="0" indent="0">
                        <a:lnSpc>
                          <a:spcPct val="200000"/>
                        </a:lnSpc>
                        <a:buFont typeface="Wingdings" pitchFamily="2" charset="2"/>
                        <a:buNone/>
                      </a:pPr>
                      <a:endParaRPr lang="en-US" baseline="0" dirty="0" smtClean="0"/>
                    </a:p>
                    <a:p>
                      <a:pPr marL="0" indent="0">
                        <a:lnSpc>
                          <a:spcPct val="200000"/>
                        </a:lnSpc>
                        <a:buFont typeface="Wingdings" pitchFamily="2" charset="2"/>
                        <a:buNone/>
                      </a:pPr>
                      <a:endParaRPr lang="en-US" baseline="0" dirty="0" smtClean="0"/>
                    </a:p>
                    <a:p>
                      <a:pPr marL="0" indent="0">
                        <a:lnSpc>
                          <a:spcPct val="200000"/>
                        </a:lnSpc>
                        <a:buFont typeface="Wingdings" pitchFamily="2" charset="2"/>
                        <a:buNone/>
                      </a:pPr>
                      <a:endParaRPr lang="en-US" dirty="0"/>
                    </a:p>
                  </a:txBody>
                  <a:tcPr marL="84667" marR="84667"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037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395074"/>
              </p:ext>
            </p:extLst>
          </p:nvPr>
        </p:nvGraphicFramePr>
        <p:xfrm>
          <a:off x="76200" y="1676400"/>
          <a:ext cx="2514600" cy="662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066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Direct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indirect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He, she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You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I,</a:t>
                      </a:r>
                      <a:r>
                        <a:rPr lang="en-US" baseline="0" dirty="0" smtClean="0"/>
                        <a:t> she, he, we, they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Him, her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you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Him, her,</a:t>
                      </a:r>
                      <a:r>
                        <a:rPr lang="en-US" baseline="0" dirty="0" smtClean="0"/>
                        <a:t> us, them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Them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His, her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your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My, his, her, our, their,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Their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His, hers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Yours</a:t>
                      </a:r>
                    </a:p>
                    <a:p>
                      <a:r>
                        <a:rPr lang="en-US" dirty="0" smtClean="0"/>
                        <a:t>Ours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Mine, his, hers, ours, Theirs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09600" y="685800"/>
            <a:ext cx="7391400" cy="762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 CHANGES OF PERSONAL PRONOUNS</a:t>
            </a:r>
            <a:endParaRPr lang="en-US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3962400" y="2286000"/>
            <a:ext cx="4343400" cy="4495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200000"/>
              </a:lnSpc>
            </a:pPr>
            <a:r>
              <a:rPr lang="en-US" sz="2000" dirty="0" err="1" smtClean="0"/>
              <a:t>Eg</a:t>
            </a:r>
            <a:r>
              <a:rPr lang="en-US" sz="2000" dirty="0" smtClean="0"/>
              <a:t>. “ </a:t>
            </a:r>
            <a:r>
              <a:rPr lang="en-US" sz="2000" dirty="0" smtClean="0">
                <a:solidFill>
                  <a:srgbClr val="FF0000"/>
                </a:solidFill>
              </a:rPr>
              <a:t>I</a:t>
            </a:r>
            <a:r>
              <a:rPr lang="en-US" sz="2000" dirty="0" smtClean="0"/>
              <a:t> want to go home”</a:t>
            </a:r>
          </a:p>
          <a:p>
            <a:pPr algn="just">
              <a:lnSpc>
                <a:spcPct val="200000"/>
              </a:lnSpc>
            </a:pPr>
            <a:r>
              <a:rPr lang="en-US" sz="2000" dirty="0" err="1" smtClean="0">
                <a:solidFill>
                  <a:srgbClr val="FF0000"/>
                </a:solidFill>
              </a:rPr>
              <a:t>He/She</a:t>
            </a:r>
            <a:r>
              <a:rPr lang="en-US" sz="2000" dirty="0" smtClean="0"/>
              <a:t> said that </a:t>
            </a:r>
            <a:r>
              <a:rPr lang="en-US" sz="2000" dirty="0" smtClean="0">
                <a:solidFill>
                  <a:srgbClr val="FF0000"/>
                </a:solidFill>
              </a:rPr>
              <a:t>he/she</a:t>
            </a:r>
            <a:r>
              <a:rPr lang="en-US" sz="2000" dirty="0" smtClean="0"/>
              <a:t> wanted go home</a:t>
            </a:r>
          </a:p>
          <a:p>
            <a:pPr algn="just">
              <a:lnSpc>
                <a:spcPct val="200000"/>
              </a:lnSpc>
            </a:pPr>
            <a:r>
              <a:rPr lang="en-US" sz="2000" dirty="0" err="1" smtClean="0"/>
              <a:t>Eg</a:t>
            </a:r>
            <a:r>
              <a:rPr lang="en-US" sz="2000" dirty="0" smtClean="0"/>
              <a:t> . “ </a:t>
            </a:r>
            <a:r>
              <a:rPr lang="en-US" sz="2000" dirty="0" smtClean="0">
                <a:solidFill>
                  <a:srgbClr val="FF0000"/>
                </a:solidFill>
              </a:rPr>
              <a:t>You</a:t>
            </a:r>
            <a:r>
              <a:rPr lang="en-US" sz="2000" dirty="0" smtClean="0"/>
              <a:t> need to study .”</a:t>
            </a:r>
          </a:p>
          <a:p>
            <a:pPr algn="just">
              <a:lnSpc>
                <a:spcPct val="200000"/>
              </a:lnSpc>
            </a:pPr>
            <a:r>
              <a:rPr lang="en-US" sz="2000" dirty="0" smtClean="0"/>
              <a:t>She told me that </a:t>
            </a:r>
            <a:r>
              <a:rPr lang="en-US" sz="2000" dirty="0" smtClean="0">
                <a:solidFill>
                  <a:srgbClr val="FF0000"/>
                </a:solidFill>
              </a:rPr>
              <a:t>I</a:t>
            </a:r>
            <a:r>
              <a:rPr lang="en-US" sz="2000" dirty="0" smtClean="0"/>
              <a:t> needed to study</a:t>
            </a:r>
          </a:p>
          <a:p>
            <a:pPr algn="just">
              <a:lnSpc>
                <a:spcPct val="200000"/>
              </a:lnSpc>
            </a:pPr>
            <a:r>
              <a:rPr lang="en-US" sz="2000" dirty="0" err="1" smtClean="0"/>
              <a:t>Eg</a:t>
            </a:r>
            <a:r>
              <a:rPr lang="en-US" sz="2000" dirty="0" smtClean="0"/>
              <a:t>. “ </a:t>
            </a:r>
            <a:r>
              <a:rPr lang="en-US" sz="2000" dirty="0" smtClean="0">
                <a:solidFill>
                  <a:srgbClr val="FF0000"/>
                </a:solidFill>
              </a:rPr>
              <a:t>we</a:t>
            </a:r>
            <a:r>
              <a:rPr lang="en-US" sz="2000" dirty="0" smtClean="0"/>
              <a:t> want some fruit”</a:t>
            </a:r>
          </a:p>
          <a:p>
            <a:pPr algn="just">
              <a:lnSpc>
                <a:spcPct val="200000"/>
              </a:lnSpc>
            </a:pPr>
            <a:r>
              <a:rPr lang="en-US" sz="2000" dirty="0" smtClean="0"/>
              <a:t>He said that</a:t>
            </a:r>
            <a:r>
              <a:rPr lang="en-US" sz="2000" dirty="0" smtClean="0">
                <a:solidFill>
                  <a:srgbClr val="FF0000"/>
                </a:solidFill>
              </a:rPr>
              <a:t> they </a:t>
            </a:r>
            <a:r>
              <a:rPr lang="en-US" sz="2000" dirty="0" smtClean="0"/>
              <a:t>wanted some fruit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89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486146"/>
              </p:ext>
            </p:extLst>
          </p:nvPr>
        </p:nvGraphicFramePr>
        <p:xfrm>
          <a:off x="609600" y="914402"/>
          <a:ext cx="7772400" cy="5815767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6416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dirty="0">
                          <a:effectLst/>
                        </a:rPr>
                        <a:t>Direct Speech</a:t>
                      </a:r>
                      <a:br>
                        <a:rPr lang="en-US" sz="2000" b="1" dirty="0">
                          <a:effectLst/>
                        </a:rPr>
                      </a:br>
                      <a:r>
                        <a:rPr lang="en-US" sz="2000" b="1" dirty="0">
                          <a:effectLst/>
                        </a:rPr>
                        <a:t>(</a:t>
                      </a:r>
                      <a:r>
                        <a:rPr lang="en-US" sz="2000" b="1" dirty="0" err="1">
                          <a:effectLst/>
                        </a:rPr>
                        <a:t>kalimat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langsung</a:t>
                      </a:r>
                      <a:r>
                        <a:rPr lang="en-US" sz="2000" b="1" dirty="0">
                          <a:effectLst/>
                        </a:rPr>
                        <a:t>)</a:t>
                      </a:r>
                    </a:p>
                  </a:txBody>
                  <a:tcPr marL="65582" marR="65582" marT="65582" marB="655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2000" b="1" dirty="0">
                          <a:effectLst/>
                        </a:rPr>
                        <a:t>Reported Speech</a:t>
                      </a:r>
                      <a:br>
                        <a:rPr lang="sv-SE" sz="2000" b="1" dirty="0">
                          <a:effectLst/>
                        </a:rPr>
                      </a:br>
                      <a:r>
                        <a:rPr lang="sv-SE" sz="2000" b="1" dirty="0">
                          <a:effectLst/>
                        </a:rPr>
                        <a:t>(kalimat tidak langsung)</a:t>
                      </a:r>
                    </a:p>
                  </a:txBody>
                  <a:tcPr marL="65582" marR="65582" marT="65582" marB="655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</a:tr>
              <a:tr h="892747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>
                          <a:effectLst/>
                        </a:rPr>
                        <a:t>Can</a:t>
                      </a:r>
                      <a:r>
                        <a:rPr lang="en-US" sz="2000">
                          <a:effectLst/>
                        </a:rPr>
                        <a:t/>
                      </a:r>
                      <a:br>
                        <a:rPr lang="en-US" sz="2000">
                          <a:effectLst/>
                        </a:rPr>
                      </a:br>
                      <a:r>
                        <a:rPr lang="en-US" sz="2000">
                          <a:effectLst/>
                        </a:rPr>
                        <a:t>"I </a:t>
                      </a:r>
                      <a:r>
                        <a:rPr lang="en-US" sz="2000" b="1">
                          <a:effectLst/>
                        </a:rPr>
                        <a:t>can</a:t>
                      </a:r>
                      <a:r>
                        <a:rPr lang="en-US" sz="2000">
                          <a:effectLst/>
                        </a:rPr>
                        <a:t> speak French", she said.</a:t>
                      </a:r>
                    </a:p>
                  </a:txBody>
                  <a:tcPr marL="65582" marR="65582" marT="65582" marB="65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Could</a:t>
                      </a:r>
                      <a:r>
                        <a:rPr lang="en-US" sz="2000" dirty="0">
                          <a:effectLst/>
                        </a:rPr>
                        <a:t/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</a:rPr>
                        <a:t>She said that she </a:t>
                      </a:r>
                      <a:r>
                        <a:rPr lang="en-US" sz="2000" b="1" dirty="0">
                          <a:effectLst/>
                        </a:rPr>
                        <a:t>could</a:t>
                      </a:r>
                      <a:r>
                        <a:rPr lang="en-US" sz="2000" dirty="0">
                          <a:effectLst/>
                        </a:rPr>
                        <a:t> speak French.</a:t>
                      </a:r>
                    </a:p>
                  </a:txBody>
                  <a:tcPr marL="65582" marR="65582" marT="65582" marB="65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92747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Must</a:t>
                      </a:r>
                      <a:r>
                        <a:rPr lang="en-US" sz="2000" dirty="0">
                          <a:effectLst/>
                        </a:rPr>
                        <a:t/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</a:rPr>
                        <a:t>He told me, "You </a:t>
                      </a:r>
                      <a:r>
                        <a:rPr lang="en-US" sz="2000" b="1" dirty="0">
                          <a:effectLst/>
                        </a:rPr>
                        <a:t>must</a:t>
                      </a:r>
                      <a:r>
                        <a:rPr lang="en-US" sz="2000" dirty="0">
                          <a:effectLst/>
                        </a:rPr>
                        <a:t> study hard".</a:t>
                      </a:r>
                    </a:p>
                  </a:txBody>
                  <a:tcPr marL="65582" marR="65582" marT="65582" marB="65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 smtClean="0">
                          <a:effectLst/>
                        </a:rPr>
                        <a:t>had </a:t>
                      </a:r>
                      <a:r>
                        <a:rPr lang="en-US" sz="2000" b="1" dirty="0">
                          <a:effectLst/>
                        </a:rPr>
                        <a:t>to</a:t>
                      </a:r>
                      <a:r>
                        <a:rPr lang="en-US" sz="2000" dirty="0">
                          <a:effectLst/>
                        </a:rPr>
                        <a:t/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</a:rPr>
                        <a:t>He told me that I </a:t>
                      </a:r>
                      <a:r>
                        <a:rPr lang="en-US" sz="2000" b="1" dirty="0">
                          <a:effectLst/>
                        </a:rPr>
                        <a:t>must/had to</a:t>
                      </a:r>
                      <a:r>
                        <a:rPr lang="en-US" sz="2000" dirty="0">
                          <a:effectLst/>
                        </a:rPr>
                        <a:t> study hard.</a:t>
                      </a:r>
                    </a:p>
                  </a:txBody>
                  <a:tcPr marL="65582" marR="65582" marT="65582" marB="65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892747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>
                          <a:effectLst/>
                        </a:rPr>
                        <a:t>Would</a:t>
                      </a:r>
                      <a:r>
                        <a:rPr lang="en-US" sz="2000">
                          <a:effectLst/>
                        </a:rPr>
                        <a:t/>
                      </a:r>
                      <a:br>
                        <a:rPr lang="en-US" sz="2000">
                          <a:effectLst/>
                        </a:rPr>
                      </a:br>
                      <a:r>
                        <a:rPr lang="en-US" sz="2000">
                          <a:effectLst/>
                        </a:rPr>
                        <a:t>"I </a:t>
                      </a:r>
                      <a:r>
                        <a:rPr lang="en-US" sz="2000" b="1">
                          <a:effectLst/>
                        </a:rPr>
                        <a:t>would</a:t>
                      </a:r>
                      <a:r>
                        <a:rPr lang="en-US" sz="2000">
                          <a:effectLst/>
                        </a:rPr>
                        <a:t> like to go", she said.</a:t>
                      </a:r>
                    </a:p>
                  </a:txBody>
                  <a:tcPr marL="65582" marR="65582" marT="65582" marB="65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Would</a:t>
                      </a:r>
                      <a:r>
                        <a:rPr lang="en-US" sz="2000" dirty="0">
                          <a:effectLst/>
                        </a:rPr>
                        <a:t/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</a:rPr>
                        <a:t>She said that she </a:t>
                      </a:r>
                      <a:r>
                        <a:rPr lang="en-US" sz="2000" b="1" dirty="0">
                          <a:effectLst/>
                        </a:rPr>
                        <a:t>would</a:t>
                      </a:r>
                      <a:r>
                        <a:rPr lang="en-US" sz="2000" dirty="0">
                          <a:effectLst/>
                        </a:rPr>
                        <a:t> like to go.</a:t>
                      </a:r>
                    </a:p>
                  </a:txBody>
                  <a:tcPr marL="65582" marR="65582" marT="65582" marB="65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92747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>
                          <a:effectLst/>
                        </a:rPr>
                        <a:t>Could</a:t>
                      </a:r>
                      <a:r>
                        <a:rPr lang="en-US" sz="2000">
                          <a:effectLst/>
                        </a:rPr>
                        <a:t/>
                      </a:r>
                      <a:br>
                        <a:rPr lang="en-US" sz="2000">
                          <a:effectLst/>
                        </a:rPr>
                      </a:br>
                      <a:r>
                        <a:rPr lang="en-US" sz="2000">
                          <a:effectLst/>
                        </a:rPr>
                        <a:t>"I </a:t>
                      </a:r>
                      <a:r>
                        <a:rPr lang="en-US" sz="2000" b="1">
                          <a:effectLst/>
                        </a:rPr>
                        <a:t>could</a:t>
                      </a:r>
                      <a:r>
                        <a:rPr lang="en-US" sz="2000">
                          <a:effectLst/>
                        </a:rPr>
                        <a:t> dance when I was young", she said.</a:t>
                      </a:r>
                    </a:p>
                  </a:txBody>
                  <a:tcPr marL="65582" marR="65582" marT="65582" marB="65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Could</a:t>
                      </a:r>
                      <a:r>
                        <a:rPr lang="en-US" sz="2000" dirty="0">
                          <a:effectLst/>
                        </a:rPr>
                        <a:t/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</a:rPr>
                        <a:t>She said that she </a:t>
                      </a:r>
                      <a:r>
                        <a:rPr lang="en-US" sz="2000" b="1" dirty="0">
                          <a:effectLst/>
                        </a:rPr>
                        <a:t>could</a:t>
                      </a:r>
                      <a:r>
                        <a:rPr lang="en-US" sz="2000" dirty="0">
                          <a:effectLst/>
                        </a:rPr>
                        <a:t> dance when she was young.</a:t>
                      </a:r>
                    </a:p>
                  </a:txBody>
                  <a:tcPr marL="65582" marR="65582" marT="65582" marB="65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892747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>
                          <a:effectLst/>
                        </a:rPr>
                        <a:t>Might</a:t>
                      </a:r>
                      <a:r>
                        <a:rPr lang="en-US" sz="2000">
                          <a:effectLst/>
                        </a:rPr>
                        <a:t/>
                      </a:r>
                      <a:br>
                        <a:rPr lang="en-US" sz="2000">
                          <a:effectLst/>
                        </a:rPr>
                      </a:br>
                      <a:r>
                        <a:rPr lang="en-US" sz="2000">
                          <a:effectLst/>
                        </a:rPr>
                        <a:t>They said, "We </a:t>
                      </a:r>
                      <a:r>
                        <a:rPr lang="en-US" sz="2000" b="1">
                          <a:effectLst/>
                        </a:rPr>
                        <a:t>might</a:t>
                      </a:r>
                      <a:r>
                        <a:rPr lang="en-US" sz="2000">
                          <a:effectLst/>
                        </a:rPr>
                        <a:t> play football on Sunday".</a:t>
                      </a:r>
                    </a:p>
                  </a:txBody>
                  <a:tcPr marL="65582" marR="65582" marT="65582" marB="65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Might</a:t>
                      </a:r>
                      <a:r>
                        <a:rPr lang="en-US" sz="2000" dirty="0">
                          <a:effectLst/>
                        </a:rPr>
                        <a:t/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</a:rPr>
                        <a:t>They said that they </a:t>
                      </a:r>
                      <a:r>
                        <a:rPr lang="en-US" sz="2000" b="1" dirty="0">
                          <a:effectLst/>
                        </a:rPr>
                        <a:t>might</a:t>
                      </a:r>
                      <a:r>
                        <a:rPr lang="en-US" sz="2000" dirty="0">
                          <a:effectLst/>
                        </a:rPr>
                        <a:t> play football on Sunday.</a:t>
                      </a:r>
                    </a:p>
                  </a:txBody>
                  <a:tcPr marL="65582" marR="65582" marT="65582" marB="6558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295400" y="-153888"/>
            <a:ext cx="5715000" cy="972628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88872" rIns="0" bIns="14283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Source Sans Pr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CHANGES OF  MODALS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34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1721</TotalTime>
  <Words>823</Words>
  <Application>Microsoft Office PowerPoint</Application>
  <PresentationFormat>On-screen Show (4:3)</PresentationFormat>
  <Paragraphs>184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Median</vt:lpstr>
      <vt:lpstr>DIRECT AND INDIRECT SPEECH </vt:lpstr>
      <vt:lpstr> DIRECT AND INDIRECT SPEECH</vt:lpstr>
      <vt:lpstr>INDIRECT SPEECH(REPORTED SPEECH)</vt:lpstr>
      <vt:lpstr>INDIRECT SPEECH(REPORTED SPEECH)</vt:lpstr>
      <vt:lpstr>PowerPoint Presentation</vt:lpstr>
      <vt:lpstr>CHANGES OF TENSES</vt:lpstr>
      <vt:lpstr>The Changes of tobe and Auxiliary</vt:lpstr>
      <vt:lpstr>PowerPoint Presentation</vt:lpstr>
      <vt:lpstr>PowerPoint Presentation</vt:lpstr>
      <vt:lpstr>CHANGES OF REPORTING VERB</vt:lpstr>
      <vt:lpstr>Kinds of Direct and Indirect  Speech </vt:lpstr>
      <vt:lpstr>1. STATEMENT </vt:lpstr>
      <vt:lpstr>EXERCISE  Change the sentences into indirect speech</vt:lpstr>
      <vt:lpstr>EXERCISE  Change the sentences into indirect speech</vt:lpstr>
      <vt:lpstr>PowerPoint Presentation</vt:lpstr>
      <vt:lpstr>PowerPoint Presentation</vt:lpstr>
      <vt:lpstr>PowerPoint Presentation</vt:lpstr>
    </vt:vector>
  </TitlesOfParts>
  <Company>by adguard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 indirect speech</dc:title>
  <dc:creator>axioo</dc:creator>
  <cp:lastModifiedBy>USER</cp:lastModifiedBy>
  <cp:revision>60</cp:revision>
  <dcterms:created xsi:type="dcterms:W3CDTF">2020-10-06T12:31:08Z</dcterms:created>
  <dcterms:modified xsi:type="dcterms:W3CDTF">2022-02-09T04:24:55Z</dcterms:modified>
</cp:coreProperties>
</file>