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0" r:id="rId3"/>
    <p:sldId id="281" r:id="rId4"/>
    <p:sldId id="282" r:id="rId5"/>
    <p:sldId id="283" r:id="rId6"/>
    <p:sldId id="284" r:id="rId7"/>
    <p:sldId id="258" r:id="rId8"/>
    <p:sldId id="259" r:id="rId9"/>
    <p:sldId id="257" r:id="rId10"/>
    <p:sldId id="260" r:id="rId11"/>
    <p:sldId id="266" r:id="rId12"/>
    <p:sldId id="265" r:id="rId13"/>
    <p:sldId id="264" r:id="rId14"/>
    <p:sldId id="285" r:id="rId15"/>
    <p:sldId id="286" r:id="rId16"/>
    <p:sldId id="263" r:id="rId17"/>
    <p:sldId id="262" r:id="rId18"/>
    <p:sldId id="261" r:id="rId19"/>
    <p:sldId id="272" r:id="rId20"/>
    <p:sldId id="271" r:id="rId21"/>
    <p:sldId id="270" r:id="rId22"/>
    <p:sldId id="269" r:id="rId23"/>
    <p:sldId id="268" r:id="rId24"/>
    <p:sldId id="273" r:id="rId25"/>
    <p:sldId id="274" r:id="rId26"/>
    <p:sldId id="275" r:id="rId27"/>
    <p:sldId id="276" r:id="rId28"/>
    <p:sldId id="277" r:id="rId29"/>
    <p:sldId id="278" r:id="rId30"/>
    <p:sldId id="279" r:id="rId31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81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B6D26-7AA7-429E-A56D-685305ABE7C3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A24D9DA-6B46-48CA-ADA1-BDB5460E5577}" type="slidenum">
              <a:rPr lang="id-ID" smtClean="0"/>
              <a:t>‹#›</a:t>
            </a:fld>
            <a:endParaRPr lang="id-ID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B6D26-7AA7-429E-A56D-685305ABE7C3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4D9DA-6B46-48CA-ADA1-BDB5460E557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B6D26-7AA7-429E-A56D-685305ABE7C3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4D9DA-6B46-48CA-ADA1-BDB5460E557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B6D26-7AA7-429E-A56D-685305ABE7C3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4D9DA-6B46-48CA-ADA1-BDB5460E557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B6D26-7AA7-429E-A56D-685305ABE7C3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4D9DA-6B46-48CA-ADA1-BDB5460E557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B6D26-7AA7-429E-A56D-685305ABE7C3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4D9DA-6B46-48CA-ADA1-BDB5460E5577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B6D26-7AA7-429E-A56D-685305ABE7C3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4D9DA-6B46-48CA-ADA1-BDB5460E5577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B6D26-7AA7-429E-A56D-685305ABE7C3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4D9DA-6B46-48CA-ADA1-BDB5460E557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B6D26-7AA7-429E-A56D-685305ABE7C3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4D9DA-6B46-48CA-ADA1-BDB5460E557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B6D26-7AA7-429E-A56D-685305ABE7C3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4D9DA-6B46-48CA-ADA1-BDB5460E557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B6D26-7AA7-429E-A56D-685305ABE7C3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4D9DA-6B46-48CA-ADA1-BDB5460E557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657B6D26-7AA7-429E-A56D-685305ABE7C3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4A24D9DA-6B46-48CA-ADA1-BDB5460E5577}" type="slidenum">
              <a:rPr lang="id-ID" smtClean="0"/>
              <a:t>‹#›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id-ID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haloedukasi.com/tekanan-udara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haloedukasi.com/meteoroid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haloedukasi.com/reaksi-kimia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haloedukasi.com/gelombang-elektromagnetik" TargetMode="External"/><Relationship Id="rId2" Type="http://schemas.openxmlformats.org/officeDocument/2006/relationships/hyperlink" Target="https://haloedukasi.com/elektronika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89078"/>
            <a:ext cx="7992887" cy="3944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812166" y="188640"/>
            <a:ext cx="7519687" cy="160043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d-ID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KARAKTERISTIK </a:t>
            </a:r>
            <a:br>
              <a:rPr lang="id-ID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id-ID" sz="4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LAPISAN ATMOSFER BUMI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60977" y="5734997"/>
            <a:ext cx="562205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id-ID" sz="3600" b="1" cap="none" spc="0" dirty="0">
                <a:ln/>
                <a:solidFill>
                  <a:schemeClr val="accent3"/>
                </a:solidFill>
                <a:effectLst/>
              </a:rPr>
              <a:t>Oleh: Listasari Simbolon</a:t>
            </a:r>
            <a:endParaRPr lang="en-US" sz="36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90672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56793"/>
            <a:ext cx="7315200" cy="4752568"/>
          </a:xfrm>
        </p:spPr>
        <p:txBody>
          <a:bodyPr>
            <a:normAutofit lnSpcReduction="10000"/>
          </a:bodyPr>
          <a:lstStyle/>
          <a:p>
            <a:r>
              <a:rPr lang="id-ID" sz="3200" dirty="0"/>
              <a:t>Atmosfer juga menjadi media cuaca yang bisa memengaruhi hujan, badai, topan, angin, salju, awan, dan lain sebagainya.</a:t>
            </a:r>
          </a:p>
          <a:p>
            <a:r>
              <a:rPr lang="id-ID" sz="3200" dirty="0"/>
              <a:t>Memiliki kandungan berbagai macam gas yang diperlukan oleh manusia, tumbuhan, dan juga hewan untuk bernafas dan kebutuhan lainnya seperti oksigen, nitrogen, karbondioksida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1099813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575" y="1484784"/>
            <a:ext cx="7356841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959575" y="404664"/>
            <a:ext cx="72248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id-ID" sz="5400" b="1" cap="none" spc="0" dirty="0">
                <a:ln/>
                <a:solidFill>
                  <a:schemeClr val="accent3"/>
                </a:solidFill>
                <a:effectLst/>
              </a:rPr>
              <a:t>LAPISAN ATMOSFER</a:t>
            </a:r>
            <a:endParaRPr lang="en-U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065995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404664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id-ID" b="1" dirty="0"/>
              <a:t>1. Lapisan Troposfer</a:t>
            </a:r>
            <a:br>
              <a:rPr lang="id-ID" b="1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24744"/>
            <a:ext cx="7315200" cy="5184617"/>
          </a:xfrm>
        </p:spPr>
        <p:txBody>
          <a:bodyPr>
            <a:normAutofit fontScale="92500"/>
          </a:bodyPr>
          <a:lstStyle/>
          <a:p>
            <a:r>
              <a:rPr lang="id-ID" sz="2400" dirty="0"/>
              <a:t>Troposfer berasal dari Bahasa Yunani “</a:t>
            </a:r>
            <a:r>
              <a:rPr lang="id-ID" sz="2400" i="1" dirty="0"/>
              <a:t>tropos</a:t>
            </a:r>
            <a:r>
              <a:rPr lang="id-ID" sz="2400" dirty="0"/>
              <a:t>” yang berarti perubahan. Ukuran troposfer di daerah khatulistiwa lebih luas dibandingkan di daerah kutub.</a:t>
            </a:r>
          </a:p>
          <a:p>
            <a:r>
              <a:rPr lang="id-ID" sz="2400" dirty="0"/>
              <a:t>Troposfer merupakan lapisan terbawah atau paling rendah dan berada paling dekat dengan makhluk hidup.</a:t>
            </a:r>
          </a:p>
          <a:p>
            <a:r>
              <a:rPr lang="id-ID" sz="2400" dirty="0"/>
              <a:t>Gas pada troposfer memiliki komposisi yang paling baik dan ideal untuk makhluk hidup.</a:t>
            </a:r>
          </a:p>
          <a:p>
            <a:r>
              <a:rPr lang="id-ID" sz="2400" dirty="0"/>
              <a:t>Selain memiliki komposisi gas yang baik, lapisan troposfer juga berfungsi untuk menjaga makhluk hidup dari radiasi matahari dan benda benda langit.</a:t>
            </a:r>
          </a:p>
          <a:p>
            <a:r>
              <a:rPr lang="id-ID" sz="2400" dirty="0"/>
              <a:t>Pada lapisan ini pula terjadi perubahan cuaca, perubahan suhu, perubahan angin, dan </a:t>
            </a:r>
            <a:r>
              <a:rPr lang="id-ID" sz="2400" dirty="0">
                <a:hlinkClick r:id="rId2"/>
              </a:rPr>
              <a:t>tekanan udara</a:t>
            </a:r>
            <a:r>
              <a:rPr lang="id-ID" sz="2400" dirty="0"/>
              <a:t>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1112999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id-ID" b="1" dirty="0"/>
              <a:t>Ciri-ciri Lapisan Troposfer</a:t>
            </a:r>
            <a:br>
              <a:rPr lang="id-ID" b="1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064896" cy="5184576"/>
          </a:xfrm>
        </p:spPr>
        <p:txBody>
          <a:bodyPr>
            <a:noAutofit/>
          </a:bodyPr>
          <a:lstStyle/>
          <a:p>
            <a:r>
              <a:rPr lang="id-ID" sz="3200" dirty="0"/>
              <a:t>Memiliki ketebalan sekitar 9 km di daerah kutub dan 12 km di daerah katulistiwa.</a:t>
            </a:r>
          </a:p>
          <a:p>
            <a:r>
              <a:rPr lang="id-ID" sz="3200" dirty="0"/>
              <a:t>Suhu udara akan turun sebesar 0,5 derajat Celcius ketika ketinggian naik setiap 100 meter</a:t>
            </a:r>
          </a:p>
          <a:p>
            <a:r>
              <a:rPr lang="id-ID" sz="3200" dirty="0"/>
              <a:t>Memiliki lapisan yang lain yang berada di antara lapisan troposfer dan stratosfer. Lapisan ini disebut tropopause.</a:t>
            </a:r>
          </a:p>
          <a:p>
            <a:r>
              <a:rPr lang="id-ID" sz="3200" dirty="0"/>
              <a:t>Memiliki kandungan uap air terbanyak dibandingkan lapisan lainny</a:t>
            </a:r>
          </a:p>
        </p:txBody>
      </p:sp>
    </p:spTree>
    <p:extLst>
      <p:ext uri="{BB962C8B-B14F-4D97-AF65-F5344CB8AC3E}">
        <p14:creationId xmlns:p14="http://schemas.microsoft.com/office/powerpoint/2010/main" val="18346076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908720"/>
            <a:ext cx="7315200" cy="5112568"/>
          </a:xfrm>
        </p:spPr>
        <p:txBody>
          <a:bodyPr>
            <a:normAutofit fontScale="92500" lnSpcReduction="20000"/>
          </a:bodyPr>
          <a:lstStyle/>
          <a:p>
            <a:pPr lvl="0">
              <a:buClr>
                <a:srgbClr val="FF8600"/>
              </a:buClr>
            </a:pPr>
            <a:r>
              <a:rPr lang="id-ID" sz="2800" dirty="0">
                <a:solidFill>
                  <a:prstClr val="white"/>
                </a:solidFill>
              </a:rPr>
              <a:t>Tempat terjadinya perubahan cuaca, tekanan, suhu, dan kelembaban</a:t>
            </a:r>
          </a:p>
          <a:p>
            <a:pPr lvl="0">
              <a:buClr>
                <a:srgbClr val="FF8600"/>
              </a:buClr>
            </a:pPr>
            <a:r>
              <a:rPr lang="id-ID" sz="2800" dirty="0">
                <a:solidFill>
                  <a:srgbClr val="00B0F0"/>
                </a:solidFill>
              </a:rPr>
              <a:t>Perubahan suhu rata rata dapat diukur dengan rumus :</a:t>
            </a:r>
            <a:r>
              <a:rPr lang="id-ID" sz="2800" dirty="0">
                <a:solidFill>
                  <a:prstClr val="white"/>
                </a:solidFill>
              </a:rPr>
              <a:t/>
            </a:r>
            <a:br>
              <a:rPr lang="id-ID" sz="2800" dirty="0">
                <a:solidFill>
                  <a:prstClr val="white"/>
                </a:solidFill>
              </a:rPr>
            </a:br>
            <a:r>
              <a:rPr lang="id-ID" sz="2800" dirty="0">
                <a:solidFill>
                  <a:prstClr val="white"/>
                </a:solidFill>
              </a:rPr>
              <a:t/>
            </a:r>
            <a:br>
              <a:rPr lang="id-ID" sz="2800" dirty="0">
                <a:solidFill>
                  <a:prstClr val="white"/>
                </a:solidFill>
              </a:rPr>
            </a:br>
            <a:r>
              <a:rPr lang="id-ID" sz="2800" b="1" dirty="0">
                <a:solidFill>
                  <a:srgbClr val="FFFF00"/>
                </a:solidFill>
              </a:rPr>
              <a:t>T1 = T0 – i/100 x 0,6 derajat Celsius</a:t>
            </a:r>
          </a:p>
          <a:p>
            <a:pPr marL="45720" lvl="0" indent="0">
              <a:buClr>
                <a:srgbClr val="FF8600"/>
              </a:buClr>
              <a:buNone/>
            </a:pPr>
            <a:r>
              <a:rPr lang="id-ID" sz="2800" b="1" dirty="0">
                <a:solidFill>
                  <a:srgbClr val="FFFF00"/>
                </a:solidFill>
              </a:rPr>
              <a:t/>
            </a:r>
            <a:br>
              <a:rPr lang="id-ID" sz="2800" b="1" dirty="0">
                <a:solidFill>
                  <a:srgbClr val="FFFF00"/>
                </a:solidFill>
              </a:rPr>
            </a:br>
            <a:r>
              <a:rPr lang="id-ID" sz="2800" b="1" dirty="0">
                <a:solidFill>
                  <a:srgbClr val="FFFF00"/>
                </a:solidFill>
              </a:rPr>
              <a:t>	T1 	: Suhu suatu tempat</a:t>
            </a:r>
            <a:br>
              <a:rPr lang="id-ID" sz="2800" b="1" dirty="0">
                <a:solidFill>
                  <a:srgbClr val="FFFF00"/>
                </a:solidFill>
              </a:rPr>
            </a:br>
            <a:r>
              <a:rPr lang="id-ID" sz="2800" b="1" dirty="0">
                <a:solidFill>
                  <a:srgbClr val="FFFF00"/>
                </a:solidFill>
              </a:rPr>
              <a:t>	T0 	: Suhu di permukaan laut</a:t>
            </a:r>
          </a:p>
          <a:p>
            <a:pPr marL="45720" lvl="0" indent="0">
              <a:buClr>
                <a:srgbClr val="FF8600"/>
              </a:buClr>
              <a:buNone/>
            </a:pPr>
            <a:r>
              <a:rPr lang="id-ID" sz="2800" b="1" dirty="0">
                <a:solidFill>
                  <a:srgbClr val="FFFF00"/>
                </a:solidFill>
              </a:rPr>
              <a:t>   	I    	: Ketinggian tempat</a:t>
            </a:r>
          </a:p>
          <a:p>
            <a:pPr marL="45720" lvl="0" indent="0">
              <a:buClr>
                <a:srgbClr val="FF8600"/>
              </a:buClr>
              <a:buNone/>
            </a:pPr>
            <a:r>
              <a:rPr lang="id-ID" sz="2800" b="1" dirty="0">
                <a:solidFill>
                  <a:srgbClr val="FFFF00"/>
                </a:solidFill>
              </a:rPr>
              <a:t>	100	: konstan</a:t>
            </a:r>
          </a:p>
          <a:p>
            <a:pPr marL="45720" lvl="0" indent="0">
              <a:buClr>
                <a:srgbClr val="FF8600"/>
              </a:buClr>
              <a:buNone/>
            </a:pPr>
            <a:r>
              <a:rPr lang="id-ID" sz="2800" b="1" dirty="0">
                <a:solidFill>
                  <a:srgbClr val="FFFF00"/>
                </a:solidFill>
              </a:rPr>
              <a:t>	0,6	: adiabatik ( perubahan suhu 		   akibat ketinggian suatu tempat)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0157679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980729"/>
            <a:ext cx="7704856" cy="5328632"/>
          </a:xfrm>
        </p:spPr>
        <p:txBody>
          <a:bodyPr>
            <a:noAutofit/>
          </a:bodyPr>
          <a:lstStyle/>
          <a:p>
            <a:r>
              <a:rPr lang="id-ID" sz="3200" dirty="0"/>
              <a:t>Menurunnya suhu seiring dengan ketinggian ini disebabkan karena semakin tipisnya lapisan udara di atmosfer. Akibatnya, semakin sedikit partikel udara yang menyerap dan menyimpan panas pada daerah ketinggian.</a:t>
            </a:r>
          </a:p>
          <a:p>
            <a:r>
              <a:rPr lang="id-ID" sz="3200" dirty="0"/>
              <a:t>Umumnya, setiap kenaikan 100 m ketinggian, akan menyebabkan penurunan suhu udara sebesar 0,6 ºC.</a:t>
            </a:r>
          </a:p>
        </p:txBody>
      </p:sp>
    </p:spTree>
    <p:extLst>
      <p:ext uri="{BB962C8B-B14F-4D97-AF65-F5344CB8AC3E}">
        <p14:creationId xmlns:p14="http://schemas.microsoft.com/office/powerpoint/2010/main" val="10262127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476672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id-ID" b="1" dirty="0"/>
              <a:t>Fungsi Lapisan Troposfer</a:t>
            </a:r>
            <a:br>
              <a:rPr lang="id-ID" b="1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40769"/>
            <a:ext cx="7315200" cy="4968592"/>
          </a:xfrm>
        </p:spPr>
        <p:txBody>
          <a:bodyPr/>
          <a:lstStyle/>
          <a:p>
            <a:r>
              <a:rPr lang="id-ID" sz="3200" dirty="0"/>
              <a:t>Tempat terjadinya perubahan dan pembentukan cuaca</a:t>
            </a:r>
          </a:p>
          <a:p>
            <a:r>
              <a:rPr lang="id-ID" sz="3200" dirty="0"/>
              <a:t>Tempat proses terjadinya hujan</a:t>
            </a:r>
          </a:p>
          <a:p>
            <a:r>
              <a:rPr lang="id-ID" sz="3200" dirty="0"/>
              <a:t>Tempat penyedia sumber udara</a:t>
            </a:r>
          </a:p>
          <a:p>
            <a:r>
              <a:rPr lang="id-ID" sz="3200" dirty="0"/>
              <a:t>Memiliki kandunganu uap air terbesar yang berguna bagi kelangsungan hidup makhluk di Bumi</a:t>
            </a:r>
          </a:p>
          <a:p>
            <a:r>
              <a:rPr lang="id-ID" sz="3200" dirty="0"/>
              <a:t>Lapisan yang aman untuk transportasi udara.</a:t>
            </a:r>
          </a:p>
          <a:p>
            <a:pPr marL="4572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0994663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id-ID" b="1" dirty="0"/>
              <a:t>2. Lapisan Statosfer</a:t>
            </a:r>
            <a:br>
              <a:rPr lang="id-ID" b="1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340768"/>
            <a:ext cx="7632848" cy="4968552"/>
          </a:xfrm>
        </p:spPr>
        <p:txBody>
          <a:bodyPr>
            <a:normAutofit/>
          </a:bodyPr>
          <a:lstStyle/>
          <a:p>
            <a:r>
              <a:rPr lang="id-ID" sz="2800" dirty="0"/>
              <a:t>lapisan kedua setelah troposfer. Letak lapisan statosfer berada pada ketinggian 10 km sampai 50 km di atas permukaan Bumi.</a:t>
            </a:r>
          </a:p>
          <a:p>
            <a:r>
              <a:rPr lang="id-ID" sz="2800" dirty="0"/>
              <a:t>Setelah diserap, gelombang tersebut dipecah menjadi oksigen atomik dan diatomik.</a:t>
            </a:r>
          </a:p>
          <a:p>
            <a:r>
              <a:rPr lang="id-ID" sz="2800" dirty="0"/>
              <a:t>Oksigen atomik adalah oksigen yang ditemukan di bagian atas statosfer. </a:t>
            </a:r>
          </a:p>
          <a:p>
            <a:r>
              <a:rPr lang="id-ID" sz="2800" dirty="0"/>
              <a:t>Sedangkan oksigen diatomik merupakan oksigen yang dapat ditemukan di bagian bawah statosfer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0476846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268761"/>
            <a:ext cx="7920880" cy="5040600"/>
          </a:xfrm>
        </p:spPr>
        <p:txBody>
          <a:bodyPr/>
          <a:lstStyle/>
          <a:p>
            <a:pPr marL="45720" indent="0">
              <a:buNone/>
            </a:pPr>
            <a:r>
              <a:rPr lang="it-IT" sz="3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Lapisan statosfer memiliki beberapa lapisan</a:t>
            </a:r>
            <a:endParaRPr lang="id-ID" sz="3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it-IT" sz="2800" dirty="0"/>
              <a:t> </a:t>
            </a:r>
            <a:r>
              <a:rPr lang="id-ID" sz="3200" dirty="0"/>
              <a:t>lapisan isotermis yaitu lapisan yang memiliki suhu udara dengan kondisi tetap</a:t>
            </a:r>
          </a:p>
          <a:p>
            <a:r>
              <a:rPr lang="id-ID" sz="3200" dirty="0"/>
              <a:t>lapisan panas yaitu lapisan yang memiliki ozon sehingga bersifat panas</a:t>
            </a:r>
          </a:p>
          <a:p>
            <a:r>
              <a:rPr lang="id-ID" sz="3200" dirty="0"/>
              <a:t>lapisan campuran panas yaitu lapisan paling atas dari statosfer dan dekat dengan mesosfer</a:t>
            </a:r>
          </a:p>
        </p:txBody>
      </p:sp>
    </p:spTree>
    <p:extLst>
      <p:ext uri="{BB962C8B-B14F-4D97-AF65-F5344CB8AC3E}">
        <p14:creationId xmlns:p14="http://schemas.microsoft.com/office/powerpoint/2010/main" val="19520656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4704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id-ID" b="1" dirty="0"/>
              <a:t>Ciri-ciri Lapisan Statosfer</a:t>
            </a:r>
            <a:br>
              <a:rPr lang="id-ID" b="1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00808"/>
            <a:ext cx="7848872" cy="4680520"/>
          </a:xfrm>
        </p:spPr>
        <p:txBody>
          <a:bodyPr>
            <a:normAutofit/>
          </a:bodyPr>
          <a:lstStyle/>
          <a:p>
            <a:r>
              <a:rPr lang="id-ID" sz="2800" dirty="0"/>
              <a:t>Tidak mengandung uap air, awan, atau debu pembentuk atmosfer</a:t>
            </a:r>
          </a:p>
          <a:p>
            <a:r>
              <a:rPr lang="id-ID" sz="2800" dirty="0"/>
              <a:t>Mengalami stratifikasi suhu</a:t>
            </a:r>
          </a:p>
          <a:p>
            <a:r>
              <a:rPr lang="id-ID" sz="2800" dirty="0"/>
              <a:t>Mampu menyerap radiasi dari sinar ultraviolet yang dipancarkan matahari</a:t>
            </a:r>
          </a:p>
          <a:p>
            <a:r>
              <a:rPr lang="id-ID" sz="2800" dirty="0"/>
              <a:t>Berada pada ketinggian 10 km sampai 50 km dari permukaan Bumi</a:t>
            </a:r>
          </a:p>
          <a:p>
            <a:r>
              <a:rPr lang="id-ID" sz="2800" dirty="0"/>
              <a:t>Memiliki lapisan ozon.</a:t>
            </a:r>
          </a:p>
          <a:p>
            <a:pPr marL="4572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952398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9"/>
            <a:ext cx="7992888" cy="4608512"/>
          </a:xfrm>
        </p:spPr>
        <p:txBody>
          <a:bodyPr>
            <a:noAutofit/>
          </a:bodyPr>
          <a:lstStyle/>
          <a:p>
            <a:r>
              <a:rPr lang="id-ID" sz="3600" dirty="0">
                <a:solidFill>
                  <a:srgbClr val="00B050"/>
                </a:solidFill>
              </a:rPr>
              <a:t>Atmosfer Bumi terdiri atas unsur</a:t>
            </a:r>
            <a:r>
              <a:rPr lang="id-ID" sz="3600" dirty="0"/>
              <a:t/>
            </a:r>
            <a:br>
              <a:rPr lang="id-ID" sz="3600" dirty="0"/>
            </a:br>
            <a:r>
              <a:rPr lang="id-ID" sz="3600" dirty="0"/>
              <a:t>	</a:t>
            </a:r>
            <a:r>
              <a:rPr lang="id-ID" sz="3600" dirty="0">
                <a:solidFill>
                  <a:srgbClr val="00B0F0"/>
                </a:solidFill>
              </a:rPr>
              <a:t>nitrogen (78,08)</a:t>
            </a:r>
            <a:r>
              <a:rPr lang="id-ID" sz="3600" dirty="0"/>
              <a:t/>
            </a:r>
            <a:br>
              <a:rPr lang="id-ID" sz="3600" dirty="0"/>
            </a:br>
            <a:r>
              <a:rPr lang="id-ID" sz="3600" dirty="0"/>
              <a:t>	</a:t>
            </a:r>
            <a:r>
              <a:rPr lang="id-ID" sz="3600" dirty="0">
                <a:solidFill>
                  <a:srgbClr val="00B0F0"/>
                </a:solidFill>
              </a:rPr>
              <a:t>oksigen (21%)</a:t>
            </a:r>
            <a:r>
              <a:rPr lang="id-ID" sz="3600" dirty="0"/>
              <a:t>, </a:t>
            </a:r>
            <a:br>
              <a:rPr lang="id-ID" sz="3600" dirty="0"/>
            </a:br>
            <a:r>
              <a:rPr lang="id-ID" sz="3600" dirty="0"/>
              <a:t>	</a:t>
            </a:r>
            <a:r>
              <a:rPr lang="id-ID" sz="3600" dirty="0">
                <a:solidFill>
                  <a:srgbClr val="00B0F0"/>
                </a:solidFill>
              </a:rPr>
              <a:t>karbondioksida (0.03%),</a:t>
            </a:r>
          </a:p>
          <a:p>
            <a:r>
              <a:rPr lang="id-ID" sz="3600" dirty="0">
                <a:solidFill>
                  <a:srgbClr val="00B0F0"/>
                </a:solidFill>
              </a:rPr>
              <a:t> </a:t>
            </a:r>
            <a:r>
              <a:rPr lang="id-ID" sz="3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Atmosfer melindungi kehidupan di bumi dengan menyerap radiasi sinar ultraviolet dari Matahari dan mengurangi suhu ekstrem antara siang dan malam.</a:t>
            </a:r>
          </a:p>
          <a:p>
            <a:pPr marL="45720" indent="0">
              <a:buNone/>
            </a:pPr>
            <a:r>
              <a:rPr lang="id-ID" sz="3600" dirty="0"/>
              <a:t/>
            </a:r>
            <a:br>
              <a:rPr lang="id-ID" sz="3600" dirty="0"/>
            </a:br>
            <a:endParaRPr lang="id-ID" sz="3600" dirty="0"/>
          </a:p>
        </p:txBody>
      </p:sp>
      <p:sp>
        <p:nvSpPr>
          <p:cNvPr id="4" name="Rectangle 3"/>
          <p:cNvSpPr/>
          <p:nvPr/>
        </p:nvSpPr>
        <p:spPr>
          <a:xfrm>
            <a:off x="1389079" y="404664"/>
            <a:ext cx="636584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36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DUSUSNAN UNSUR UDARA</a:t>
            </a:r>
            <a:br>
              <a:rPr lang="id-ID" sz="36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id-ID" sz="36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DI ATMOSFER</a:t>
            </a:r>
            <a:endParaRPr lang="en-US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05853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20688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id-ID" b="1" dirty="0"/>
              <a:t>Fungsi Lapisan Statosfer</a:t>
            </a:r>
            <a:br>
              <a:rPr lang="id-ID" b="1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72776"/>
            <a:ext cx="7315200" cy="4392528"/>
          </a:xfrm>
        </p:spPr>
        <p:txBody>
          <a:bodyPr>
            <a:normAutofit/>
          </a:bodyPr>
          <a:lstStyle/>
          <a:p>
            <a:r>
              <a:rPr lang="id-ID" sz="3200" dirty="0"/>
              <a:t>Lapisan statosfer memiliki lapisan ozon sehingga secara umum lapisan ini berfungsi sebagai penyerap sinar UV dari pancaran matahari. </a:t>
            </a:r>
            <a:br>
              <a:rPr lang="id-ID" sz="3200" dirty="0"/>
            </a:br>
            <a:r>
              <a:rPr lang="id-ID" sz="1400" dirty="0"/>
              <a:t/>
            </a:r>
            <a:br>
              <a:rPr lang="id-ID" sz="1400" dirty="0"/>
            </a:br>
            <a:r>
              <a:rPr lang="id-ID" sz="3200" dirty="0"/>
              <a:t>Dengan adanya lapisan ozon tersebut, maka lapisan statosfer mampu melindungi bumi dari radiasi sinar matahari.</a:t>
            </a:r>
          </a:p>
        </p:txBody>
      </p:sp>
    </p:spTree>
    <p:extLst>
      <p:ext uri="{BB962C8B-B14F-4D97-AF65-F5344CB8AC3E}">
        <p14:creationId xmlns:p14="http://schemas.microsoft.com/office/powerpoint/2010/main" val="14450547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32656"/>
            <a:ext cx="7315200" cy="1154097"/>
          </a:xfrm>
        </p:spPr>
        <p:txBody>
          <a:bodyPr/>
          <a:lstStyle/>
          <a:p>
            <a:r>
              <a:rPr lang="id-ID" b="1" dirty="0"/>
              <a:t>3. Lapisan Mesosfer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56792"/>
            <a:ext cx="7618040" cy="4752569"/>
          </a:xfrm>
        </p:spPr>
        <p:txBody>
          <a:bodyPr>
            <a:normAutofit lnSpcReduction="10000"/>
          </a:bodyPr>
          <a:lstStyle/>
          <a:p>
            <a:r>
              <a:rPr lang="id-ID" sz="2800" dirty="0"/>
              <a:t>Lapisan mesosfer merupakan lapisan ketiga dari atmosfer setelah lapisan statosfer.</a:t>
            </a:r>
          </a:p>
          <a:p>
            <a:r>
              <a:rPr lang="id-ID" sz="2800" dirty="0"/>
              <a:t>Suhu pada lapisan ini tentunya semakin berkurang karena ketinggiannya yang berbeda.</a:t>
            </a:r>
          </a:p>
          <a:p>
            <a:r>
              <a:rPr lang="id-ID" sz="2800" dirty="0"/>
              <a:t>Umumnya, </a:t>
            </a:r>
            <a:r>
              <a:rPr lang="id-ID" sz="2800" dirty="0">
                <a:hlinkClick r:id="rId2"/>
              </a:rPr>
              <a:t>meteor</a:t>
            </a:r>
            <a:r>
              <a:rPr lang="id-ID" sz="2800" dirty="0"/>
              <a:t> yang sampai pada lapisan ini akan terbakar sehingga tidak sampai ke Bumi.</a:t>
            </a:r>
          </a:p>
          <a:p>
            <a:r>
              <a:rPr lang="id-ID" sz="2800" dirty="0"/>
              <a:t>Pada lapisan ini terdapat lapisan perantara yang disebut mesopause yaitu lapisan antara mesosfer dengan atmosfer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359290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7315200" cy="1154097"/>
          </a:xfrm>
        </p:spPr>
        <p:txBody>
          <a:bodyPr/>
          <a:lstStyle/>
          <a:p>
            <a:r>
              <a:rPr lang="id-ID" dirty="0"/>
              <a:t>Ciri-Ciri Lapisan Mesosfer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916833"/>
            <a:ext cx="7920880" cy="4392528"/>
          </a:xfrm>
        </p:spPr>
        <p:txBody>
          <a:bodyPr/>
          <a:lstStyle/>
          <a:p>
            <a:r>
              <a:rPr lang="id-ID" sz="2800" dirty="0"/>
              <a:t>Suhu mesosfer akan semakin rendah ketika lapisannya semakin tinggi.</a:t>
            </a:r>
          </a:p>
          <a:p>
            <a:r>
              <a:rPr lang="id-ID" sz="2800" dirty="0"/>
              <a:t>Memiliki suhu sekitar -50 hingga -70 derajat Celcius</a:t>
            </a:r>
          </a:p>
          <a:p>
            <a:r>
              <a:rPr lang="id-ID" sz="2800" dirty="0"/>
              <a:t>Memiliki ketebalan mulai dari 45 sampai 75 km</a:t>
            </a:r>
          </a:p>
          <a:p>
            <a:r>
              <a:rPr lang="id-ID" sz="2800" dirty="0"/>
              <a:t>Memiliki lapisan perantara antara lapisan mesosfer dengan termosfer yang disebut dengan lapisan mesopause</a:t>
            </a:r>
          </a:p>
          <a:p>
            <a:pPr marL="4572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9417845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32656"/>
            <a:ext cx="7315200" cy="1154097"/>
          </a:xfrm>
        </p:spPr>
        <p:txBody>
          <a:bodyPr/>
          <a:lstStyle/>
          <a:p>
            <a:r>
              <a:rPr lang="id-ID" dirty="0"/>
              <a:t>Fungsi Lapisan Mesosfer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136904" cy="4752528"/>
          </a:xfrm>
        </p:spPr>
        <p:txBody>
          <a:bodyPr>
            <a:noAutofit/>
          </a:bodyPr>
          <a:lstStyle/>
          <a:p>
            <a:r>
              <a:rPr lang="id-ID" sz="2400" dirty="0"/>
              <a:t>Salah satu keunikan dari lapisan ini adalah keadaan ketika meteor dan benda langit yang terbakar jika menuju Bumi.</a:t>
            </a:r>
          </a:p>
          <a:p>
            <a:r>
              <a:rPr lang="id-ID" sz="2400" dirty="0"/>
              <a:t>Benda tersebut terbakar pada lapisan statosfer sebelum sampai pada Bumi. Sehingga lapisan statosfer berfungsi sebagai pelindung Bumi.</a:t>
            </a:r>
          </a:p>
          <a:p>
            <a:r>
              <a:rPr lang="id-ID" sz="2400" dirty="0"/>
              <a:t>Selain itu, lapisan statosfer juga berfungsi sebagai penghantar gelombang. Pada lapisan ini beberapa atom terionisasi sehingga menghasilkan gelombag elektromagnetik.</a:t>
            </a:r>
          </a:p>
          <a:p>
            <a:r>
              <a:rPr lang="id-ID" sz="2400" dirty="0"/>
              <a:t>Gelombang ini digunakan oleh manusia sebagai sinyal radio, televisi, atau telepon.</a:t>
            </a:r>
          </a:p>
        </p:txBody>
      </p:sp>
    </p:spTree>
    <p:extLst>
      <p:ext uri="{BB962C8B-B14F-4D97-AF65-F5344CB8AC3E}">
        <p14:creationId xmlns:p14="http://schemas.microsoft.com/office/powerpoint/2010/main" val="13008881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id-ID" b="1" dirty="0"/>
              <a:t>4. Lapisan Termosfer</a:t>
            </a:r>
            <a:br>
              <a:rPr lang="id-ID" b="1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268760"/>
            <a:ext cx="7776864" cy="4824577"/>
          </a:xfrm>
        </p:spPr>
        <p:txBody>
          <a:bodyPr>
            <a:normAutofit lnSpcReduction="10000"/>
          </a:bodyPr>
          <a:lstStyle/>
          <a:p>
            <a:r>
              <a:rPr lang="id-ID" sz="2800" dirty="0"/>
              <a:t>Lapisan termosfer berasal dari Bahasa Yunani yaitu “</a:t>
            </a:r>
            <a:r>
              <a:rPr lang="id-ID" sz="2800" i="1" dirty="0"/>
              <a:t>thermos</a:t>
            </a:r>
            <a:r>
              <a:rPr lang="id-ID" sz="2800" dirty="0"/>
              <a:t>” yang artinya adalah panas dan ”</a:t>
            </a:r>
            <a:r>
              <a:rPr lang="id-ID" sz="2800" i="1" dirty="0"/>
              <a:t>sphere</a:t>
            </a:r>
            <a:r>
              <a:rPr lang="id-ID" sz="2800" dirty="0"/>
              <a:t>” yang berarti lapisan.</a:t>
            </a:r>
          </a:p>
          <a:p>
            <a:r>
              <a:rPr lang="id-ID" sz="2800" dirty="0"/>
              <a:t>Transisi dari lapisan mesosfer ke lapisan termosfer terjadi ketika ketinggian 81 km.</a:t>
            </a:r>
          </a:p>
          <a:p>
            <a:r>
              <a:rPr lang="id-ID" sz="2800" dirty="0"/>
              <a:t>Pada lapisan ini suhu atau temperaturnya sangat berbeda dengan lapisan lainnya.</a:t>
            </a:r>
          </a:p>
          <a:p>
            <a:r>
              <a:rPr lang="id-ID" sz="2800" dirty="0"/>
              <a:t>Perubahan yang drastis pada lapisan ini karena adanya radiasi sinar ultraviolet.</a:t>
            </a:r>
          </a:p>
          <a:p>
            <a:r>
              <a:rPr lang="id-ID" sz="2800" dirty="0">
                <a:hlinkClick r:id="rId2"/>
              </a:rPr>
              <a:t>Reaksi kimia</a:t>
            </a:r>
            <a:r>
              <a:rPr lang="id-ID" sz="2800" dirty="0"/>
              <a:t> yang dari radiasi ini kemudian membentuk lapisan yang mengandung listrik.</a:t>
            </a:r>
          </a:p>
          <a:p>
            <a:pPr marL="4572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1285279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6632"/>
            <a:ext cx="7315200" cy="1154097"/>
          </a:xfrm>
        </p:spPr>
        <p:txBody>
          <a:bodyPr/>
          <a:lstStyle/>
          <a:p>
            <a:r>
              <a:rPr lang="id-ID" dirty="0"/>
              <a:t>Ciri-ciri Lapisan Termosfer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700808"/>
            <a:ext cx="7632848" cy="4248472"/>
          </a:xfrm>
        </p:spPr>
        <p:txBody>
          <a:bodyPr>
            <a:normAutofit fontScale="92500"/>
          </a:bodyPr>
          <a:lstStyle/>
          <a:p>
            <a:r>
              <a:rPr lang="id-ID" sz="3500" dirty="0"/>
              <a:t>Adanya proses ionisasi karena adanya reaksi kimia dari radiasi matahari,</a:t>
            </a:r>
          </a:p>
          <a:p>
            <a:r>
              <a:rPr lang="id-ID" sz="3500" dirty="0"/>
              <a:t>Memiliki lapisan inversi yaitu lapisan dari atmosfer yang akan semakin dingin jika ketinggiannya semakin naik</a:t>
            </a:r>
          </a:p>
          <a:p>
            <a:r>
              <a:rPr lang="id-ID" sz="3500" dirty="0"/>
              <a:t>Memuat partikel partikel ion yang berguna sebagai gelombang radio</a:t>
            </a:r>
          </a:p>
          <a:p>
            <a:pPr marL="4572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8031727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315200" cy="1154097"/>
          </a:xfrm>
        </p:spPr>
        <p:txBody>
          <a:bodyPr/>
          <a:lstStyle/>
          <a:p>
            <a:r>
              <a:rPr lang="id-ID" dirty="0"/>
              <a:t>Fungsi Lapisan Termosfer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628800"/>
            <a:ext cx="7315200" cy="4320480"/>
          </a:xfrm>
        </p:spPr>
        <p:txBody>
          <a:bodyPr>
            <a:normAutofit lnSpcReduction="10000"/>
          </a:bodyPr>
          <a:lstStyle/>
          <a:p>
            <a:r>
              <a:rPr lang="id-ID" sz="3200" dirty="0"/>
              <a:t>Secara umum lapisan termosfer memiliki fungsi sebagai sumber gelombang </a:t>
            </a:r>
            <a:r>
              <a:rPr lang="id-ID" sz="3200" dirty="0">
                <a:hlinkClick r:id="rId2"/>
              </a:rPr>
              <a:t>elektronik</a:t>
            </a:r>
            <a:r>
              <a:rPr lang="id-ID" sz="3200" dirty="0"/>
              <a:t> karena adanya proses ionisasi</a:t>
            </a:r>
            <a:br>
              <a:rPr lang="id-ID" sz="3200" dirty="0"/>
            </a:br>
            <a:r>
              <a:rPr lang="id-ID" sz="1600" dirty="0"/>
              <a:t>.</a:t>
            </a:r>
          </a:p>
          <a:p>
            <a:r>
              <a:rPr lang="id-ID" sz="3200" dirty="0">
                <a:hlinkClick r:id="rId3"/>
              </a:rPr>
              <a:t>Gelombang elektromagnetik</a:t>
            </a:r>
            <a:r>
              <a:rPr lang="id-ID" sz="3200" dirty="0"/>
              <a:t> ini berguna untuk alat komunikasi karena memancarkan sinyal baik televisi, radio, atau telepon.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3242476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id-ID" b="1" dirty="0"/>
              <a:t>5. Lapisan Eksosfer</a:t>
            </a:r>
            <a:br>
              <a:rPr lang="id-ID" b="1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136904" cy="5256584"/>
          </a:xfrm>
        </p:spPr>
        <p:txBody>
          <a:bodyPr>
            <a:normAutofit lnSpcReduction="10000"/>
          </a:bodyPr>
          <a:lstStyle/>
          <a:p>
            <a:r>
              <a:rPr lang="id-ID" sz="2400" dirty="0"/>
              <a:t>Lapisan eksosfer merupakan lapisan terakhir dari atmosfer dan memiliki jarak paling jauh dari permukaan Bumi.</a:t>
            </a:r>
          </a:p>
          <a:p>
            <a:r>
              <a:rPr lang="id-ID" sz="2400" dirty="0"/>
              <a:t>Sesuai dengan namanya yang berasal dari Bahasa Yunani, ”</a:t>
            </a:r>
            <a:r>
              <a:rPr lang="id-ID" sz="2400" i="1" dirty="0"/>
              <a:t>exo</a:t>
            </a:r>
            <a:r>
              <a:rPr lang="id-ID" sz="2400" dirty="0"/>
              <a:t>” artinya luar dan ”</a:t>
            </a:r>
            <a:r>
              <a:rPr lang="id-ID" sz="2400" i="1" dirty="0"/>
              <a:t>sphere</a:t>
            </a:r>
            <a:r>
              <a:rPr lang="id-ID" sz="2400" dirty="0"/>
              <a:t>” yang berarti lapisan.</a:t>
            </a:r>
          </a:p>
          <a:p>
            <a:r>
              <a:rPr lang="id-ID" sz="2400" dirty="0"/>
              <a:t>Pada lapisan ini terdapat proses refleksi cahaya matahari yang dikenal dengan cahaya zodiakal.</a:t>
            </a:r>
          </a:p>
          <a:p>
            <a:r>
              <a:rPr lang="id-ID" sz="2400" dirty="0"/>
              <a:t>Cahaya zodiakal merupakan cahaya yang dipantulkan oleh partikel debu meteoritik.</a:t>
            </a:r>
          </a:p>
          <a:p>
            <a:r>
              <a:rPr lang="id-ID" sz="2400" dirty="0"/>
              <a:t>Pada lapisan ini juga terdapat gaya berat yang sangat kecil sehingga jarang terjadi benturan benda langit dengan lapisan eksosfer.</a:t>
            </a:r>
          </a:p>
          <a:p>
            <a:r>
              <a:rPr lang="id-ID" sz="2400" dirty="0"/>
              <a:t>Karena sifat ini lapisan eksosfer juga disebut disipasisfer.</a:t>
            </a:r>
          </a:p>
        </p:txBody>
      </p:sp>
    </p:spTree>
    <p:extLst>
      <p:ext uri="{BB962C8B-B14F-4D97-AF65-F5344CB8AC3E}">
        <p14:creationId xmlns:p14="http://schemas.microsoft.com/office/powerpoint/2010/main" val="40890670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7315200" cy="1154097"/>
          </a:xfrm>
        </p:spPr>
        <p:txBody>
          <a:bodyPr/>
          <a:lstStyle/>
          <a:p>
            <a:r>
              <a:rPr lang="id-ID" dirty="0"/>
              <a:t>Ciri-ciri Lapisan Eksosfer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72817"/>
            <a:ext cx="7690048" cy="4536544"/>
          </a:xfrm>
        </p:spPr>
        <p:txBody>
          <a:bodyPr/>
          <a:lstStyle/>
          <a:p>
            <a:r>
              <a:rPr lang="id-ID" sz="2800" dirty="0"/>
              <a:t>Terletak pada ketinggian 500 sampai 1000 km dari permukaan Bumi.</a:t>
            </a:r>
          </a:p>
          <a:p>
            <a:r>
              <a:rPr lang="id-ID" sz="2800" dirty="0"/>
              <a:t>Memiliki suhu paling panas di antara lapisan atmosfer lainnya</a:t>
            </a:r>
          </a:p>
          <a:p>
            <a:r>
              <a:rPr lang="id-ID" sz="2800" dirty="0"/>
              <a:t>Menjadi tempat berlangsungnya kehancuran meteor dari luar angkasa</a:t>
            </a:r>
          </a:p>
          <a:p>
            <a:r>
              <a:rPr lang="id-ID" sz="2800" dirty="0"/>
              <a:t>Merupakan lapisan geostasioner karena butiran gas pada lapisan ini meloloskan diri ke luar angkasa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9452713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476672"/>
            <a:ext cx="7315200" cy="853989"/>
          </a:xfrm>
        </p:spPr>
        <p:txBody>
          <a:bodyPr/>
          <a:lstStyle/>
          <a:p>
            <a:r>
              <a:rPr lang="id-ID" dirty="0"/>
              <a:t>Fungsi Lapisan Eksosfer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44825"/>
            <a:ext cx="7315200" cy="3672407"/>
          </a:xfrm>
        </p:spPr>
        <p:txBody>
          <a:bodyPr/>
          <a:lstStyle/>
          <a:p>
            <a:r>
              <a:rPr lang="id-ID" sz="2800" dirty="0"/>
              <a:t>Fungsi utama dari lapisan ini adalah untuk merefleksikan cahaya. Selain itu, eksosfer juga berfungsi untuk penempatan satelit buatan untuk penelitian.</a:t>
            </a:r>
            <a:br>
              <a:rPr lang="id-ID" sz="2800" dirty="0"/>
            </a:br>
            <a:endParaRPr lang="id-ID" sz="1200" dirty="0"/>
          </a:p>
          <a:p>
            <a:r>
              <a:rPr lang="id-ID" sz="2800" dirty="0"/>
              <a:t>Tidak hanya itu, lapisan eksosfer juga berfungsi sebagai pelindung pertama dari sinar matahari dan meteor</a:t>
            </a:r>
            <a:r>
              <a:rPr lang="id-ID" dirty="0"/>
              <a:t>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195389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24745"/>
            <a:ext cx="7315200" cy="5184616"/>
          </a:xfrm>
        </p:spPr>
        <p:txBody>
          <a:bodyPr>
            <a:normAutofit fontScale="92500" lnSpcReduction="10000"/>
          </a:bodyPr>
          <a:lstStyle/>
          <a:p>
            <a:r>
              <a:rPr lang="id-ID" sz="3600" dirty="0"/>
              <a:t> Manfaat Gas yang terkandung dalam atmosfer yang sangat berpengaruh dalam kehidupan :</a:t>
            </a:r>
          </a:p>
          <a:p>
            <a:pPr marL="45720" indent="0">
              <a:buNone/>
            </a:pPr>
            <a:r>
              <a:rPr lang="id-ID" sz="3600" dirty="0">
                <a:solidFill>
                  <a:srgbClr val="00B0F0"/>
                </a:solidFill>
              </a:rPr>
              <a:t>1. Nitrogen ( N2)</a:t>
            </a:r>
            <a:r>
              <a:rPr lang="id-ID" sz="3600" dirty="0"/>
              <a:t/>
            </a:r>
            <a:br>
              <a:rPr lang="id-ID" sz="3600" dirty="0"/>
            </a:br>
            <a:r>
              <a:rPr lang="id-ID" sz="3600" dirty="0"/>
              <a:t>	</a:t>
            </a:r>
            <a:r>
              <a:rPr lang="id-ID" sz="3600" dirty="0">
                <a:solidFill>
                  <a:schemeClr val="tx2"/>
                </a:solidFill>
                <a:latin typeface="ProximaNova"/>
              </a:rPr>
              <a:t>Gas nitrogen sangat 	dibutuhkan dalam pertumbuhan 	tanaman. </a:t>
            </a:r>
            <a:br>
              <a:rPr lang="id-ID" sz="3600" dirty="0">
                <a:solidFill>
                  <a:schemeClr val="tx2"/>
                </a:solidFill>
                <a:latin typeface="ProximaNova"/>
              </a:rPr>
            </a:br>
            <a:r>
              <a:rPr lang="id-ID" sz="3600" dirty="0">
                <a:solidFill>
                  <a:schemeClr val="tx2"/>
                </a:solidFill>
                <a:latin typeface="ProximaNova"/>
              </a:rPr>
              <a:t>	Gas nitrogen sering juga 	digunakan sebagai bahan dasar 	industri pupuk.</a:t>
            </a:r>
            <a:r>
              <a:rPr lang="id-ID" sz="3600" dirty="0"/>
              <a:t/>
            </a:r>
            <a:br>
              <a:rPr lang="id-ID" sz="3600" dirty="0"/>
            </a:br>
            <a:endParaRPr lang="id-ID" sz="3600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2566120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73664" y="3729806"/>
            <a:ext cx="659667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d-ID" sz="72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TERIMAKASIH</a:t>
            </a:r>
            <a:endParaRPr lang="en-US" sz="7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00604" y="1890698"/>
            <a:ext cx="694279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id-ID" sz="5400" b="1" cap="none" spc="0" dirty="0">
                <a:ln/>
                <a:solidFill>
                  <a:schemeClr val="accent3"/>
                </a:solidFill>
                <a:effectLst/>
              </a:rPr>
              <a:t>SELAMAT BELAJAR</a:t>
            </a:r>
            <a:br>
              <a:rPr lang="id-ID" sz="5400" b="1" cap="none" spc="0" dirty="0">
                <a:ln/>
                <a:solidFill>
                  <a:schemeClr val="accent3"/>
                </a:solidFill>
                <a:effectLst/>
              </a:rPr>
            </a:br>
            <a:r>
              <a:rPr lang="id-ID" sz="5400" b="1" cap="none" spc="0" dirty="0">
                <a:ln/>
                <a:solidFill>
                  <a:schemeClr val="accent3"/>
                </a:solidFill>
                <a:effectLst/>
              </a:rPr>
              <a:t>&amp;</a:t>
            </a:r>
            <a:endParaRPr lang="en-U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22569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764704"/>
            <a:ext cx="7315200" cy="5544657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id-ID" sz="3600" dirty="0">
                <a:solidFill>
                  <a:srgbClr val="00B0F0"/>
                </a:solidFill>
              </a:rPr>
              <a:t>2. Oksigen ( O2 )</a:t>
            </a:r>
          </a:p>
          <a:p>
            <a:pPr marL="45720" indent="0">
              <a:buNone/>
            </a:pPr>
            <a:r>
              <a:rPr lang="id-ID" sz="3600" dirty="0">
                <a:solidFill>
                  <a:srgbClr val="00B0F0"/>
                </a:solidFill>
              </a:rPr>
              <a:t>	</a:t>
            </a:r>
            <a:r>
              <a:rPr lang="id-ID" sz="3200" dirty="0">
                <a:solidFill>
                  <a:schemeClr val="tx2"/>
                </a:solidFill>
              </a:rPr>
              <a:t>Oksigen merupakan unsur gas 	yang sangat diperlukan 	untuk 	pernafasan manusia dan	mahluk 	hidup lainnya seperti hewan dan 	tumbuhan</a:t>
            </a:r>
          </a:p>
          <a:p>
            <a:pPr marL="45720" indent="0">
              <a:buNone/>
            </a:pPr>
            <a:r>
              <a:rPr lang="id-ID" sz="3600" dirty="0">
                <a:solidFill>
                  <a:srgbClr val="00B0F0"/>
                </a:solidFill>
              </a:rPr>
              <a:t>3. Karbondioksida ( CO2)</a:t>
            </a:r>
          </a:p>
          <a:p>
            <a:pPr marL="45720" indent="0">
              <a:buNone/>
            </a:pPr>
            <a:r>
              <a:rPr lang="id-ID" sz="3000" dirty="0">
                <a:solidFill>
                  <a:srgbClr val="00B0F0"/>
                </a:solidFill>
              </a:rPr>
              <a:t>	</a:t>
            </a:r>
            <a:r>
              <a:rPr lang="id-ID" sz="3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- mengabsorbsi panas pancaran 	matahari</a:t>
            </a:r>
          </a:p>
          <a:p>
            <a:pPr lvl="3">
              <a:buFontTx/>
              <a:buChar char="-"/>
            </a:pPr>
            <a:r>
              <a:rPr lang="id-ID" sz="3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Mengubah zat hara menjadi   karbohidrat  dalam proses Fotosintesis </a:t>
            </a:r>
          </a:p>
          <a:p>
            <a:pPr lvl="3">
              <a:buFontTx/>
              <a:buChar char="-"/>
            </a:pPr>
            <a:r>
              <a:rPr lang="id-ID" sz="3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Bahan pemadam kebakaran.</a:t>
            </a:r>
          </a:p>
        </p:txBody>
      </p:sp>
    </p:spTree>
    <p:extLst>
      <p:ext uri="{BB962C8B-B14F-4D97-AF65-F5344CB8AC3E}">
        <p14:creationId xmlns:p14="http://schemas.microsoft.com/office/powerpoint/2010/main" val="2660848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92696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id-ID" dirty="0"/>
              <a:t>Sifat unsur yang terkandung dalm atmosfer dalam jumlah kecil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060848"/>
            <a:ext cx="7315200" cy="3528392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id-ID" sz="3200" b="1" dirty="0">
                <a:solidFill>
                  <a:srgbClr val="00B050"/>
                </a:solidFill>
              </a:rPr>
              <a:t>1. Bersifat tetap ( konstan )</a:t>
            </a:r>
          </a:p>
          <a:p>
            <a:pPr marL="45720" indent="0">
              <a:buNone/>
            </a:pPr>
            <a:r>
              <a:rPr lang="id-ID" sz="3200" dirty="0">
                <a:solidFill>
                  <a:srgbClr val="FFFF00"/>
                </a:solidFill>
              </a:rPr>
              <a:t>- Argon		- Neon</a:t>
            </a:r>
          </a:p>
          <a:p>
            <a:pPr marL="45720" indent="0">
              <a:buNone/>
            </a:pPr>
            <a:r>
              <a:rPr lang="id-ID" sz="3200" dirty="0">
                <a:solidFill>
                  <a:srgbClr val="FFFF00"/>
                </a:solidFill>
              </a:rPr>
              <a:t>- Helium		- Kripton</a:t>
            </a:r>
          </a:p>
          <a:p>
            <a:pPr marL="45720" indent="0">
              <a:buNone/>
            </a:pPr>
            <a:r>
              <a:rPr lang="id-ID" sz="3200" dirty="0">
                <a:solidFill>
                  <a:srgbClr val="FFFF00"/>
                </a:solidFill>
              </a:rPr>
              <a:t>- Xenon		- Hidrogen</a:t>
            </a:r>
          </a:p>
          <a:p>
            <a:pPr>
              <a:buFontTx/>
              <a:buChar char="-"/>
            </a:pPr>
            <a:r>
              <a:rPr lang="id-ID" sz="3200" dirty="0">
                <a:solidFill>
                  <a:srgbClr val="FFFF00"/>
                </a:solidFill>
              </a:rPr>
              <a:t>Metan		- Nitrous oksida</a:t>
            </a:r>
          </a:p>
        </p:txBody>
      </p:sp>
    </p:spTree>
    <p:extLst>
      <p:ext uri="{BB962C8B-B14F-4D97-AF65-F5344CB8AC3E}">
        <p14:creationId xmlns:p14="http://schemas.microsoft.com/office/powerpoint/2010/main" val="3286150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68760"/>
            <a:ext cx="7315200" cy="4896584"/>
          </a:xfrm>
        </p:spPr>
        <p:txBody>
          <a:bodyPr/>
          <a:lstStyle/>
          <a:p>
            <a:pPr marL="45720" indent="0">
              <a:buNone/>
            </a:pPr>
            <a:r>
              <a:rPr lang="id-ID" sz="3200" b="1" dirty="0">
                <a:solidFill>
                  <a:srgbClr val="00B050"/>
                </a:solidFill>
              </a:rPr>
              <a:t>2. Bersifat berubah ubah </a:t>
            </a:r>
          </a:p>
          <a:p>
            <a:pPr marL="45720" indent="0">
              <a:buNone/>
            </a:pPr>
            <a:r>
              <a:rPr lang="id-ID" sz="3200" dirty="0"/>
              <a:t>	</a:t>
            </a:r>
            <a:r>
              <a:rPr lang="id-ID" sz="3200" dirty="0">
                <a:solidFill>
                  <a:srgbClr val="FFFF00"/>
                </a:solidFill>
              </a:rPr>
              <a:t>- Uap air		</a:t>
            </a:r>
            <a:br>
              <a:rPr lang="id-ID" sz="3200" dirty="0">
                <a:solidFill>
                  <a:srgbClr val="FFFF00"/>
                </a:solidFill>
              </a:rPr>
            </a:br>
            <a:r>
              <a:rPr lang="id-ID" sz="3200" dirty="0">
                <a:solidFill>
                  <a:srgbClr val="FFFF00"/>
                </a:solidFill>
              </a:rPr>
              <a:t>	- Radon</a:t>
            </a:r>
          </a:p>
          <a:p>
            <a:pPr marL="45720" indent="0">
              <a:buNone/>
            </a:pPr>
            <a:r>
              <a:rPr lang="id-ID" sz="3200" dirty="0">
                <a:solidFill>
                  <a:srgbClr val="FFFF00"/>
                </a:solidFill>
              </a:rPr>
              <a:t>	- Amoniak		</a:t>
            </a:r>
            <a:br>
              <a:rPr lang="id-ID" sz="3200" dirty="0">
                <a:solidFill>
                  <a:srgbClr val="FFFF00"/>
                </a:solidFill>
              </a:rPr>
            </a:br>
            <a:r>
              <a:rPr lang="id-ID" sz="3200" dirty="0">
                <a:solidFill>
                  <a:srgbClr val="FFFF00"/>
                </a:solidFill>
              </a:rPr>
              <a:t>	- Sulfur dioksida</a:t>
            </a:r>
          </a:p>
          <a:p>
            <a:pPr marL="45720" indent="0">
              <a:buNone/>
            </a:pPr>
            <a:r>
              <a:rPr lang="id-ID" sz="3200" dirty="0">
                <a:solidFill>
                  <a:srgbClr val="FFFF00"/>
                </a:solidFill>
              </a:rPr>
              <a:t>	- Debu dan partikel garam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991038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60648"/>
            <a:ext cx="7315200" cy="1154097"/>
          </a:xfrm>
        </p:spPr>
        <p:txBody>
          <a:bodyPr/>
          <a:lstStyle/>
          <a:p>
            <a:r>
              <a:rPr lang="id-ID" dirty="0"/>
              <a:t>Apa itu atmosfer?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28800"/>
            <a:ext cx="7474024" cy="4392488"/>
          </a:xfrm>
        </p:spPr>
        <p:txBody>
          <a:bodyPr>
            <a:normAutofit fontScale="70000" lnSpcReduction="20000"/>
          </a:bodyPr>
          <a:lstStyle/>
          <a:p>
            <a:r>
              <a:rPr lang="id-ID" sz="4600" b="1" dirty="0"/>
              <a:t>Pengertian Atmosfer</a:t>
            </a:r>
          </a:p>
          <a:p>
            <a:r>
              <a:rPr lang="id-ID" sz="4600" dirty="0"/>
              <a:t>Atmosfer itu berasal dari bahasa Yunani yakni :</a:t>
            </a:r>
            <a:br>
              <a:rPr lang="id-ID" sz="4600" dirty="0"/>
            </a:br>
            <a:r>
              <a:rPr lang="id-ID" sz="4600" i="1" dirty="0"/>
              <a:t>“Atmos“ </a:t>
            </a:r>
            <a:r>
              <a:rPr lang="id-ID" sz="4600" dirty="0"/>
              <a:t>yang berarti “uap air atau gas” </a:t>
            </a:r>
            <a:r>
              <a:rPr lang="id-ID" sz="4600" i="1" dirty="0"/>
              <a:t>“Sphaira“ </a:t>
            </a:r>
            <a:r>
              <a:rPr lang="id-ID" sz="4600" dirty="0"/>
              <a:t>yang berartikan “selimut”. </a:t>
            </a:r>
            <a:br>
              <a:rPr lang="id-ID" sz="4600" dirty="0"/>
            </a:br>
            <a:endParaRPr lang="id-ID" sz="4600" dirty="0"/>
          </a:p>
          <a:p>
            <a:r>
              <a:rPr lang="id-ID" sz="4600" dirty="0"/>
              <a:t>Jadi Atmosfer tersebut dapat diartikan ialah sebagi lapisan gas yang menyelimuti suatu planet, termasuk juga bumi,</a:t>
            </a:r>
          </a:p>
        </p:txBody>
      </p:sp>
    </p:spTree>
    <p:extLst>
      <p:ext uri="{BB962C8B-B14F-4D97-AF65-F5344CB8AC3E}">
        <p14:creationId xmlns:p14="http://schemas.microsoft.com/office/powerpoint/2010/main" val="1676766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4624"/>
            <a:ext cx="7315200" cy="1154097"/>
          </a:xfrm>
        </p:spPr>
        <p:txBody>
          <a:bodyPr/>
          <a:lstStyle/>
          <a:p>
            <a:r>
              <a:rPr lang="id-ID" b="1" dirty="0"/>
              <a:t>Fungsi Atmosfer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12776"/>
            <a:ext cx="7632848" cy="4968593"/>
          </a:xfrm>
        </p:spPr>
        <p:txBody>
          <a:bodyPr>
            <a:normAutofit/>
          </a:bodyPr>
          <a:lstStyle/>
          <a:p>
            <a:r>
              <a:rPr lang="id-ID" sz="2800" dirty="0"/>
              <a:t>Atmosfer berfungsi mengatur proses penerimaan panas sinar matahari. </a:t>
            </a:r>
            <a:br>
              <a:rPr lang="id-ID" sz="2800" dirty="0"/>
            </a:br>
            <a:r>
              <a:rPr lang="id-ID" sz="2800" dirty="0"/>
              <a:t>Atmosfer melakukannya dengan menyerap dan memantulkan panas yang dipancarkan oleh matahari. </a:t>
            </a:r>
            <a:br>
              <a:rPr lang="id-ID" sz="2800" dirty="0"/>
            </a:br>
            <a:r>
              <a:rPr lang="id-ID" sz="2800" dirty="0"/>
              <a:t>Sekitar 34% panas matahari kembali di pantulkan ke angkasa oleh atmosfer, awan, dan juga permukaan bumi. </a:t>
            </a:r>
            <a:br>
              <a:rPr lang="id-ID" sz="2800" dirty="0"/>
            </a:br>
            <a:r>
              <a:rPr lang="id-ID" sz="2800" dirty="0"/>
              <a:t>Kemudian sekitar 19% diserap oleh atmosfer dan awan, selanjutnya sekitar 47% sisanya mencapai permukaan bumi.</a:t>
            </a:r>
          </a:p>
        </p:txBody>
      </p:sp>
    </p:spTree>
    <p:extLst>
      <p:ext uri="{BB962C8B-B14F-4D97-AF65-F5344CB8AC3E}">
        <p14:creationId xmlns:p14="http://schemas.microsoft.com/office/powerpoint/2010/main" val="2106371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6632"/>
            <a:ext cx="7315200" cy="1154097"/>
          </a:xfrm>
        </p:spPr>
        <p:txBody>
          <a:bodyPr/>
          <a:lstStyle/>
          <a:p>
            <a:r>
              <a:rPr lang="id-ID" b="1" dirty="0"/>
              <a:t>Manfaat Atmosfer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84785"/>
            <a:ext cx="7315200" cy="4824576"/>
          </a:xfrm>
        </p:spPr>
        <p:txBody>
          <a:bodyPr/>
          <a:lstStyle/>
          <a:p>
            <a:r>
              <a:rPr lang="id-ID" sz="3200" dirty="0"/>
              <a:t>Melindungi bumi dari paparan radiasi sinar ultraviolet dengan lapisan ozon. Sinar ultraviolet sangat berbahaya bagi kehidupan makhluk hidup di bumi.</a:t>
            </a:r>
          </a:p>
          <a:p>
            <a:r>
              <a:rPr lang="id-ID" sz="3200" dirty="0"/>
              <a:t>Melindungi bumi dari benda-benda luar angkasa yang jatuh akibat gaya gravitasi bumi.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7657918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118</TotalTime>
  <Words>995</Words>
  <Application>Microsoft Office PowerPoint</Application>
  <PresentationFormat>On-screen Show (4:3)</PresentationFormat>
  <Paragraphs>123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Perspective</vt:lpstr>
      <vt:lpstr>PowerPoint Presentation</vt:lpstr>
      <vt:lpstr>PowerPoint Presentation</vt:lpstr>
      <vt:lpstr>PowerPoint Presentation</vt:lpstr>
      <vt:lpstr>PowerPoint Presentation</vt:lpstr>
      <vt:lpstr>Sifat unsur yang terkandung dalm atmosfer dalam jumlah kecil</vt:lpstr>
      <vt:lpstr>PowerPoint Presentation</vt:lpstr>
      <vt:lpstr>Apa itu atmosfer?</vt:lpstr>
      <vt:lpstr>Fungsi Atmosfer</vt:lpstr>
      <vt:lpstr>Manfaat Atmosfer</vt:lpstr>
      <vt:lpstr>PowerPoint Presentation</vt:lpstr>
      <vt:lpstr>PowerPoint Presentation</vt:lpstr>
      <vt:lpstr>1. Lapisan Troposfer </vt:lpstr>
      <vt:lpstr>Ciri-ciri Lapisan Troposfer </vt:lpstr>
      <vt:lpstr>PowerPoint Presentation</vt:lpstr>
      <vt:lpstr>PowerPoint Presentation</vt:lpstr>
      <vt:lpstr>Fungsi Lapisan Troposfer </vt:lpstr>
      <vt:lpstr>2. Lapisan Statosfer </vt:lpstr>
      <vt:lpstr>PowerPoint Presentation</vt:lpstr>
      <vt:lpstr>Ciri-ciri Lapisan Statosfer </vt:lpstr>
      <vt:lpstr>Fungsi Lapisan Statosfer </vt:lpstr>
      <vt:lpstr>3. Lapisan Mesosfer</vt:lpstr>
      <vt:lpstr>Ciri-Ciri Lapisan Mesosfer</vt:lpstr>
      <vt:lpstr>Fungsi Lapisan Mesosfer</vt:lpstr>
      <vt:lpstr>4. Lapisan Termosfer </vt:lpstr>
      <vt:lpstr>Ciri-ciri Lapisan Termosfer</vt:lpstr>
      <vt:lpstr>Fungsi Lapisan Termosfer</vt:lpstr>
      <vt:lpstr>5. Lapisan Eksosfer </vt:lpstr>
      <vt:lpstr>Ciri-ciri Lapisan Eksosfer</vt:lpstr>
      <vt:lpstr>Fungsi Lapisan Eksosfer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acer</cp:lastModifiedBy>
  <cp:revision>11</cp:revision>
  <dcterms:created xsi:type="dcterms:W3CDTF">2020-10-05T23:57:53Z</dcterms:created>
  <dcterms:modified xsi:type="dcterms:W3CDTF">2022-05-17T05:26:47Z</dcterms:modified>
</cp:coreProperties>
</file>