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58" r:id="rId8"/>
    <p:sldId id="259" r:id="rId9"/>
    <p:sldId id="257" r:id="rId10"/>
    <p:sldId id="260" r:id="rId11"/>
    <p:sldId id="266" r:id="rId12"/>
    <p:sldId id="265" r:id="rId13"/>
    <p:sldId id="264" r:id="rId14"/>
    <p:sldId id="285" r:id="rId15"/>
    <p:sldId id="286" r:id="rId16"/>
    <p:sldId id="263" r:id="rId17"/>
    <p:sldId id="262" r:id="rId18"/>
    <p:sldId id="261" r:id="rId19"/>
    <p:sldId id="272" r:id="rId20"/>
    <p:sldId id="271" r:id="rId21"/>
    <p:sldId id="270" r:id="rId22"/>
    <p:sldId id="269" r:id="rId23"/>
    <p:sldId id="268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57B6D26-7AA7-429E-A56D-685305ABE7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A24D9DA-6B46-48CA-ADA1-BDB5460E5577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aloedukasi.com/tekanan-udar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haloedukasi.com/meteoroi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haloedukasi.com/reaksi-kimi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haloedukasi.com/gelombang-elektromagnetik" TargetMode="External"/><Relationship Id="rId2" Type="http://schemas.openxmlformats.org/officeDocument/2006/relationships/hyperlink" Target="https://haloedukasi.com/elektronik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89078"/>
            <a:ext cx="7992887" cy="394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2166" y="188640"/>
            <a:ext cx="751968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KARAKTERISTIK </a:t>
            </a:r>
            <a:br>
              <a:rPr lang="id-ID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d-ID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LAPISAN ATMOSFER BUMI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0977" y="5734997"/>
            <a:ext cx="56220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>
                <a:ln/>
                <a:solidFill>
                  <a:schemeClr val="accent3"/>
                </a:solidFill>
                <a:effectLst/>
              </a:rPr>
              <a:t>Oleh: Listasari Simbolon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06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3"/>
            <a:ext cx="7315200" cy="4752568"/>
          </a:xfrm>
        </p:spPr>
        <p:txBody>
          <a:bodyPr>
            <a:normAutofit lnSpcReduction="10000"/>
          </a:bodyPr>
          <a:lstStyle/>
          <a:p>
            <a:r>
              <a:rPr lang="id-ID" sz="3200" dirty="0"/>
              <a:t>Atmosfer juga menjadi media cuaca yang bisa memengaruhi hujan, badai, topan, angin, salju, awan, dan lain sebagainya.</a:t>
            </a:r>
          </a:p>
          <a:p>
            <a:r>
              <a:rPr lang="id-ID" sz="3200" dirty="0"/>
              <a:t>Memiliki kandungan berbagai macam gas yang diperlukan oleh manusia, tumbuhan, dan juga hewan untuk bernafas dan kebutuhan lainnya seperti oksigen, nitrogen, karbondioksida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998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75" y="1484784"/>
            <a:ext cx="735684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575" y="404664"/>
            <a:ext cx="7224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>
                <a:ln/>
                <a:solidFill>
                  <a:schemeClr val="accent3"/>
                </a:solidFill>
                <a:effectLst/>
              </a:rPr>
              <a:t>LAPISAN ATMOSFER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59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1. Lapisan Troposfer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4744"/>
            <a:ext cx="7315200" cy="5184617"/>
          </a:xfrm>
        </p:spPr>
        <p:txBody>
          <a:bodyPr>
            <a:normAutofit fontScale="92500"/>
          </a:bodyPr>
          <a:lstStyle/>
          <a:p>
            <a:r>
              <a:rPr lang="id-ID" sz="2400" dirty="0"/>
              <a:t>Troposfer berasal dari Bahasa Yunani “</a:t>
            </a:r>
            <a:r>
              <a:rPr lang="id-ID" sz="2400" i="1" dirty="0"/>
              <a:t>tropos</a:t>
            </a:r>
            <a:r>
              <a:rPr lang="id-ID" sz="2400" dirty="0"/>
              <a:t>” yang berarti perubahan. Ukuran troposfer di daerah khatulistiwa lebih luas dibandingkan di daerah kutub.</a:t>
            </a:r>
          </a:p>
          <a:p>
            <a:r>
              <a:rPr lang="id-ID" sz="2400" dirty="0"/>
              <a:t>Troposfer merupakan lapisan terbawah atau paling rendah dan berada paling dekat dengan makhluk hidup.</a:t>
            </a:r>
          </a:p>
          <a:p>
            <a:r>
              <a:rPr lang="id-ID" sz="2400" dirty="0"/>
              <a:t>Gas pada troposfer memiliki komposisi yang paling baik dan ideal untuk makhluk hidup.</a:t>
            </a:r>
          </a:p>
          <a:p>
            <a:r>
              <a:rPr lang="id-ID" sz="2400" dirty="0"/>
              <a:t>Selain memiliki komposisi gas yang baik, lapisan troposfer juga berfungsi untuk menjaga makhluk hidup dari radiasi matahari dan benda benda langit.</a:t>
            </a:r>
          </a:p>
          <a:p>
            <a:r>
              <a:rPr lang="id-ID" sz="2400" dirty="0"/>
              <a:t>Pada lapisan ini pula terjadi perubahan cuaca, perubahan suhu, perubahan angin, dan </a:t>
            </a:r>
            <a:r>
              <a:rPr lang="id-ID" sz="2400" dirty="0">
                <a:hlinkClick r:id="rId2"/>
              </a:rPr>
              <a:t>tekanan udara</a:t>
            </a:r>
            <a:r>
              <a:rPr lang="id-ID" sz="24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129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Ciri-ciri Lapisan Troposfer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064896" cy="5184576"/>
          </a:xfrm>
        </p:spPr>
        <p:txBody>
          <a:bodyPr>
            <a:noAutofit/>
          </a:bodyPr>
          <a:lstStyle/>
          <a:p>
            <a:r>
              <a:rPr lang="id-ID" sz="3200" dirty="0"/>
              <a:t>Memiliki ketebalan sekitar 9 km di daerah kutub dan 12 km di daerah katulistiwa.</a:t>
            </a:r>
          </a:p>
          <a:p>
            <a:r>
              <a:rPr lang="id-ID" sz="3200" dirty="0"/>
              <a:t>Suhu udara akan turun sebesar 0,5 derajat Celcius ketika ketinggian naik setiap 100 meter</a:t>
            </a:r>
          </a:p>
          <a:p>
            <a:r>
              <a:rPr lang="id-ID" sz="3200" dirty="0"/>
              <a:t>Memiliki lapisan yang lain yang berada di antara lapisan troposfer dan stratosfer. Lapisan ini disebut tropopause.</a:t>
            </a:r>
          </a:p>
          <a:p>
            <a:r>
              <a:rPr lang="id-ID" sz="3200" dirty="0"/>
              <a:t>Memiliki kandungan uap air terbanyak dibandingkan lapisan lainny</a:t>
            </a:r>
          </a:p>
        </p:txBody>
      </p:sp>
    </p:spTree>
    <p:extLst>
      <p:ext uri="{BB962C8B-B14F-4D97-AF65-F5344CB8AC3E}">
        <p14:creationId xmlns:p14="http://schemas.microsoft.com/office/powerpoint/2010/main" val="183460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8720"/>
            <a:ext cx="7315200" cy="511256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F8600"/>
              </a:buClr>
            </a:pPr>
            <a:r>
              <a:rPr lang="id-ID" sz="2800" dirty="0">
                <a:solidFill>
                  <a:prstClr val="white"/>
                </a:solidFill>
              </a:rPr>
              <a:t>Tempat terjadinya perubahan cuaca, tekanan, suhu, dan kelembaban</a:t>
            </a:r>
          </a:p>
          <a:p>
            <a:pPr lvl="0">
              <a:buClr>
                <a:srgbClr val="FF8600"/>
              </a:buClr>
            </a:pPr>
            <a:r>
              <a:rPr lang="id-ID" sz="2800" dirty="0">
                <a:solidFill>
                  <a:srgbClr val="00B0F0"/>
                </a:solidFill>
              </a:rPr>
              <a:t>Perubahan suhu rata rata dapat diukur dengan rumus :</a:t>
            </a:r>
            <a:r>
              <a:rPr lang="id-ID" sz="2800" dirty="0">
                <a:solidFill>
                  <a:prstClr val="white"/>
                </a:solidFill>
              </a:rPr>
              <a:t/>
            </a:r>
            <a:br>
              <a:rPr lang="id-ID" sz="2800" dirty="0">
                <a:solidFill>
                  <a:prstClr val="white"/>
                </a:solidFill>
              </a:rPr>
            </a:br>
            <a:r>
              <a:rPr lang="id-ID" sz="2800" dirty="0">
                <a:solidFill>
                  <a:prstClr val="white"/>
                </a:solidFill>
              </a:rPr>
              <a:t/>
            </a:r>
            <a:br>
              <a:rPr lang="id-ID" sz="2800" dirty="0">
                <a:solidFill>
                  <a:prstClr val="white"/>
                </a:solidFill>
              </a:rPr>
            </a:br>
            <a:r>
              <a:rPr lang="id-ID" sz="2800" b="1" dirty="0">
                <a:solidFill>
                  <a:srgbClr val="FFFF00"/>
                </a:solidFill>
              </a:rPr>
              <a:t>T1 = T0 – i/100 x 0,6 derajat Celsius</a:t>
            </a:r>
          </a:p>
          <a:p>
            <a:pPr marL="45720" lvl="0" indent="0">
              <a:buClr>
                <a:srgbClr val="FF8600"/>
              </a:buClr>
              <a:buNone/>
            </a:pPr>
            <a:r>
              <a:rPr lang="id-ID" sz="2800" b="1" dirty="0">
                <a:solidFill>
                  <a:srgbClr val="FFFF00"/>
                </a:solidFill>
              </a:rPr>
              <a:t/>
            </a:r>
            <a:br>
              <a:rPr lang="id-ID" sz="2800" b="1" dirty="0">
                <a:solidFill>
                  <a:srgbClr val="FFFF00"/>
                </a:solidFill>
              </a:rPr>
            </a:br>
            <a:r>
              <a:rPr lang="id-ID" sz="2800" b="1" dirty="0">
                <a:solidFill>
                  <a:srgbClr val="FFFF00"/>
                </a:solidFill>
              </a:rPr>
              <a:t>	T1 	: Suhu suatu tempat</a:t>
            </a:r>
            <a:br>
              <a:rPr lang="id-ID" sz="2800" b="1" dirty="0">
                <a:solidFill>
                  <a:srgbClr val="FFFF00"/>
                </a:solidFill>
              </a:rPr>
            </a:br>
            <a:r>
              <a:rPr lang="id-ID" sz="2800" b="1" dirty="0">
                <a:solidFill>
                  <a:srgbClr val="FFFF00"/>
                </a:solidFill>
              </a:rPr>
              <a:t>	T0 	: Suhu di permukaan laut</a:t>
            </a:r>
          </a:p>
          <a:p>
            <a:pPr marL="45720" lvl="0" indent="0">
              <a:buClr>
                <a:srgbClr val="FF8600"/>
              </a:buClr>
              <a:buNone/>
            </a:pPr>
            <a:r>
              <a:rPr lang="id-ID" sz="2800" b="1" dirty="0">
                <a:solidFill>
                  <a:srgbClr val="FFFF00"/>
                </a:solidFill>
              </a:rPr>
              <a:t>   	I    	: Ketinggian tempat</a:t>
            </a:r>
          </a:p>
          <a:p>
            <a:pPr marL="45720" lvl="0" indent="0">
              <a:buClr>
                <a:srgbClr val="FF8600"/>
              </a:buClr>
              <a:buNone/>
            </a:pPr>
            <a:r>
              <a:rPr lang="id-ID" sz="2800" b="1" dirty="0">
                <a:solidFill>
                  <a:srgbClr val="FFFF00"/>
                </a:solidFill>
              </a:rPr>
              <a:t>	100	: konstan</a:t>
            </a:r>
          </a:p>
          <a:p>
            <a:pPr marL="45720" lvl="0" indent="0">
              <a:buClr>
                <a:srgbClr val="FF8600"/>
              </a:buClr>
              <a:buNone/>
            </a:pPr>
            <a:r>
              <a:rPr lang="id-ID" sz="2800" b="1" dirty="0">
                <a:solidFill>
                  <a:srgbClr val="FFFF00"/>
                </a:solidFill>
              </a:rPr>
              <a:t>	0,6	: adiabatik ( perubahan suhu 		   akibat ketinggian suatu tempat)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576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9"/>
            <a:ext cx="7704856" cy="5328632"/>
          </a:xfrm>
        </p:spPr>
        <p:txBody>
          <a:bodyPr>
            <a:noAutofit/>
          </a:bodyPr>
          <a:lstStyle/>
          <a:p>
            <a:r>
              <a:rPr lang="id-ID" sz="3200" dirty="0"/>
              <a:t>Menurunnya suhu seiring dengan ketinggian ini disebabkan karena semakin tipisnya lapisan udara di atmosfer. Akibatnya, semakin sedikit partikel udara yang menyerap dan menyimpan panas pada daerah ketinggian.</a:t>
            </a:r>
          </a:p>
          <a:p>
            <a:r>
              <a:rPr lang="id-ID" sz="3200" dirty="0"/>
              <a:t>Umumnya, setiap kenaikan 100 m ketinggian, akan menyebabkan penurunan suhu udara sebesar 0,6 ºC.</a:t>
            </a:r>
          </a:p>
        </p:txBody>
      </p:sp>
    </p:spTree>
    <p:extLst>
      <p:ext uri="{BB962C8B-B14F-4D97-AF65-F5344CB8AC3E}">
        <p14:creationId xmlns:p14="http://schemas.microsoft.com/office/powerpoint/2010/main" val="102621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Fungsi Lapisan Troposfer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9"/>
            <a:ext cx="7315200" cy="4968592"/>
          </a:xfrm>
        </p:spPr>
        <p:txBody>
          <a:bodyPr/>
          <a:lstStyle/>
          <a:p>
            <a:r>
              <a:rPr lang="id-ID" sz="3200" dirty="0"/>
              <a:t>Tempat terjadinya perubahan dan pembentukan cuaca</a:t>
            </a:r>
          </a:p>
          <a:p>
            <a:r>
              <a:rPr lang="id-ID" sz="3200" dirty="0"/>
              <a:t>Tempat proses terjadinya hujan</a:t>
            </a:r>
          </a:p>
          <a:p>
            <a:r>
              <a:rPr lang="id-ID" sz="3200" dirty="0"/>
              <a:t>Tempat penyedia sumber udara</a:t>
            </a:r>
          </a:p>
          <a:p>
            <a:r>
              <a:rPr lang="id-ID" sz="3200" dirty="0"/>
              <a:t>Memiliki kandunganu uap air terbesar yang berguna bagi kelangsungan hidup makhluk di Bumi</a:t>
            </a:r>
          </a:p>
          <a:p>
            <a:r>
              <a:rPr lang="id-ID" sz="3200" dirty="0"/>
              <a:t>Lapisan yang aman untuk transportasi udara.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946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2. Lapisan Statosfer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968552"/>
          </a:xfrm>
        </p:spPr>
        <p:txBody>
          <a:bodyPr>
            <a:normAutofit/>
          </a:bodyPr>
          <a:lstStyle/>
          <a:p>
            <a:r>
              <a:rPr lang="id-ID" sz="2800" dirty="0"/>
              <a:t>lapisan kedua setelah troposfer. Letak lapisan statosfer berada pada ketinggian 10 km sampai 50 km di atas permukaan Bumi.</a:t>
            </a:r>
          </a:p>
          <a:p>
            <a:r>
              <a:rPr lang="id-ID" sz="2800" dirty="0"/>
              <a:t>Setelah diserap, gelombang tersebut dipecah menjadi oksigen atomik dan diatomik.</a:t>
            </a:r>
          </a:p>
          <a:p>
            <a:r>
              <a:rPr lang="id-ID" sz="2800" dirty="0"/>
              <a:t>Oksigen atomik adalah oksigen yang ditemukan di bagian atas statosfer. </a:t>
            </a:r>
          </a:p>
          <a:p>
            <a:r>
              <a:rPr lang="id-ID" sz="2800" dirty="0"/>
              <a:t>Sedangkan oksigen diatomik merupakan oksigen yang dapat ditemukan di bagian bawah statosfer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768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1"/>
            <a:ext cx="7920880" cy="5040600"/>
          </a:xfrm>
        </p:spPr>
        <p:txBody>
          <a:bodyPr/>
          <a:lstStyle/>
          <a:p>
            <a:pPr marL="45720" indent="0">
              <a:buNone/>
            </a:pPr>
            <a:r>
              <a:rPr lang="it-IT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Lapisan statosfer memiliki beberapa lapisan</a:t>
            </a:r>
            <a:endParaRPr lang="id-ID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sz="2800" dirty="0"/>
              <a:t> </a:t>
            </a:r>
            <a:r>
              <a:rPr lang="id-ID" sz="3200" dirty="0"/>
              <a:t>lapisan isotermis yaitu lapisan yang memiliki suhu udara dengan kondisi tetap</a:t>
            </a:r>
          </a:p>
          <a:p>
            <a:r>
              <a:rPr lang="id-ID" sz="3200" dirty="0"/>
              <a:t>lapisan panas yaitu lapisan yang memiliki ozon sehingga bersifat panas</a:t>
            </a:r>
          </a:p>
          <a:p>
            <a:r>
              <a:rPr lang="id-ID" sz="3200" dirty="0"/>
              <a:t>lapisan campuran panas yaitu lapisan paling atas dari statosfer dan dekat dengan mesosfer</a:t>
            </a:r>
          </a:p>
        </p:txBody>
      </p:sp>
    </p:spTree>
    <p:extLst>
      <p:ext uri="{BB962C8B-B14F-4D97-AF65-F5344CB8AC3E}">
        <p14:creationId xmlns:p14="http://schemas.microsoft.com/office/powerpoint/2010/main" val="195206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Ciri-ciri Lapisan Statosfer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680520"/>
          </a:xfrm>
        </p:spPr>
        <p:txBody>
          <a:bodyPr>
            <a:normAutofit/>
          </a:bodyPr>
          <a:lstStyle/>
          <a:p>
            <a:r>
              <a:rPr lang="id-ID" sz="2800" dirty="0"/>
              <a:t>Tidak mengandung uap air, awan, atau debu pembentuk atmosfer</a:t>
            </a:r>
          </a:p>
          <a:p>
            <a:r>
              <a:rPr lang="id-ID" sz="2800" dirty="0"/>
              <a:t>Mengalami stratifikasi suhu</a:t>
            </a:r>
          </a:p>
          <a:p>
            <a:r>
              <a:rPr lang="id-ID" sz="2800" dirty="0"/>
              <a:t>Mampu menyerap radiasi dari sinar ultraviolet yang dipancarkan matahari</a:t>
            </a:r>
          </a:p>
          <a:p>
            <a:r>
              <a:rPr lang="id-ID" sz="2800" dirty="0"/>
              <a:t>Berada pada ketinggian 10 km sampai 50 km dari permukaan Bumi</a:t>
            </a:r>
          </a:p>
          <a:p>
            <a:r>
              <a:rPr lang="id-ID" sz="2800" dirty="0"/>
              <a:t>Memiliki lapisan ozon.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23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7992888" cy="4608512"/>
          </a:xfrm>
        </p:spPr>
        <p:txBody>
          <a:bodyPr>
            <a:noAutofit/>
          </a:bodyPr>
          <a:lstStyle/>
          <a:p>
            <a:r>
              <a:rPr lang="id-ID" sz="3600" dirty="0">
                <a:solidFill>
                  <a:srgbClr val="00B050"/>
                </a:solidFill>
              </a:rPr>
              <a:t>Atmosfer Bumi terdiri atas unsur</a:t>
            </a:r>
            <a:r>
              <a:rPr lang="id-ID" sz="3600" dirty="0"/>
              <a:t/>
            </a:r>
            <a:br>
              <a:rPr lang="id-ID" sz="3600" dirty="0"/>
            </a:br>
            <a:r>
              <a:rPr lang="id-ID" sz="3600" dirty="0"/>
              <a:t>	</a:t>
            </a:r>
            <a:r>
              <a:rPr lang="id-ID" sz="3600" dirty="0">
                <a:solidFill>
                  <a:srgbClr val="00B0F0"/>
                </a:solidFill>
              </a:rPr>
              <a:t>nitrogen (78,08)</a:t>
            </a:r>
            <a:r>
              <a:rPr lang="id-ID" sz="3600" dirty="0"/>
              <a:t/>
            </a:r>
            <a:br>
              <a:rPr lang="id-ID" sz="3600" dirty="0"/>
            </a:br>
            <a:r>
              <a:rPr lang="id-ID" sz="3600" dirty="0"/>
              <a:t>	</a:t>
            </a:r>
            <a:r>
              <a:rPr lang="id-ID" sz="3600" dirty="0">
                <a:solidFill>
                  <a:srgbClr val="00B0F0"/>
                </a:solidFill>
              </a:rPr>
              <a:t>oksigen (21%)</a:t>
            </a:r>
            <a:r>
              <a:rPr lang="id-ID" sz="3600" dirty="0"/>
              <a:t>, </a:t>
            </a:r>
            <a:br>
              <a:rPr lang="id-ID" sz="3600" dirty="0"/>
            </a:br>
            <a:r>
              <a:rPr lang="id-ID" sz="3600" dirty="0"/>
              <a:t>	</a:t>
            </a:r>
            <a:r>
              <a:rPr lang="id-ID" sz="3600" dirty="0">
                <a:solidFill>
                  <a:srgbClr val="00B0F0"/>
                </a:solidFill>
              </a:rPr>
              <a:t>karbondioksida (0.03%),</a:t>
            </a:r>
          </a:p>
          <a:p>
            <a:r>
              <a:rPr lang="id-ID" sz="3600" dirty="0">
                <a:solidFill>
                  <a:srgbClr val="00B0F0"/>
                </a:solidFill>
              </a:rPr>
              <a:t> </a:t>
            </a:r>
            <a:r>
              <a:rPr lang="id-ID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Atmosfer melindungi kehidupan di bumi dengan menyerap radiasi sinar ultraviolet dari Matahari dan mengurangi suhu ekstrem antara siang dan malam.</a:t>
            </a:r>
          </a:p>
          <a:p>
            <a:pPr marL="45720" indent="0">
              <a:buNone/>
            </a:pPr>
            <a:r>
              <a:rPr lang="id-ID" sz="3600" dirty="0"/>
              <a:t/>
            </a:r>
            <a:br>
              <a:rPr lang="id-ID" sz="3600" dirty="0"/>
            </a:br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1389079" y="404664"/>
            <a:ext cx="63658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DUSUSNAN UNSUR UDARA</a:t>
            </a:r>
            <a:br>
              <a:rPr lang="id-ID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d-ID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 ATMOSFER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8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Fungsi Lapisan Statosfer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776"/>
            <a:ext cx="7315200" cy="4392528"/>
          </a:xfrm>
        </p:spPr>
        <p:txBody>
          <a:bodyPr>
            <a:normAutofit/>
          </a:bodyPr>
          <a:lstStyle/>
          <a:p>
            <a:r>
              <a:rPr lang="id-ID" sz="3200" dirty="0"/>
              <a:t>Lapisan statosfer memiliki lapisan ozon sehingga secara umum lapisan ini berfungsi sebagai penyerap sinar UV dari pancaran matahari. </a:t>
            </a:r>
            <a:br>
              <a:rPr lang="id-ID" sz="3200" dirty="0"/>
            </a:br>
            <a:r>
              <a:rPr lang="id-ID" sz="1400" dirty="0"/>
              <a:t/>
            </a:r>
            <a:br>
              <a:rPr lang="id-ID" sz="1400" dirty="0"/>
            </a:br>
            <a:r>
              <a:rPr lang="id-ID" sz="3200" dirty="0"/>
              <a:t>Dengan adanya lapisan ozon tersebut, maka lapisan statosfer mampu melindungi bumi dari radiasi sinar matahari.</a:t>
            </a:r>
          </a:p>
        </p:txBody>
      </p:sp>
    </p:spTree>
    <p:extLst>
      <p:ext uri="{BB962C8B-B14F-4D97-AF65-F5344CB8AC3E}">
        <p14:creationId xmlns:p14="http://schemas.microsoft.com/office/powerpoint/2010/main" val="144505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315200" cy="1154097"/>
          </a:xfrm>
        </p:spPr>
        <p:txBody>
          <a:bodyPr/>
          <a:lstStyle/>
          <a:p>
            <a:r>
              <a:rPr lang="id-ID" b="1" dirty="0"/>
              <a:t>3. Lapisan Mesosfer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618040" cy="4752569"/>
          </a:xfrm>
        </p:spPr>
        <p:txBody>
          <a:bodyPr>
            <a:normAutofit lnSpcReduction="10000"/>
          </a:bodyPr>
          <a:lstStyle/>
          <a:p>
            <a:r>
              <a:rPr lang="id-ID" sz="2800" dirty="0"/>
              <a:t>Lapisan mesosfer merupakan lapisan ketiga dari atmosfer setelah lapisan statosfer.</a:t>
            </a:r>
          </a:p>
          <a:p>
            <a:r>
              <a:rPr lang="id-ID" sz="2800" dirty="0"/>
              <a:t>Suhu pada lapisan ini tentunya semakin berkurang karena ketinggiannya yang berbeda.</a:t>
            </a:r>
          </a:p>
          <a:p>
            <a:r>
              <a:rPr lang="id-ID" sz="2800" dirty="0"/>
              <a:t>Umumnya, </a:t>
            </a:r>
            <a:r>
              <a:rPr lang="id-ID" sz="2800" dirty="0">
                <a:hlinkClick r:id="rId2"/>
              </a:rPr>
              <a:t>meteor</a:t>
            </a:r>
            <a:r>
              <a:rPr lang="id-ID" sz="2800" dirty="0"/>
              <a:t> yang sampai pada lapisan ini akan terbakar sehingga tidak sampai ke Bumi.</a:t>
            </a:r>
          </a:p>
          <a:p>
            <a:r>
              <a:rPr lang="id-ID" sz="2800" dirty="0"/>
              <a:t>Pada lapisan ini terdapat lapisan perantara yang disebut mesopause yaitu lapisan antara mesosfer dengan atmosfer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929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154097"/>
          </a:xfrm>
        </p:spPr>
        <p:txBody>
          <a:bodyPr/>
          <a:lstStyle/>
          <a:p>
            <a:r>
              <a:rPr lang="id-ID" dirty="0"/>
              <a:t>Ciri-Ciri Lapisan Mesosfer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3"/>
            <a:ext cx="7920880" cy="4392528"/>
          </a:xfrm>
        </p:spPr>
        <p:txBody>
          <a:bodyPr/>
          <a:lstStyle/>
          <a:p>
            <a:r>
              <a:rPr lang="id-ID" sz="2800" dirty="0"/>
              <a:t>Suhu mesosfer akan semakin rendah ketika lapisannya semakin tinggi.</a:t>
            </a:r>
          </a:p>
          <a:p>
            <a:r>
              <a:rPr lang="id-ID" sz="2800" dirty="0"/>
              <a:t>Memiliki suhu sekitar -50 hingga -70 derajat Celcius</a:t>
            </a:r>
          </a:p>
          <a:p>
            <a:r>
              <a:rPr lang="id-ID" sz="2800" dirty="0"/>
              <a:t>Memiliki ketebalan mulai dari 45 sampai 75 km</a:t>
            </a:r>
          </a:p>
          <a:p>
            <a:r>
              <a:rPr lang="id-ID" sz="2800" dirty="0"/>
              <a:t>Memiliki lapisan perantara antara lapisan mesosfer dengan termosfer yang disebut dengan lapisan mesopause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178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315200" cy="1154097"/>
          </a:xfrm>
        </p:spPr>
        <p:txBody>
          <a:bodyPr/>
          <a:lstStyle/>
          <a:p>
            <a:r>
              <a:rPr lang="id-ID" dirty="0"/>
              <a:t>Fungsi Lapisan Mesosfer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752528"/>
          </a:xfrm>
        </p:spPr>
        <p:txBody>
          <a:bodyPr>
            <a:noAutofit/>
          </a:bodyPr>
          <a:lstStyle/>
          <a:p>
            <a:r>
              <a:rPr lang="id-ID" sz="2400" dirty="0"/>
              <a:t>Salah satu keunikan dari lapisan ini adalah keadaan ketika meteor dan benda langit yang terbakar jika menuju Bumi.</a:t>
            </a:r>
          </a:p>
          <a:p>
            <a:r>
              <a:rPr lang="id-ID" sz="2400" dirty="0"/>
              <a:t>Benda tersebut terbakar pada lapisan statosfer sebelum sampai pada Bumi. Sehingga lapisan statosfer berfungsi sebagai pelindung Bumi.</a:t>
            </a:r>
          </a:p>
          <a:p>
            <a:r>
              <a:rPr lang="id-ID" sz="2400" dirty="0"/>
              <a:t>Selain itu, lapisan statosfer juga berfungsi sebagai penghantar gelombang. Pada lapisan ini beberapa atom terionisasi sehingga menghasilkan gelombag elektromagnetik.</a:t>
            </a:r>
          </a:p>
          <a:p>
            <a:r>
              <a:rPr lang="id-ID" sz="2400" dirty="0"/>
              <a:t>Gelombang ini digunakan oleh manusia sebagai sinyal radio, televisi, atau telepon.</a:t>
            </a:r>
          </a:p>
        </p:txBody>
      </p:sp>
    </p:spTree>
    <p:extLst>
      <p:ext uri="{BB962C8B-B14F-4D97-AF65-F5344CB8AC3E}">
        <p14:creationId xmlns:p14="http://schemas.microsoft.com/office/powerpoint/2010/main" val="1300888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4. Lapisan Termosfer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24577"/>
          </a:xfrm>
        </p:spPr>
        <p:txBody>
          <a:bodyPr>
            <a:normAutofit lnSpcReduction="10000"/>
          </a:bodyPr>
          <a:lstStyle/>
          <a:p>
            <a:r>
              <a:rPr lang="id-ID" sz="2800" dirty="0"/>
              <a:t>Lapisan termosfer berasal dari Bahasa Yunani yaitu “</a:t>
            </a:r>
            <a:r>
              <a:rPr lang="id-ID" sz="2800" i="1" dirty="0"/>
              <a:t>thermos</a:t>
            </a:r>
            <a:r>
              <a:rPr lang="id-ID" sz="2800" dirty="0"/>
              <a:t>” yang artinya adalah panas dan ”</a:t>
            </a:r>
            <a:r>
              <a:rPr lang="id-ID" sz="2800" i="1" dirty="0"/>
              <a:t>sphere</a:t>
            </a:r>
            <a:r>
              <a:rPr lang="id-ID" sz="2800" dirty="0"/>
              <a:t>” yang berarti lapisan.</a:t>
            </a:r>
          </a:p>
          <a:p>
            <a:r>
              <a:rPr lang="id-ID" sz="2800" dirty="0"/>
              <a:t>Transisi dari lapisan mesosfer ke lapisan termosfer terjadi ketika ketinggian 81 km.</a:t>
            </a:r>
          </a:p>
          <a:p>
            <a:r>
              <a:rPr lang="id-ID" sz="2800" dirty="0"/>
              <a:t>Pada lapisan ini suhu atau temperaturnya sangat berbeda dengan lapisan lainnya.</a:t>
            </a:r>
          </a:p>
          <a:p>
            <a:r>
              <a:rPr lang="id-ID" sz="2800" dirty="0"/>
              <a:t>Perubahan yang drastis pada lapisan ini karena adanya radiasi sinar ultraviolet.</a:t>
            </a:r>
          </a:p>
          <a:p>
            <a:r>
              <a:rPr lang="id-ID" sz="2800" dirty="0">
                <a:hlinkClick r:id="rId2"/>
              </a:rPr>
              <a:t>Reaksi kimia</a:t>
            </a:r>
            <a:r>
              <a:rPr lang="id-ID" sz="2800" dirty="0"/>
              <a:t> yang dari radiasi ini kemudian membentuk lapisan yang mengandung listrik.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8527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id-ID" dirty="0"/>
              <a:t>Ciri-ciri Lapisan Termosfer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632848" cy="4248472"/>
          </a:xfrm>
        </p:spPr>
        <p:txBody>
          <a:bodyPr>
            <a:normAutofit fontScale="92500"/>
          </a:bodyPr>
          <a:lstStyle/>
          <a:p>
            <a:r>
              <a:rPr lang="id-ID" sz="3500" dirty="0"/>
              <a:t>Adanya proses ionisasi karena adanya reaksi kimia dari radiasi matahari,</a:t>
            </a:r>
          </a:p>
          <a:p>
            <a:r>
              <a:rPr lang="id-ID" sz="3500" dirty="0"/>
              <a:t>Memiliki lapisan inversi yaitu lapisan dari atmosfer yang akan semakin dingin jika ketinggiannya semakin naik</a:t>
            </a:r>
          </a:p>
          <a:p>
            <a:r>
              <a:rPr lang="id-ID" sz="3500" dirty="0"/>
              <a:t>Memuat partikel partikel ion yang berguna sebagai gelombang radio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3172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154097"/>
          </a:xfrm>
        </p:spPr>
        <p:txBody>
          <a:bodyPr/>
          <a:lstStyle/>
          <a:p>
            <a:r>
              <a:rPr lang="id-ID" dirty="0"/>
              <a:t>Fungsi Lapisan Termosfer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315200" cy="4320480"/>
          </a:xfrm>
        </p:spPr>
        <p:txBody>
          <a:bodyPr>
            <a:normAutofit lnSpcReduction="10000"/>
          </a:bodyPr>
          <a:lstStyle/>
          <a:p>
            <a:r>
              <a:rPr lang="id-ID" sz="3200" dirty="0"/>
              <a:t>Secara umum lapisan termosfer memiliki fungsi sebagai sumber gelombang </a:t>
            </a:r>
            <a:r>
              <a:rPr lang="id-ID" sz="3200" dirty="0">
                <a:hlinkClick r:id="rId2"/>
              </a:rPr>
              <a:t>elektronik</a:t>
            </a:r>
            <a:r>
              <a:rPr lang="id-ID" sz="3200" dirty="0"/>
              <a:t> karena adanya proses ionisasi</a:t>
            </a:r>
            <a:br>
              <a:rPr lang="id-ID" sz="3200" dirty="0"/>
            </a:br>
            <a:r>
              <a:rPr lang="id-ID" sz="1600" dirty="0"/>
              <a:t>.</a:t>
            </a:r>
          </a:p>
          <a:p>
            <a:r>
              <a:rPr lang="id-ID" sz="3200" dirty="0">
                <a:hlinkClick r:id="rId3"/>
              </a:rPr>
              <a:t>Gelombang elektromagnetik</a:t>
            </a:r>
            <a:r>
              <a:rPr lang="id-ID" sz="3200" dirty="0"/>
              <a:t> ini berguna untuk alat komunikasi karena memancarkan sinyal baik televisi, radio, atau telepon.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4247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5. Lapisan Eksosfer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256584"/>
          </a:xfrm>
        </p:spPr>
        <p:txBody>
          <a:bodyPr>
            <a:normAutofit lnSpcReduction="10000"/>
          </a:bodyPr>
          <a:lstStyle/>
          <a:p>
            <a:r>
              <a:rPr lang="id-ID" sz="2400" dirty="0"/>
              <a:t>Lapisan eksosfer merupakan lapisan terakhir dari atmosfer dan memiliki jarak paling jauh dari permukaan Bumi.</a:t>
            </a:r>
          </a:p>
          <a:p>
            <a:r>
              <a:rPr lang="id-ID" sz="2400" dirty="0"/>
              <a:t>Sesuai dengan namanya yang berasal dari Bahasa Yunani, ”</a:t>
            </a:r>
            <a:r>
              <a:rPr lang="id-ID" sz="2400" i="1" dirty="0"/>
              <a:t>exo</a:t>
            </a:r>
            <a:r>
              <a:rPr lang="id-ID" sz="2400" dirty="0"/>
              <a:t>” artinya luar dan ”</a:t>
            </a:r>
            <a:r>
              <a:rPr lang="id-ID" sz="2400" i="1" dirty="0"/>
              <a:t>sphere</a:t>
            </a:r>
            <a:r>
              <a:rPr lang="id-ID" sz="2400" dirty="0"/>
              <a:t>” yang berarti lapisan.</a:t>
            </a:r>
          </a:p>
          <a:p>
            <a:r>
              <a:rPr lang="id-ID" sz="2400" dirty="0"/>
              <a:t>Pada lapisan ini terdapat proses refleksi cahaya matahari yang dikenal dengan cahaya zodiakal.</a:t>
            </a:r>
          </a:p>
          <a:p>
            <a:r>
              <a:rPr lang="id-ID" sz="2400" dirty="0"/>
              <a:t>Cahaya zodiakal merupakan cahaya yang dipantulkan oleh partikel debu meteoritik.</a:t>
            </a:r>
          </a:p>
          <a:p>
            <a:r>
              <a:rPr lang="id-ID" sz="2400" dirty="0"/>
              <a:t>Pada lapisan ini juga terdapat gaya berat yang sangat kecil sehingga jarang terjadi benturan benda langit dengan lapisan eksosfer.</a:t>
            </a:r>
          </a:p>
          <a:p>
            <a:r>
              <a:rPr lang="id-ID" sz="2400" dirty="0"/>
              <a:t>Karena sifat ini lapisan eksosfer juga disebut disipasisfer.</a:t>
            </a:r>
          </a:p>
        </p:txBody>
      </p:sp>
    </p:spTree>
    <p:extLst>
      <p:ext uri="{BB962C8B-B14F-4D97-AF65-F5344CB8AC3E}">
        <p14:creationId xmlns:p14="http://schemas.microsoft.com/office/powerpoint/2010/main" val="4089067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154097"/>
          </a:xfrm>
        </p:spPr>
        <p:txBody>
          <a:bodyPr/>
          <a:lstStyle/>
          <a:p>
            <a:r>
              <a:rPr lang="id-ID" dirty="0"/>
              <a:t>Ciri-ciri Lapisan Eksosfer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817"/>
            <a:ext cx="7690048" cy="4536544"/>
          </a:xfrm>
        </p:spPr>
        <p:txBody>
          <a:bodyPr/>
          <a:lstStyle/>
          <a:p>
            <a:r>
              <a:rPr lang="id-ID" sz="2800" dirty="0"/>
              <a:t>Terletak pada ketinggian 500 sampai 1000 km dari permukaan Bumi.</a:t>
            </a:r>
          </a:p>
          <a:p>
            <a:r>
              <a:rPr lang="id-ID" sz="2800" dirty="0"/>
              <a:t>Memiliki suhu paling panas di antara lapisan atmosfer lainnya</a:t>
            </a:r>
          </a:p>
          <a:p>
            <a:r>
              <a:rPr lang="id-ID" sz="2800" dirty="0"/>
              <a:t>Menjadi tempat berlangsungnya kehancuran meteor dari luar angkasa</a:t>
            </a:r>
          </a:p>
          <a:p>
            <a:r>
              <a:rPr lang="id-ID" sz="2800" dirty="0"/>
              <a:t>Merupakan lapisan geostasioner karena butiran gas pada lapisan ini meloloskan diri ke luar angkasa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5271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853989"/>
          </a:xfrm>
        </p:spPr>
        <p:txBody>
          <a:bodyPr/>
          <a:lstStyle/>
          <a:p>
            <a:r>
              <a:rPr lang="id-ID" dirty="0"/>
              <a:t>Fungsi Lapisan Eksosfer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5"/>
            <a:ext cx="7315200" cy="3672407"/>
          </a:xfrm>
        </p:spPr>
        <p:txBody>
          <a:bodyPr/>
          <a:lstStyle/>
          <a:p>
            <a:r>
              <a:rPr lang="id-ID" sz="2800" dirty="0"/>
              <a:t>Fungsi utama dari lapisan ini adalah untuk merefleksikan cahaya. Selain itu, eksosfer juga berfungsi untuk penempatan satelit buatan untuk penelitian.</a:t>
            </a:r>
            <a:br>
              <a:rPr lang="id-ID" sz="2800" dirty="0"/>
            </a:br>
            <a:endParaRPr lang="id-ID" sz="1200" dirty="0"/>
          </a:p>
          <a:p>
            <a:r>
              <a:rPr lang="id-ID" sz="2800" dirty="0"/>
              <a:t>Tidak hanya itu, lapisan eksosfer juga berfungsi sebagai pelindung pertama dari sinar matahari dan meteor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538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4745"/>
            <a:ext cx="7315200" cy="5184616"/>
          </a:xfrm>
        </p:spPr>
        <p:txBody>
          <a:bodyPr>
            <a:normAutofit fontScale="92500" lnSpcReduction="10000"/>
          </a:bodyPr>
          <a:lstStyle/>
          <a:p>
            <a:r>
              <a:rPr lang="id-ID" sz="3600" dirty="0"/>
              <a:t> Manfaat Gas yang terkandung dalam atmosfer yang sangat berpengaruh dalam kehidupan :</a:t>
            </a:r>
          </a:p>
          <a:p>
            <a:pPr marL="45720" indent="0">
              <a:buNone/>
            </a:pPr>
            <a:r>
              <a:rPr lang="id-ID" sz="3600" dirty="0">
                <a:solidFill>
                  <a:srgbClr val="00B0F0"/>
                </a:solidFill>
              </a:rPr>
              <a:t>1. Nitrogen ( N2)</a:t>
            </a:r>
            <a:r>
              <a:rPr lang="id-ID" sz="3600" dirty="0"/>
              <a:t/>
            </a:r>
            <a:br>
              <a:rPr lang="id-ID" sz="3600" dirty="0"/>
            </a:br>
            <a:r>
              <a:rPr lang="id-ID" sz="3600" dirty="0"/>
              <a:t>	</a:t>
            </a:r>
            <a:r>
              <a:rPr lang="id-ID" sz="3600" dirty="0">
                <a:solidFill>
                  <a:schemeClr val="tx2"/>
                </a:solidFill>
                <a:latin typeface="ProximaNova"/>
              </a:rPr>
              <a:t>Gas nitrogen sangat 	dibutuhkan dalam pertumbuhan 	tanaman. </a:t>
            </a:r>
            <a:br>
              <a:rPr lang="id-ID" sz="3600" dirty="0">
                <a:solidFill>
                  <a:schemeClr val="tx2"/>
                </a:solidFill>
                <a:latin typeface="ProximaNova"/>
              </a:rPr>
            </a:br>
            <a:r>
              <a:rPr lang="id-ID" sz="3600" dirty="0">
                <a:solidFill>
                  <a:schemeClr val="tx2"/>
                </a:solidFill>
                <a:latin typeface="ProximaNova"/>
              </a:rPr>
              <a:t>	Gas nitrogen sering juga 	digunakan sebagai bahan dasar 	industri pupuk.</a:t>
            </a:r>
            <a:r>
              <a:rPr lang="id-ID" sz="3600" dirty="0"/>
              <a:t/>
            </a:r>
            <a:br>
              <a:rPr lang="id-ID" sz="3600" dirty="0"/>
            </a:br>
            <a:endParaRPr lang="id-ID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6612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3664" y="3729806"/>
            <a:ext cx="65966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7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0604" y="1890698"/>
            <a:ext cx="69427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>
                <a:ln/>
                <a:solidFill>
                  <a:schemeClr val="accent3"/>
                </a:solidFill>
                <a:effectLst/>
              </a:rPr>
              <a:t>SELAMAT BELAJAR</a:t>
            </a:r>
            <a:br>
              <a:rPr lang="id-ID" sz="5400" b="1" cap="none" spc="0" dirty="0">
                <a:ln/>
                <a:solidFill>
                  <a:schemeClr val="accent3"/>
                </a:solidFill>
                <a:effectLst/>
              </a:rPr>
            </a:br>
            <a:r>
              <a:rPr lang="id-ID" sz="5400" b="1" cap="none" spc="0" dirty="0">
                <a:ln/>
                <a:solidFill>
                  <a:schemeClr val="accent3"/>
                </a:solidFill>
                <a:effectLst/>
              </a:rPr>
              <a:t>&amp;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256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4704"/>
            <a:ext cx="7315200" cy="5544657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id-ID" sz="3600" dirty="0">
                <a:solidFill>
                  <a:srgbClr val="00B0F0"/>
                </a:solidFill>
              </a:rPr>
              <a:t>2. Oksigen ( O2 )</a:t>
            </a:r>
          </a:p>
          <a:p>
            <a:pPr marL="45720" indent="0">
              <a:buNone/>
            </a:pPr>
            <a:r>
              <a:rPr lang="id-ID" sz="3600" dirty="0">
                <a:solidFill>
                  <a:srgbClr val="00B0F0"/>
                </a:solidFill>
              </a:rPr>
              <a:t>	</a:t>
            </a:r>
            <a:r>
              <a:rPr lang="id-ID" sz="3200" dirty="0">
                <a:solidFill>
                  <a:schemeClr val="tx2"/>
                </a:solidFill>
              </a:rPr>
              <a:t>Oksigen merupakan unsur gas 	yang sangat diperlukan 	untuk 	pernafasan manusia dan	mahluk 	hidup lainnya seperti hewan dan 	tumbuhan</a:t>
            </a:r>
          </a:p>
          <a:p>
            <a:pPr marL="45720" indent="0">
              <a:buNone/>
            </a:pPr>
            <a:r>
              <a:rPr lang="id-ID" sz="3600" dirty="0">
                <a:solidFill>
                  <a:srgbClr val="00B0F0"/>
                </a:solidFill>
              </a:rPr>
              <a:t>3. Karbondioksida ( CO2)</a:t>
            </a:r>
          </a:p>
          <a:p>
            <a:pPr marL="45720" indent="0">
              <a:buNone/>
            </a:pPr>
            <a:r>
              <a:rPr lang="id-ID" sz="3000" dirty="0">
                <a:solidFill>
                  <a:srgbClr val="00B0F0"/>
                </a:solidFill>
              </a:rPr>
              <a:t>	</a:t>
            </a:r>
            <a:r>
              <a:rPr lang="id-ID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mengabsorbsi panas pancaran 	matahari</a:t>
            </a:r>
          </a:p>
          <a:p>
            <a:pPr lvl="3">
              <a:buFontTx/>
              <a:buChar char="-"/>
            </a:pPr>
            <a:r>
              <a:rPr lang="id-ID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Mengubah zat hara menjadi   karbohidrat  dalam proses Fotosintesis </a:t>
            </a:r>
          </a:p>
          <a:p>
            <a:pPr lvl="3">
              <a:buFontTx/>
              <a:buChar char="-"/>
            </a:pPr>
            <a:r>
              <a:rPr lang="id-ID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Bahan pemadam kebakaran.</a:t>
            </a:r>
          </a:p>
        </p:txBody>
      </p:sp>
    </p:spTree>
    <p:extLst>
      <p:ext uri="{BB962C8B-B14F-4D97-AF65-F5344CB8AC3E}">
        <p14:creationId xmlns:p14="http://schemas.microsoft.com/office/powerpoint/2010/main" val="266084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dirty="0"/>
              <a:t>Sifat unsur yang terkandung dalm atmosfer dalam jumlah kecil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35283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id-ID" sz="3200" b="1" dirty="0">
                <a:solidFill>
                  <a:srgbClr val="00B050"/>
                </a:solidFill>
              </a:rPr>
              <a:t>1. Bersifat tetap ( konstan )</a:t>
            </a:r>
          </a:p>
          <a:p>
            <a:pPr marL="45720" indent="0">
              <a:buNone/>
            </a:pPr>
            <a:r>
              <a:rPr lang="id-ID" sz="3200" dirty="0">
                <a:solidFill>
                  <a:srgbClr val="FFFF00"/>
                </a:solidFill>
              </a:rPr>
              <a:t>- Argon		- Neon</a:t>
            </a:r>
          </a:p>
          <a:p>
            <a:pPr marL="45720" indent="0">
              <a:buNone/>
            </a:pPr>
            <a:r>
              <a:rPr lang="id-ID" sz="3200" dirty="0">
                <a:solidFill>
                  <a:srgbClr val="FFFF00"/>
                </a:solidFill>
              </a:rPr>
              <a:t>- Helium		- Kripton</a:t>
            </a:r>
          </a:p>
          <a:p>
            <a:pPr marL="45720" indent="0">
              <a:buNone/>
            </a:pPr>
            <a:r>
              <a:rPr lang="id-ID" sz="3200" dirty="0">
                <a:solidFill>
                  <a:srgbClr val="FFFF00"/>
                </a:solidFill>
              </a:rPr>
              <a:t>- Xenon		- Hidrogen</a:t>
            </a:r>
          </a:p>
          <a:p>
            <a:pPr>
              <a:buFontTx/>
              <a:buChar char="-"/>
            </a:pPr>
            <a:r>
              <a:rPr lang="id-ID" sz="3200" dirty="0">
                <a:solidFill>
                  <a:srgbClr val="FFFF00"/>
                </a:solidFill>
              </a:rPr>
              <a:t>Metan		- Nitrous oksida</a:t>
            </a:r>
          </a:p>
        </p:txBody>
      </p:sp>
    </p:spTree>
    <p:extLst>
      <p:ext uri="{BB962C8B-B14F-4D97-AF65-F5344CB8AC3E}">
        <p14:creationId xmlns:p14="http://schemas.microsoft.com/office/powerpoint/2010/main" val="328615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315200" cy="4896584"/>
          </a:xfrm>
        </p:spPr>
        <p:txBody>
          <a:bodyPr/>
          <a:lstStyle/>
          <a:p>
            <a:pPr marL="45720" indent="0">
              <a:buNone/>
            </a:pPr>
            <a:r>
              <a:rPr lang="id-ID" sz="3200" b="1" dirty="0">
                <a:solidFill>
                  <a:srgbClr val="00B050"/>
                </a:solidFill>
              </a:rPr>
              <a:t>2. Bersifat berubah ubah </a:t>
            </a:r>
          </a:p>
          <a:p>
            <a:pPr marL="45720" indent="0">
              <a:buNone/>
            </a:pPr>
            <a:r>
              <a:rPr lang="id-ID" sz="3200" dirty="0"/>
              <a:t>	</a:t>
            </a:r>
            <a:r>
              <a:rPr lang="id-ID" sz="3200" dirty="0">
                <a:solidFill>
                  <a:srgbClr val="FFFF00"/>
                </a:solidFill>
              </a:rPr>
              <a:t>- Uap air		</a:t>
            </a:r>
            <a:br>
              <a:rPr lang="id-ID" sz="3200" dirty="0">
                <a:solidFill>
                  <a:srgbClr val="FFFF00"/>
                </a:solidFill>
              </a:rPr>
            </a:br>
            <a:r>
              <a:rPr lang="id-ID" sz="3200" dirty="0">
                <a:solidFill>
                  <a:srgbClr val="FFFF00"/>
                </a:solidFill>
              </a:rPr>
              <a:t>	- Radon</a:t>
            </a:r>
          </a:p>
          <a:p>
            <a:pPr marL="45720" indent="0">
              <a:buNone/>
            </a:pPr>
            <a:r>
              <a:rPr lang="id-ID" sz="3200" dirty="0">
                <a:solidFill>
                  <a:srgbClr val="FFFF00"/>
                </a:solidFill>
              </a:rPr>
              <a:t>	- Amoniak		</a:t>
            </a:r>
            <a:br>
              <a:rPr lang="id-ID" sz="3200" dirty="0">
                <a:solidFill>
                  <a:srgbClr val="FFFF00"/>
                </a:solidFill>
              </a:rPr>
            </a:br>
            <a:r>
              <a:rPr lang="id-ID" sz="3200" dirty="0">
                <a:solidFill>
                  <a:srgbClr val="FFFF00"/>
                </a:solidFill>
              </a:rPr>
              <a:t>	- Sulfur dioksida</a:t>
            </a:r>
          </a:p>
          <a:p>
            <a:pPr marL="45720" indent="0">
              <a:buNone/>
            </a:pPr>
            <a:r>
              <a:rPr lang="id-ID" sz="3200" dirty="0">
                <a:solidFill>
                  <a:srgbClr val="FFFF00"/>
                </a:solidFill>
              </a:rPr>
              <a:t>	- Debu dan partikel garam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103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154097"/>
          </a:xfrm>
        </p:spPr>
        <p:txBody>
          <a:bodyPr/>
          <a:lstStyle/>
          <a:p>
            <a:r>
              <a:rPr lang="id-ID" dirty="0"/>
              <a:t>Apa itu atmosfer?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0"/>
            <a:ext cx="7474024" cy="4392488"/>
          </a:xfrm>
        </p:spPr>
        <p:txBody>
          <a:bodyPr>
            <a:normAutofit fontScale="70000" lnSpcReduction="20000"/>
          </a:bodyPr>
          <a:lstStyle/>
          <a:p>
            <a:r>
              <a:rPr lang="id-ID" sz="4600" b="1" dirty="0"/>
              <a:t>Pengertian Atmosfer</a:t>
            </a:r>
          </a:p>
          <a:p>
            <a:r>
              <a:rPr lang="id-ID" sz="4600" dirty="0"/>
              <a:t>Atmosfer itu berasal dari bahasa Yunani yakni :</a:t>
            </a:r>
            <a:br>
              <a:rPr lang="id-ID" sz="4600" dirty="0"/>
            </a:br>
            <a:r>
              <a:rPr lang="id-ID" sz="4600" i="1" dirty="0"/>
              <a:t>“Atmos“ </a:t>
            </a:r>
            <a:r>
              <a:rPr lang="id-ID" sz="4600" dirty="0"/>
              <a:t>yang berarti “uap air atau gas” </a:t>
            </a:r>
            <a:r>
              <a:rPr lang="id-ID" sz="4600" i="1" dirty="0"/>
              <a:t>“Sphaira“ </a:t>
            </a:r>
            <a:r>
              <a:rPr lang="id-ID" sz="4600" dirty="0"/>
              <a:t>yang berartikan “selimut”. </a:t>
            </a:r>
            <a:br>
              <a:rPr lang="id-ID" sz="4600" dirty="0"/>
            </a:br>
            <a:endParaRPr lang="id-ID" sz="4600" dirty="0"/>
          </a:p>
          <a:p>
            <a:r>
              <a:rPr lang="id-ID" sz="4600" dirty="0"/>
              <a:t>Jadi Atmosfer tersebut dapat diartikan ialah sebagi lapisan gas yang menyelimuti suatu planet, termasuk juga bumi,</a:t>
            </a:r>
          </a:p>
        </p:txBody>
      </p:sp>
    </p:spTree>
    <p:extLst>
      <p:ext uri="{BB962C8B-B14F-4D97-AF65-F5344CB8AC3E}">
        <p14:creationId xmlns:p14="http://schemas.microsoft.com/office/powerpoint/2010/main" val="167676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/>
          <a:lstStyle/>
          <a:p>
            <a:r>
              <a:rPr lang="id-ID" b="1" dirty="0"/>
              <a:t>Fungsi Atmosfer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968593"/>
          </a:xfrm>
        </p:spPr>
        <p:txBody>
          <a:bodyPr>
            <a:normAutofit/>
          </a:bodyPr>
          <a:lstStyle/>
          <a:p>
            <a:r>
              <a:rPr lang="id-ID" sz="2800" dirty="0"/>
              <a:t>Atmosfer berfungsi mengatur proses penerimaan panas sinar matahari. </a:t>
            </a:r>
            <a:br>
              <a:rPr lang="id-ID" sz="2800" dirty="0"/>
            </a:br>
            <a:r>
              <a:rPr lang="id-ID" sz="2800" dirty="0"/>
              <a:t>Atmosfer melakukannya dengan menyerap dan memantulkan panas yang dipancarkan oleh matahari. </a:t>
            </a:r>
            <a:br>
              <a:rPr lang="id-ID" sz="2800" dirty="0"/>
            </a:br>
            <a:r>
              <a:rPr lang="id-ID" sz="2800" dirty="0"/>
              <a:t>Sekitar 34% panas matahari kembali di pantulkan ke angkasa oleh atmosfer, awan, dan juga permukaan bumi. </a:t>
            </a:r>
            <a:br>
              <a:rPr lang="id-ID" sz="2800" dirty="0"/>
            </a:br>
            <a:r>
              <a:rPr lang="id-ID" sz="2800" dirty="0"/>
              <a:t>Kemudian sekitar 19% diserap oleh atmosfer dan awan, selanjutnya sekitar 47% sisanya mencapai permukaan bumi.</a:t>
            </a:r>
          </a:p>
        </p:txBody>
      </p:sp>
    </p:spTree>
    <p:extLst>
      <p:ext uri="{BB962C8B-B14F-4D97-AF65-F5344CB8AC3E}">
        <p14:creationId xmlns:p14="http://schemas.microsoft.com/office/powerpoint/2010/main" val="210637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id-ID" b="1" dirty="0"/>
              <a:t>Manfaat Atmosfer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5"/>
            <a:ext cx="7315200" cy="4824576"/>
          </a:xfrm>
        </p:spPr>
        <p:txBody>
          <a:bodyPr/>
          <a:lstStyle/>
          <a:p>
            <a:r>
              <a:rPr lang="id-ID" sz="3200" dirty="0"/>
              <a:t>Melindungi bumi dari paparan radiasi sinar ultraviolet dengan lapisan ozon. Sinar ultraviolet sangat berbahaya bagi kehidupan makhluk hidup di bumi.</a:t>
            </a:r>
          </a:p>
          <a:p>
            <a:r>
              <a:rPr lang="id-ID" sz="3200" dirty="0"/>
              <a:t>Melindungi bumi dari benda-benda luar angkasa yang jatuh akibat gaya gravitasi bumi.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5791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118</TotalTime>
  <Words>995</Words>
  <Application>Microsoft Office PowerPoint</Application>
  <PresentationFormat>On-screen Show (4:3)</PresentationFormat>
  <Paragraphs>123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Perspective</vt:lpstr>
      <vt:lpstr>PowerPoint Presentation</vt:lpstr>
      <vt:lpstr>PowerPoint Presentation</vt:lpstr>
      <vt:lpstr>PowerPoint Presentation</vt:lpstr>
      <vt:lpstr>PowerPoint Presentation</vt:lpstr>
      <vt:lpstr>Sifat unsur yang terkandung dalm atmosfer dalam jumlah kecil</vt:lpstr>
      <vt:lpstr>PowerPoint Presentation</vt:lpstr>
      <vt:lpstr>Apa itu atmosfer?</vt:lpstr>
      <vt:lpstr>Fungsi Atmosfer</vt:lpstr>
      <vt:lpstr>Manfaat Atmosfer</vt:lpstr>
      <vt:lpstr>PowerPoint Presentation</vt:lpstr>
      <vt:lpstr>PowerPoint Presentation</vt:lpstr>
      <vt:lpstr>1. Lapisan Troposfer </vt:lpstr>
      <vt:lpstr>Ciri-ciri Lapisan Troposfer </vt:lpstr>
      <vt:lpstr>PowerPoint Presentation</vt:lpstr>
      <vt:lpstr>PowerPoint Presentation</vt:lpstr>
      <vt:lpstr>Fungsi Lapisan Troposfer </vt:lpstr>
      <vt:lpstr>2. Lapisan Statosfer </vt:lpstr>
      <vt:lpstr>PowerPoint Presentation</vt:lpstr>
      <vt:lpstr>Ciri-ciri Lapisan Statosfer </vt:lpstr>
      <vt:lpstr>Fungsi Lapisan Statosfer </vt:lpstr>
      <vt:lpstr>3. Lapisan Mesosfer</vt:lpstr>
      <vt:lpstr>Ciri-Ciri Lapisan Mesosfer</vt:lpstr>
      <vt:lpstr>Fungsi Lapisan Mesosfer</vt:lpstr>
      <vt:lpstr>4. Lapisan Termosfer </vt:lpstr>
      <vt:lpstr>Ciri-ciri Lapisan Termosfer</vt:lpstr>
      <vt:lpstr>Fungsi Lapisan Termosfer</vt:lpstr>
      <vt:lpstr>5. Lapisan Eksosfer </vt:lpstr>
      <vt:lpstr>Ciri-ciri Lapisan Eksosfer</vt:lpstr>
      <vt:lpstr>Fungsi Lapisan Eksosfer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acer</cp:lastModifiedBy>
  <cp:revision>11</cp:revision>
  <dcterms:created xsi:type="dcterms:W3CDTF">2020-10-05T23:57:53Z</dcterms:created>
  <dcterms:modified xsi:type="dcterms:W3CDTF">2022-05-17T05:26:47Z</dcterms:modified>
</cp:coreProperties>
</file>