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02" r:id="rId3"/>
    <p:sldId id="264" r:id="rId4"/>
    <p:sldId id="277" r:id="rId5"/>
    <p:sldId id="293" r:id="rId6"/>
    <p:sldId id="303" r:id="rId7"/>
    <p:sldId id="278" r:id="rId8"/>
    <p:sldId id="296" r:id="rId9"/>
    <p:sldId id="304" r:id="rId10"/>
    <p:sldId id="285" r:id="rId11"/>
    <p:sldId id="299" r:id="rId12"/>
    <p:sldId id="287" r:id="rId13"/>
    <p:sldId id="300" r:id="rId14"/>
    <p:sldId id="289" r:id="rId15"/>
    <p:sldId id="30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2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6" autoAdjust="0"/>
    <p:restoredTop sz="94660"/>
  </p:normalViewPr>
  <p:slideViewPr>
    <p:cSldViewPr>
      <p:cViewPr>
        <p:scale>
          <a:sx n="90" d="100"/>
          <a:sy n="90" d="100"/>
        </p:scale>
        <p:origin x="750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303F1-D132-4C13-9A17-E0F415979403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F8E55-09FE-4EA3-9D56-B231D1818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4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F8E55-09FE-4EA3-9D56-B231D1818EA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7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F8E55-09FE-4EA3-9D56-B231D1818E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88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736" y="2815869"/>
            <a:ext cx="3312655" cy="315995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3809480" y="884718"/>
            <a:ext cx="1518669" cy="365125"/>
          </a:xfrm>
          <a:prstGeom prst="rect">
            <a:avLst/>
          </a:prstGeom>
        </p:spPr>
        <p:txBody>
          <a:bodyPr anchor="ctr"/>
          <a:lstStyle>
            <a:lvl1pPr algn="ctr">
              <a:defRPr sz="2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467187" y="2420888"/>
            <a:ext cx="8214307" cy="720080"/>
          </a:xfrm>
        </p:spPr>
        <p:txBody>
          <a:bodyPr anchor="ctr">
            <a:normAutofit/>
          </a:bodyPr>
          <a:lstStyle>
            <a:lvl1pPr algn="ctr">
              <a:defRPr sz="3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471870" y="3275880"/>
            <a:ext cx="8209624" cy="1833307"/>
          </a:xfrm>
        </p:spPr>
        <p:txBody>
          <a:bodyPr>
            <a:normAutofit/>
          </a:bodyPr>
          <a:lstStyle>
            <a:lvl1pPr algn="ctr">
              <a:defRPr sz="1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637" y="630699"/>
            <a:ext cx="5029636" cy="46664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459" y="649172"/>
            <a:ext cx="5029636" cy="47977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212643"/>
            <a:ext cx="9144000" cy="658083"/>
          </a:xfrm>
        </p:spPr>
        <p:txBody>
          <a:bodyPr>
            <a:noAutofit/>
          </a:bodyPr>
          <a:lstStyle>
            <a:lvl1pPr algn="ctr">
              <a:defRPr sz="44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09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3DE79-CF32-4C91-876C-F4DD2F3FC38F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0.JPG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4.JPG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7.JPG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002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Bodoni MT Black" pitchFamily="18" charset="0"/>
              </a:rPr>
              <a:t>STATISTIKA</a:t>
            </a:r>
            <a:endParaRPr lang="en-US" dirty="0">
              <a:latin typeface="Bodoni MT Black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>
          <a:xfrm>
            <a:off x="1928794" y="2057400"/>
            <a:ext cx="5143536" cy="396240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endParaRPr lang="en-US" dirty="0" smtClean="0">
              <a:latin typeface="Britannic Bold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MENENTUKAN </a:t>
            </a: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DESIL DAN PERSENTIL </a:t>
            </a: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DATA BERKELOMPOK</a:t>
            </a:r>
          </a:p>
          <a:p>
            <a:pPr algn="ctr">
              <a:buNone/>
            </a:pPr>
            <a:endParaRPr lang="en-US" dirty="0">
              <a:latin typeface="Britannic Bold" pitchFamily="34" charset="0"/>
            </a:endParaRPr>
          </a:p>
          <a:p>
            <a:pPr algn="ctr">
              <a:buNone/>
            </a:pPr>
            <a:endParaRPr lang="en-US" dirty="0" smtClean="0">
              <a:latin typeface="Britannic Bold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Kwok </a:t>
            </a:r>
            <a:r>
              <a:rPr lang="en-US" dirty="0" err="1" smtClean="0">
                <a:latin typeface="Britannic Bold" pitchFamily="34" charset="0"/>
              </a:rPr>
              <a:t>Hin</a:t>
            </a:r>
            <a:r>
              <a:rPr lang="en-US" dirty="0" smtClean="0">
                <a:latin typeface="Britannic Bold" pitchFamily="34" charset="0"/>
              </a:rPr>
              <a:t>, ST, </a:t>
            </a:r>
            <a:r>
              <a:rPr lang="en-US" dirty="0" err="1" smtClean="0">
                <a:latin typeface="Britannic Bold" pitchFamily="34" charset="0"/>
              </a:rPr>
              <a:t>M.Pd</a:t>
            </a:r>
            <a:endParaRPr lang="en-US" dirty="0">
              <a:latin typeface="Britannic Bold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9550" y="188640"/>
            <a:ext cx="8610600" cy="168404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3 : </a:t>
            </a:r>
          </a:p>
          <a:p>
            <a:pPr algn="l"/>
            <a:r>
              <a:rPr lang="en-US" b="1" dirty="0" err="1" smtClean="0">
                <a:latin typeface="Century Schoolbook" pitchFamily="18" charset="0"/>
              </a:rPr>
              <a:t>Tentukan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Desil</a:t>
            </a:r>
            <a:r>
              <a:rPr lang="en-US" b="1" dirty="0" smtClean="0">
                <a:latin typeface="Century Schoolbook" pitchFamily="18" charset="0"/>
              </a:rPr>
              <a:t> Ke-5 </a:t>
            </a:r>
            <a:r>
              <a:rPr lang="en-US" b="1" dirty="0" err="1" smtClean="0">
                <a:latin typeface="Century Schoolbook" pitchFamily="18" charset="0"/>
              </a:rPr>
              <a:t>dari</a:t>
            </a:r>
            <a:r>
              <a:rPr lang="en-US" b="1" dirty="0" smtClean="0">
                <a:latin typeface="Century Schoolbook" pitchFamily="18" charset="0"/>
              </a:rPr>
              <a:t> histogram </a:t>
            </a:r>
            <a:r>
              <a:rPr lang="en-US" b="1" dirty="0" err="1" smtClean="0">
                <a:latin typeface="Century Schoolbook" pitchFamily="18" charset="0"/>
              </a:rPr>
              <a:t>berikut</a:t>
            </a:r>
            <a:r>
              <a:rPr lang="en-US" b="1" dirty="0" smtClean="0">
                <a:latin typeface="Century Schoolbook" pitchFamily="18" charset="0"/>
              </a:rPr>
              <a:t>.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9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59" y="1872680"/>
            <a:ext cx="8136582" cy="466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27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GB" sz="2800" b="1" u="sng" dirty="0" smtClean="0">
                <a:solidFill>
                  <a:srgbClr val="002060"/>
                </a:solidFill>
                <a:latin typeface="Algerian" pitchFamily="82" charset="0"/>
              </a:rPr>
              <a:t>KELAS DESIL KE-5</a:t>
            </a: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 marL="0" indent="0">
              <a:buNone/>
            </a:pPr>
            <a:r>
              <a:rPr lang="en-US" sz="2800" dirty="0"/>
              <a:t>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				</a:t>
            </a:r>
            <a:r>
              <a:rPr lang="en-US" sz="2800" dirty="0" err="1" smtClean="0"/>
              <a:t>Diketahui</a:t>
            </a:r>
            <a:r>
              <a:rPr lang="en-US" sz="2800" dirty="0" smtClean="0"/>
              <a:t> :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					L </a:t>
            </a:r>
            <a:r>
              <a:rPr lang="en-US" sz="2800" dirty="0"/>
              <a:t>= </a:t>
            </a:r>
            <a:r>
              <a:rPr lang="en-US" sz="2800" dirty="0" smtClean="0"/>
              <a:t>71 – 0,5 = 70,5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</a:t>
            </a:r>
            <a:r>
              <a:rPr lang="en-US" sz="2800" dirty="0" smtClean="0"/>
              <a:t>2 + 6 + 7 = 15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</a:t>
            </a:r>
            <a:r>
              <a:rPr lang="en-US" sz="2800" dirty="0" smtClean="0"/>
              <a:t>20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c </a:t>
            </a:r>
            <a:r>
              <a:rPr lang="en-US" sz="2800" dirty="0"/>
              <a:t>= </a:t>
            </a:r>
            <a:r>
              <a:rPr lang="en-US" sz="2800" dirty="0" smtClean="0"/>
              <a:t>5</a:t>
            </a:r>
            <a:endParaRPr lang="en-US" sz="2800" dirty="0"/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001" y="1510636"/>
            <a:ext cx="3146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Berada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di 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kelas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ke-4)</a:t>
            </a:r>
            <a:endParaRPr lang="en-US" sz="2400" b="1" dirty="0">
              <a:solidFill>
                <a:srgbClr val="FF0000"/>
              </a:solidFill>
              <a:latin typeface="Adobe Devanagari" pitchFamily="18" charset="0"/>
              <a:cs typeface="Adobe Devanagari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735550"/>
              </p:ext>
            </p:extLst>
          </p:nvPr>
        </p:nvGraphicFramePr>
        <p:xfrm>
          <a:off x="3779912" y="746735"/>
          <a:ext cx="50405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730"/>
                <a:gridCol w="1382665"/>
                <a:gridCol w="19011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Interval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</a:t>
                      </a:r>
                      <a:r>
                        <a:rPr lang="en-US" baseline="0" dirty="0" err="1" smtClean="0"/>
                        <a:t>rek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komulatif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61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66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71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76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86 - 90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275495"/>
              </p:ext>
            </p:extLst>
          </p:nvPr>
        </p:nvGraphicFramePr>
        <p:xfrm>
          <a:off x="303687" y="731174"/>
          <a:ext cx="2994025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7" name="Equation" r:id="rId3" imgW="1511280" imgH="393480" progId="Equation.DSMT4">
                  <p:embed/>
                </p:oleObj>
              </mc:Choice>
              <mc:Fallback>
                <p:oleObj name="Equation" r:id="rId3" imgW="1511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3687" y="731174"/>
                        <a:ext cx="2994025" cy="779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030493"/>
              </p:ext>
            </p:extLst>
          </p:nvPr>
        </p:nvGraphicFramePr>
        <p:xfrm>
          <a:off x="303213" y="2235200"/>
          <a:ext cx="3198812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8" name="Equation" r:id="rId5" imgW="1447560" imgH="2145960" progId="Equation.DSMT4">
                  <p:embed/>
                </p:oleObj>
              </mc:Choice>
              <mc:Fallback>
                <p:oleObj name="Equation" r:id="rId5" imgW="1447560" imgH="2145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3213" y="2235200"/>
                        <a:ext cx="3198812" cy="417195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653272"/>
              </p:ext>
            </p:extLst>
          </p:nvPr>
        </p:nvGraphicFramePr>
        <p:xfrm>
          <a:off x="303213" y="2235200"/>
          <a:ext cx="3198812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9" name="Equation" r:id="rId7" imgW="1447560" imgH="2145960" progId="Equation.DSMT4">
                  <p:embed/>
                </p:oleObj>
              </mc:Choice>
              <mc:Fallback>
                <p:oleObj name="Equation" r:id="rId7" imgW="1447560" imgH="2145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3213" y="2235200"/>
                        <a:ext cx="3198812" cy="417195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5029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8610600" cy="108012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4 : </a:t>
            </a:r>
          </a:p>
          <a:p>
            <a:pPr algn="l"/>
            <a:r>
              <a:rPr lang="en-US" sz="2500" b="1" dirty="0" err="1" smtClean="0">
                <a:latin typeface="Century Schoolbook" pitchFamily="18" charset="0"/>
              </a:rPr>
              <a:t>Tentukan</a:t>
            </a:r>
            <a:r>
              <a:rPr lang="en-US" sz="2500" b="1" dirty="0">
                <a:latin typeface="Century Schoolbook" pitchFamily="18" charset="0"/>
              </a:rPr>
              <a:t> </a:t>
            </a:r>
            <a:r>
              <a:rPr lang="en-US" sz="2500" b="1" dirty="0" err="1" smtClean="0">
                <a:latin typeface="Century Schoolbook" pitchFamily="18" charset="0"/>
              </a:rPr>
              <a:t>Desil</a:t>
            </a:r>
            <a:r>
              <a:rPr lang="en-US" sz="2500" b="1" dirty="0" smtClean="0">
                <a:latin typeface="Century Schoolbook" pitchFamily="18" charset="0"/>
              </a:rPr>
              <a:t> Ke-4 </a:t>
            </a:r>
            <a:r>
              <a:rPr lang="en-US" sz="2500" b="1" dirty="0" err="1" smtClean="0">
                <a:latin typeface="Century Schoolbook" pitchFamily="18" charset="0"/>
              </a:rPr>
              <a:t>dari</a:t>
            </a:r>
            <a:r>
              <a:rPr lang="en-US" sz="2500" b="1" dirty="0" smtClean="0">
                <a:latin typeface="Century Schoolbook" pitchFamily="18" charset="0"/>
              </a:rPr>
              <a:t> histogram </a:t>
            </a:r>
            <a:r>
              <a:rPr lang="en-US" sz="2500" b="1" dirty="0" err="1" smtClean="0">
                <a:latin typeface="Century Schoolbook" pitchFamily="18" charset="0"/>
              </a:rPr>
              <a:t>berikut</a:t>
            </a:r>
            <a:r>
              <a:rPr lang="en-US" sz="2500" b="1" dirty="0" smtClean="0">
                <a:latin typeface="Century Schoolbook" pitchFamily="18" charset="0"/>
              </a:rPr>
              <a:t>.</a:t>
            </a:r>
            <a:endParaRPr lang="en-US" sz="2500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3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8760"/>
            <a:ext cx="8786670" cy="511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79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GB" sz="2800" b="1" u="sng" dirty="0" smtClean="0">
                <a:solidFill>
                  <a:srgbClr val="002060"/>
                </a:solidFill>
                <a:latin typeface="Algerian" pitchFamily="82" charset="0"/>
              </a:rPr>
              <a:t>KELAS DESIL KE-4</a:t>
            </a: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 marL="0" indent="0">
              <a:buNone/>
            </a:pPr>
            <a:r>
              <a:rPr lang="en-US" sz="2800" dirty="0"/>
              <a:t>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					</a:t>
            </a:r>
            <a:r>
              <a:rPr lang="en-US" sz="2800" dirty="0" err="1" smtClean="0"/>
              <a:t>Diketahui</a:t>
            </a:r>
            <a:r>
              <a:rPr lang="en-US" sz="2800" dirty="0" smtClean="0"/>
              <a:t> :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						L </a:t>
            </a:r>
            <a:r>
              <a:rPr lang="en-US" sz="2800" dirty="0"/>
              <a:t>= </a:t>
            </a:r>
            <a:r>
              <a:rPr lang="en-US" sz="2800" dirty="0" smtClean="0"/>
              <a:t>69,5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	F </a:t>
            </a:r>
            <a:r>
              <a:rPr lang="en-US" sz="2800" dirty="0"/>
              <a:t>= </a:t>
            </a:r>
            <a:r>
              <a:rPr lang="en-US" sz="2800" dirty="0" smtClean="0"/>
              <a:t>2 + 6 = 8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	f </a:t>
            </a:r>
            <a:r>
              <a:rPr lang="en-US" sz="2800" dirty="0"/>
              <a:t>= </a:t>
            </a:r>
            <a:r>
              <a:rPr lang="en-US" sz="2800" dirty="0" smtClean="0"/>
              <a:t>9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	c </a:t>
            </a:r>
            <a:r>
              <a:rPr lang="en-US" sz="2800" dirty="0"/>
              <a:t>= </a:t>
            </a:r>
            <a:r>
              <a:rPr lang="en-US" sz="2800" dirty="0" smtClean="0"/>
              <a:t>5</a:t>
            </a:r>
            <a:endParaRPr lang="en-US" sz="2800" dirty="0"/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001" y="1510636"/>
            <a:ext cx="3484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Berada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di 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kelas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ke-3)</a:t>
            </a:r>
            <a:endParaRPr lang="en-US" sz="2400" b="1" dirty="0">
              <a:solidFill>
                <a:srgbClr val="FF0000"/>
              </a:solidFill>
              <a:latin typeface="Adobe Devanagari" pitchFamily="18" charset="0"/>
              <a:cs typeface="Adobe Devanagari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329629"/>
              </p:ext>
            </p:extLst>
          </p:nvPr>
        </p:nvGraphicFramePr>
        <p:xfrm>
          <a:off x="4013547" y="332656"/>
          <a:ext cx="50405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730"/>
                <a:gridCol w="1382665"/>
                <a:gridCol w="19011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Interval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</a:t>
                      </a:r>
                      <a:r>
                        <a:rPr lang="en-US" baseline="0" dirty="0" err="1" smtClean="0"/>
                        <a:t>rek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komulatif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17</a:t>
                      </a:r>
                      <a:endParaRPr lang="en-US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32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01" y="3479056"/>
            <a:ext cx="5400612" cy="3144192"/>
          </a:xfrm>
          <a:prstGeom prst="rect">
            <a:avLst/>
          </a:prstGeom>
        </p:spPr>
      </p:pic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095568"/>
              </p:ext>
            </p:extLst>
          </p:nvPr>
        </p:nvGraphicFramePr>
        <p:xfrm>
          <a:off x="192088" y="731838"/>
          <a:ext cx="3221037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4" name="Equation" r:id="rId4" imgW="1625400" imgH="393480" progId="Equation.DSMT4">
                  <p:embed/>
                </p:oleObj>
              </mc:Choice>
              <mc:Fallback>
                <p:oleObj name="Equation" r:id="rId4" imgW="1625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2088" y="731838"/>
                        <a:ext cx="3221037" cy="77946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860949"/>
              </p:ext>
            </p:extLst>
          </p:nvPr>
        </p:nvGraphicFramePr>
        <p:xfrm>
          <a:off x="197159" y="2054498"/>
          <a:ext cx="4206876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5" name="Equation" r:id="rId6" imgW="1904760" imgH="787320" progId="Equation.DSMT4">
                  <p:embed/>
                </p:oleObj>
              </mc:Choice>
              <mc:Fallback>
                <p:oleObj name="Equation" r:id="rId6" imgW="1904760" imgH="78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7159" y="2054498"/>
                        <a:ext cx="4206876" cy="153035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627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7913" y="84138"/>
            <a:ext cx="8610600" cy="1184622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5 : </a:t>
            </a:r>
          </a:p>
          <a:p>
            <a:pPr algn="l"/>
            <a:r>
              <a:rPr lang="en-US" sz="3100" b="1" dirty="0" err="1" smtClean="0">
                <a:latin typeface="Century Schoolbook" pitchFamily="18" charset="0"/>
              </a:rPr>
              <a:t>Tentukan</a:t>
            </a:r>
            <a:r>
              <a:rPr lang="en-US" sz="3100" b="1" dirty="0" smtClean="0">
                <a:latin typeface="Century Schoolbook" pitchFamily="18" charset="0"/>
              </a:rPr>
              <a:t> </a:t>
            </a:r>
            <a:r>
              <a:rPr lang="en-US" sz="3100" b="1" dirty="0" err="1" smtClean="0">
                <a:latin typeface="Century Schoolbook" pitchFamily="18" charset="0"/>
              </a:rPr>
              <a:t>Persentil</a:t>
            </a:r>
            <a:r>
              <a:rPr lang="en-US" sz="3100" b="1" dirty="0" smtClean="0">
                <a:latin typeface="Century Schoolbook" pitchFamily="18" charset="0"/>
              </a:rPr>
              <a:t> Ke-75 </a:t>
            </a:r>
            <a:r>
              <a:rPr lang="en-US" sz="3100" b="1" dirty="0" err="1" smtClean="0">
                <a:latin typeface="Century Schoolbook" pitchFamily="18" charset="0"/>
              </a:rPr>
              <a:t>dari</a:t>
            </a:r>
            <a:r>
              <a:rPr lang="en-US" sz="3100" b="1" dirty="0" smtClean="0">
                <a:latin typeface="Century Schoolbook" pitchFamily="18" charset="0"/>
              </a:rPr>
              <a:t> histogram </a:t>
            </a:r>
            <a:r>
              <a:rPr lang="en-US" sz="3100" b="1" dirty="0" err="1" smtClean="0">
                <a:latin typeface="Century Schoolbook" pitchFamily="18" charset="0"/>
              </a:rPr>
              <a:t>berikut</a:t>
            </a:r>
            <a:r>
              <a:rPr lang="en-US" sz="3100" b="1" dirty="0" smtClean="0">
                <a:latin typeface="Century Schoolbook" pitchFamily="18" charset="0"/>
              </a:rPr>
              <a:t>.</a:t>
            </a:r>
            <a:endParaRPr lang="en-US" sz="3100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6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25" y="1628800"/>
            <a:ext cx="8910176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37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GB" sz="2800" b="1" u="sng" dirty="0" smtClean="0">
                <a:solidFill>
                  <a:srgbClr val="002060"/>
                </a:solidFill>
                <a:latin typeface="Algerian" pitchFamily="82" charset="0"/>
              </a:rPr>
              <a:t>KELAS PERSENTIL KE-75</a:t>
            </a: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 marL="0" indent="0">
              <a:buNone/>
            </a:pPr>
            <a:r>
              <a:rPr lang="en-US" sz="2800" dirty="0"/>
              <a:t>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					</a:t>
            </a:r>
            <a:r>
              <a:rPr lang="en-US" sz="2800" dirty="0" err="1" smtClean="0"/>
              <a:t>Diketahui</a:t>
            </a:r>
            <a:r>
              <a:rPr lang="en-US" sz="2800" dirty="0" smtClean="0"/>
              <a:t> :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						L </a:t>
            </a:r>
            <a:r>
              <a:rPr lang="en-US" sz="2800" dirty="0"/>
              <a:t>= </a:t>
            </a:r>
            <a:r>
              <a:rPr lang="en-US" sz="2800" dirty="0" smtClean="0"/>
              <a:t>(15+20)/2 = 17,5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	F </a:t>
            </a:r>
            <a:r>
              <a:rPr lang="en-US" sz="2800" dirty="0"/>
              <a:t>= </a:t>
            </a:r>
            <a:r>
              <a:rPr lang="en-US" sz="2800" dirty="0" smtClean="0"/>
              <a:t>20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	f </a:t>
            </a:r>
            <a:r>
              <a:rPr lang="en-US" sz="2800" dirty="0"/>
              <a:t>= </a:t>
            </a:r>
            <a:r>
              <a:rPr lang="en-US" sz="2800" dirty="0" smtClean="0"/>
              <a:t>13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	c </a:t>
            </a:r>
            <a:r>
              <a:rPr lang="en-US" sz="2800" dirty="0"/>
              <a:t>= </a:t>
            </a:r>
            <a:r>
              <a:rPr lang="en-US" sz="2800" dirty="0" smtClean="0"/>
              <a:t>5</a:t>
            </a:r>
            <a:endParaRPr lang="en-US" sz="2800" dirty="0"/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001" y="1510636"/>
            <a:ext cx="3484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Berada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di 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kelas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ke-4)</a:t>
            </a:r>
            <a:endParaRPr lang="en-US" sz="2400" b="1" dirty="0">
              <a:solidFill>
                <a:srgbClr val="FF0000"/>
              </a:solidFill>
              <a:latin typeface="Adobe Devanagari" pitchFamily="18" charset="0"/>
              <a:cs typeface="Adobe Devanagari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12538"/>
              </p:ext>
            </p:extLst>
          </p:nvPr>
        </p:nvGraphicFramePr>
        <p:xfrm>
          <a:off x="4283968" y="332656"/>
          <a:ext cx="477013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309"/>
                <a:gridCol w="1382665"/>
                <a:gridCol w="19011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Interval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</a:t>
                      </a:r>
                      <a:r>
                        <a:rPr lang="en-US" baseline="0" dirty="0" err="1" smtClean="0"/>
                        <a:t>rek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komulatif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33</a:t>
                      </a:r>
                      <a:endParaRPr lang="en-US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38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25" y="3530523"/>
            <a:ext cx="5344771" cy="2850805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263469"/>
              </p:ext>
            </p:extLst>
          </p:nvPr>
        </p:nvGraphicFramePr>
        <p:xfrm>
          <a:off x="242888" y="731838"/>
          <a:ext cx="3319462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6" name="Equation" r:id="rId4" imgW="1676160" imgH="393480" progId="Equation.DSMT4">
                  <p:embed/>
                </p:oleObj>
              </mc:Choice>
              <mc:Fallback>
                <p:oleObj name="Equation" r:id="rId4" imgW="1676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2888" y="731838"/>
                        <a:ext cx="3319462" cy="77946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7995220"/>
              </p:ext>
            </p:extLst>
          </p:nvPr>
        </p:nvGraphicFramePr>
        <p:xfrm>
          <a:off x="226977" y="2000173"/>
          <a:ext cx="4264025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7" name="Equation" r:id="rId6" imgW="1930320" imgH="787320" progId="Equation.DSMT4">
                  <p:embed/>
                </p:oleObj>
              </mc:Choice>
              <mc:Fallback>
                <p:oleObj name="Equation" r:id="rId6" imgW="1930320" imgH="78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6977" y="2000173"/>
                        <a:ext cx="4264025" cy="153035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1409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002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Bodoni MT Black" pitchFamily="18" charset="0"/>
              </a:rPr>
              <a:t>PENGERTIAN</a:t>
            </a:r>
            <a:endParaRPr lang="en-US" dirty="0">
              <a:latin typeface="Bodoni MT Black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052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en-US" dirty="0" smtClean="0">
              <a:latin typeface="Britannic Bold" pitchFamily="34" charset="0"/>
            </a:endParaRPr>
          </a:p>
          <a:p>
            <a:pPr algn="ctr">
              <a:buNone/>
            </a:pPr>
            <a:r>
              <a:rPr lang="en-GB" i="1" dirty="0" err="1"/>
              <a:t>Persentil</a:t>
            </a:r>
            <a:r>
              <a:rPr lang="en-GB" dirty="0"/>
              <a:t> 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membagi</a:t>
            </a:r>
            <a:r>
              <a:rPr lang="en-GB" dirty="0"/>
              <a:t> data </a:t>
            </a:r>
            <a:r>
              <a:rPr lang="en-GB" dirty="0" err="1"/>
              <a:t>menjadi</a:t>
            </a:r>
            <a:r>
              <a:rPr lang="en-GB" dirty="0"/>
              <a:t> </a:t>
            </a:r>
            <a:r>
              <a:rPr lang="en-GB" dirty="0" err="1" smtClean="0"/>
              <a:t>seratus</a:t>
            </a:r>
            <a:r>
              <a:rPr lang="en-GB" dirty="0" smtClean="0"/>
              <a:t> </a:t>
            </a:r>
            <a:r>
              <a:rPr lang="en-GB" dirty="0" err="1"/>
              <a:t>sama</a:t>
            </a:r>
            <a:r>
              <a:rPr lang="en-GB" dirty="0"/>
              <a:t> </a:t>
            </a:r>
            <a:r>
              <a:rPr lang="en-GB" dirty="0" err="1"/>
              <a:t>banyak</a:t>
            </a:r>
            <a:r>
              <a:rPr lang="en-GB" dirty="0" smtClean="0"/>
              <a:t>.</a:t>
            </a:r>
          </a:p>
          <a:p>
            <a:pPr algn="ctr">
              <a:buNone/>
            </a:pPr>
            <a:r>
              <a:rPr lang="en-GB" dirty="0"/>
              <a:t/>
            </a:r>
            <a:br>
              <a:rPr lang="en-GB" dirty="0"/>
            </a:br>
            <a:r>
              <a:rPr lang="en-GB" i="1" dirty="0" err="1"/>
              <a:t>Desil</a:t>
            </a:r>
            <a:r>
              <a:rPr lang="en-GB" dirty="0"/>
              <a:t> 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membagi</a:t>
            </a:r>
            <a:r>
              <a:rPr lang="en-GB" dirty="0"/>
              <a:t> data </a:t>
            </a:r>
            <a:r>
              <a:rPr lang="en-GB" dirty="0" err="1"/>
              <a:t>menjadi</a:t>
            </a:r>
            <a:r>
              <a:rPr lang="en-GB" dirty="0"/>
              <a:t> </a:t>
            </a:r>
            <a:r>
              <a:rPr lang="en-GB" dirty="0" err="1"/>
              <a:t>sepuluh</a:t>
            </a:r>
            <a:r>
              <a:rPr lang="en-GB" dirty="0"/>
              <a:t> </a:t>
            </a:r>
            <a:r>
              <a:rPr lang="en-GB" dirty="0" err="1"/>
              <a:t>sama</a:t>
            </a:r>
            <a:r>
              <a:rPr lang="en-GB" dirty="0"/>
              <a:t> </a:t>
            </a:r>
            <a:r>
              <a:rPr lang="en-GB" dirty="0" err="1" smtClean="0"/>
              <a:t>banyak</a:t>
            </a:r>
            <a:r>
              <a:rPr lang="en-GB" dirty="0" smtClean="0"/>
              <a:t>.</a:t>
            </a:r>
            <a:endParaRPr lang="en-US" dirty="0"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48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162991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RUMUS DESIL DAN PERSENTIL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763286"/>
            <a:ext cx="8856984" cy="6094714"/>
          </a:xfrm>
          <a:effectLst>
            <a:innerShdw blurRad="114300">
              <a:prstClr val="black"/>
            </a:inn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dirty="0">
              <a:latin typeface="Century Schoolbook" pitchFamily="18" charset="0"/>
            </a:endParaRPr>
          </a:p>
          <a:p>
            <a:pPr algn="ctr">
              <a:buNone/>
            </a:pPr>
            <a:endParaRPr lang="en-US" dirty="0" smtClean="0">
              <a:latin typeface="Century Schoolbook" pitchFamily="18" charset="0"/>
            </a:endParaRPr>
          </a:p>
          <a:p>
            <a:pPr algn="ctr">
              <a:buNone/>
            </a:pPr>
            <a:endParaRPr lang="en-US" dirty="0">
              <a:latin typeface="Century Schoolbook" pitchFamily="18" charset="0"/>
            </a:endParaRPr>
          </a:p>
          <a:p>
            <a:pPr algn="ctr">
              <a:buNone/>
            </a:pPr>
            <a:endParaRPr lang="en-US" dirty="0" smtClean="0">
              <a:latin typeface="Century Schoolbook" pitchFamily="18" charset="0"/>
            </a:endParaRPr>
          </a:p>
          <a:p>
            <a:pPr>
              <a:buNone/>
            </a:pPr>
            <a:endParaRPr lang="en-US" dirty="0">
              <a:latin typeface="Century Schoolbook" pitchFamily="18" charset="0"/>
            </a:endParaRPr>
          </a:p>
          <a:p>
            <a:pPr algn="ctr">
              <a:buNone/>
            </a:pPr>
            <a:r>
              <a:rPr lang="en-US" dirty="0">
                <a:latin typeface="Century Schoolbook" pitchFamily="18" charset="0"/>
              </a:rPr>
              <a:t>	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4676569"/>
              </p:ext>
            </p:extLst>
          </p:nvPr>
        </p:nvGraphicFramePr>
        <p:xfrm>
          <a:off x="323528" y="2601824"/>
          <a:ext cx="8541680" cy="204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Equation" r:id="rId3" imgW="3441600" imgH="1117440" progId="Equation.DSMT4">
                  <p:embed/>
                </p:oleObj>
              </mc:Choice>
              <mc:Fallback>
                <p:oleObj name="Equation" r:id="rId3" imgW="3441600" imgH="1117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601824"/>
                        <a:ext cx="8541680" cy="2047875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itle 3"/>
          <p:cNvSpPr txBox="1">
            <a:spLocks/>
          </p:cNvSpPr>
          <p:nvPr/>
        </p:nvSpPr>
        <p:spPr>
          <a:xfrm>
            <a:off x="323528" y="4848738"/>
            <a:ext cx="8496944" cy="638723"/>
          </a:xfrm>
          <a:prstGeom prst="rect">
            <a:avLst/>
          </a:prstGeom>
          <a:ln w="28575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002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rgbClr val="FF0000"/>
                </a:solidFill>
                <a:latin typeface="Bodoni MT Black" pitchFamily="18" charset="0"/>
              </a:rPr>
              <a:t>Kelas</a:t>
            </a:r>
            <a:r>
              <a:rPr lang="en-US" dirty="0" smtClean="0">
                <a:solidFill>
                  <a:srgbClr val="FF0000"/>
                </a:solidFill>
                <a:latin typeface="Bodoni MT Black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doni MT Black" pitchFamily="18" charset="0"/>
              </a:rPr>
              <a:t>Desil</a:t>
            </a:r>
            <a:r>
              <a:rPr lang="en-US" dirty="0" smtClean="0">
                <a:solidFill>
                  <a:srgbClr val="FF0000"/>
                </a:solidFill>
                <a:latin typeface="Bodoni MT Black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doni MT Black" pitchFamily="18" charset="0"/>
              </a:rPr>
              <a:t>dan</a:t>
            </a:r>
            <a:r>
              <a:rPr lang="en-US" dirty="0" smtClean="0">
                <a:solidFill>
                  <a:srgbClr val="FF0000"/>
                </a:solidFill>
                <a:latin typeface="Bodoni MT Black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doni MT Black" pitchFamily="18" charset="0"/>
              </a:rPr>
              <a:t>Persentil</a:t>
            </a:r>
            <a:r>
              <a:rPr lang="en-US" dirty="0" smtClean="0">
                <a:solidFill>
                  <a:srgbClr val="FF0000"/>
                </a:solidFill>
                <a:latin typeface="Bodoni MT Black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doni MT Black" pitchFamily="18" charset="0"/>
              </a:rPr>
              <a:t>ditentukan</a:t>
            </a:r>
            <a:r>
              <a:rPr lang="en-US" dirty="0" smtClean="0">
                <a:solidFill>
                  <a:srgbClr val="FF0000"/>
                </a:solidFill>
                <a:latin typeface="Bodoni MT Black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doni MT Black" pitchFamily="18" charset="0"/>
              </a:rPr>
              <a:t>dengan</a:t>
            </a:r>
            <a:r>
              <a:rPr lang="en-US" dirty="0" smtClean="0">
                <a:solidFill>
                  <a:srgbClr val="FF0000"/>
                </a:solidFill>
                <a:latin typeface="Bodoni MT Black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doni MT Black" pitchFamily="18" charset="0"/>
              </a:rPr>
              <a:t>rumus</a:t>
            </a:r>
            <a:r>
              <a:rPr lang="en-US" dirty="0" smtClean="0">
                <a:solidFill>
                  <a:srgbClr val="FF0000"/>
                </a:solidFill>
                <a:latin typeface="Bodoni MT Black" pitchFamily="18" charset="0"/>
              </a:rPr>
              <a:t>:</a:t>
            </a:r>
            <a:endParaRPr lang="en-US" dirty="0">
              <a:solidFill>
                <a:srgbClr val="FF0000"/>
              </a:solidFill>
              <a:latin typeface="Bodoni MT Black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5992327"/>
              </p:ext>
            </p:extLst>
          </p:nvPr>
        </p:nvGraphicFramePr>
        <p:xfrm>
          <a:off x="1357313" y="873125"/>
          <a:ext cx="3084512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" name="Equation" r:id="rId5" imgW="1396800" imgH="787320" progId="Equation.DSMT4">
                  <p:embed/>
                </p:oleObj>
              </mc:Choice>
              <mc:Fallback>
                <p:oleObj name="Equation" r:id="rId5" imgW="1396800" imgH="78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57313" y="873125"/>
                        <a:ext cx="3084512" cy="153035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947159"/>
              </p:ext>
            </p:extLst>
          </p:nvPr>
        </p:nvGraphicFramePr>
        <p:xfrm>
          <a:off x="4579938" y="873125"/>
          <a:ext cx="3170237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" name="Equation" r:id="rId7" imgW="1434960" imgH="787320" progId="Equation.DSMT4">
                  <p:embed/>
                </p:oleObj>
              </mc:Choice>
              <mc:Fallback>
                <p:oleObj name="Equation" r:id="rId7" imgW="1434960" imgH="78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9938" y="873125"/>
                        <a:ext cx="3170237" cy="153035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392380"/>
              </p:ext>
            </p:extLst>
          </p:nvPr>
        </p:nvGraphicFramePr>
        <p:xfrm>
          <a:off x="849313" y="5754688"/>
          <a:ext cx="3040062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" name="Equation" r:id="rId9" imgW="1536480" imgH="393480" progId="Equation.DSMT4">
                  <p:embed/>
                </p:oleObj>
              </mc:Choice>
              <mc:Fallback>
                <p:oleObj name="Equation" r:id="rId9" imgW="1536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49313" y="5754688"/>
                        <a:ext cx="3040062" cy="779462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658920"/>
              </p:ext>
            </p:extLst>
          </p:nvPr>
        </p:nvGraphicFramePr>
        <p:xfrm>
          <a:off x="4454525" y="5754688"/>
          <a:ext cx="3643313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Equation" r:id="rId11" imgW="1841400" imgH="393480" progId="Equation.DSMT4">
                  <p:embed/>
                </p:oleObj>
              </mc:Choice>
              <mc:Fallback>
                <p:oleObj name="Equation" r:id="rId11" imgW="1841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454525" y="5754688"/>
                        <a:ext cx="3643313" cy="779462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09696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l"/>
            <a:r>
              <a:rPr lang="en-US" b="1" dirty="0" err="1" smtClean="0">
                <a:solidFill>
                  <a:schemeClr val="tx1"/>
                </a:solidFill>
                <a:latin typeface="Century Schoolbook" pitchFamily="18" charset="0"/>
              </a:rPr>
              <a:t>Contoh</a:t>
            </a:r>
            <a:r>
              <a:rPr lang="en-US" b="1" dirty="0" smtClean="0">
                <a:solidFill>
                  <a:schemeClr val="tx1"/>
                </a:solidFill>
                <a:latin typeface="Century Schoolbook" pitchFamily="18" charset="0"/>
              </a:rPr>
              <a:t> 1 :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sz="3100" b="1" dirty="0" err="1" smtClean="0">
                <a:latin typeface="Century Schoolbook" pitchFamily="18" charset="0"/>
              </a:rPr>
              <a:t>Tentukan</a:t>
            </a:r>
            <a:r>
              <a:rPr lang="en-US" sz="3100" b="1" dirty="0" smtClean="0">
                <a:latin typeface="Century Schoolbook" pitchFamily="18" charset="0"/>
              </a:rPr>
              <a:t> D6 </a:t>
            </a:r>
            <a:r>
              <a:rPr lang="en-US" sz="3100" b="1" dirty="0" err="1" smtClean="0">
                <a:latin typeface="Century Schoolbook" pitchFamily="18" charset="0"/>
              </a:rPr>
              <a:t>dan</a:t>
            </a:r>
            <a:r>
              <a:rPr lang="en-US" sz="3100" b="1" dirty="0" smtClean="0">
                <a:latin typeface="Century Schoolbook" pitchFamily="18" charset="0"/>
              </a:rPr>
              <a:t> P30  </a:t>
            </a:r>
            <a:r>
              <a:rPr lang="en-US" sz="3100" b="1" dirty="0" err="1" smtClean="0">
                <a:latin typeface="Century Schoolbook" pitchFamily="18" charset="0"/>
              </a:rPr>
              <a:t>dari</a:t>
            </a:r>
            <a:r>
              <a:rPr lang="en-US" sz="3100" b="1" dirty="0" smtClean="0">
                <a:latin typeface="Century Schoolbook" pitchFamily="18" charset="0"/>
              </a:rPr>
              <a:t> data </a:t>
            </a:r>
            <a:r>
              <a:rPr lang="en-US" sz="3100" b="1" dirty="0" err="1" smtClean="0">
                <a:latin typeface="Century Schoolbook" pitchFamily="18" charset="0"/>
              </a:rPr>
              <a:t>berat</a:t>
            </a:r>
            <a:r>
              <a:rPr lang="en-US" sz="3100" b="1" dirty="0" smtClean="0">
                <a:latin typeface="Century Schoolbook" pitchFamily="18" charset="0"/>
              </a:rPr>
              <a:t> </a:t>
            </a:r>
            <a:r>
              <a:rPr lang="en-US" sz="3100" b="1" dirty="0" err="1" smtClean="0">
                <a:latin typeface="Century Schoolbook" pitchFamily="18" charset="0"/>
              </a:rPr>
              <a:t>badan</a:t>
            </a:r>
            <a:r>
              <a:rPr lang="en-US" sz="3100" b="1" dirty="0" smtClean="0">
                <a:latin typeface="Century Schoolbook" pitchFamily="18" charset="0"/>
              </a:rPr>
              <a:t> </a:t>
            </a:r>
            <a:r>
              <a:rPr lang="en-US" sz="3100" b="1" dirty="0" err="1" smtClean="0">
                <a:latin typeface="Century Schoolbook" pitchFamily="18" charset="0"/>
              </a:rPr>
              <a:t>berikut</a:t>
            </a:r>
            <a:r>
              <a:rPr lang="en-US" sz="3100" b="1" dirty="0" smtClean="0">
                <a:latin typeface="Century Schoolbook" pitchFamily="18" charset="0"/>
              </a:rPr>
              <a:t>.</a:t>
            </a:r>
            <a:endParaRPr lang="en-US" sz="3100" b="1" dirty="0">
              <a:latin typeface="Century Schoolbook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514013"/>
              </p:ext>
            </p:extLst>
          </p:nvPr>
        </p:nvGraphicFramePr>
        <p:xfrm>
          <a:off x="1907704" y="1772816"/>
          <a:ext cx="5256584" cy="4728754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7491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Berat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Badan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Frekuensi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0397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 – 47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 – 55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 – 63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 – 71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 – 79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 – 87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∑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42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91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GB" sz="2800" b="1" u="sng" dirty="0" smtClean="0">
                <a:solidFill>
                  <a:srgbClr val="002060"/>
                </a:solidFill>
                <a:latin typeface="Algerian" pitchFamily="82" charset="0"/>
              </a:rPr>
              <a:t>KELAS DESIL KE-6</a:t>
            </a: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 marL="0" indent="0">
              <a:buNone/>
            </a:pPr>
            <a:r>
              <a:rPr lang="en-US" sz="2800" dirty="0"/>
              <a:t>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				</a:t>
            </a:r>
            <a:r>
              <a:rPr lang="en-US" sz="2800" dirty="0" err="1" smtClean="0"/>
              <a:t>Diketahui</a:t>
            </a:r>
            <a:r>
              <a:rPr lang="en-US" sz="2800" dirty="0" smtClean="0"/>
              <a:t> :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					L </a:t>
            </a:r>
            <a:r>
              <a:rPr lang="en-US" sz="2800" dirty="0"/>
              <a:t>= </a:t>
            </a:r>
            <a:r>
              <a:rPr lang="en-US" sz="2800" dirty="0" smtClean="0"/>
              <a:t>48 – 0,5 = 47,5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</a:t>
            </a:r>
            <a:r>
              <a:rPr lang="en-US" sz="2800" dirty="0" smtClean="0"/>
              <a:t>15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</a:t>
            </a:r>
            <a:r>
              <a:rPr lang="en-US" sz="2800" dirty="0" smtClean="0"/>
              <a:t>16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C </a:t>
            </a:r>
            <a:r>
              <a:rPr lang="en-US" sz="2800" dirty="0"/>
              <a:t>= 8</a:t>
            </a: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001" y="1510636"/>
            <a:ext cx="3146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Berada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di 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kelas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ke-2)</a:t>
            </a:r>
            <a:endParaRPr lang="en-US" sz="2400" b="1" dirty="0">
              <a:solidFill>
                <a:srgbClr val="FF0000"/>
              </a:solidFill>
              <a:latin typeface="Adobe Devanagari" pitchFamily="18" charset="0"/>
              <a:cs typeface="Adobe Devanagari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491177"/>
              </p:ext>
            </p:extLst>
          </p:nvPr>
        </p:nvGraphicFramePr>
        <p:xfrm>
          <a:off x="3851920" y="692081"/>
          <a:ext cx="50405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730"/>
                <a:gridCol w="1382665"/>
                <a:gridCol w="19011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Berat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Badan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</a:t>
                      </a:r>
                      <a:r>
                        <a:rPr lang="en-US" baseline="0" dirty="0" err="1" smtClean="0"/>
                        <a:t>rek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komulatif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40 – 47 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48</a:t>
                      </a:r>
                      <a:r>
                        <a:rPr lang="en-US" b="1" baseline="0" dirty="0" smtClean="0"/>
                        <a:t> – 55</a:t>
                      </a:r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31</a:t>
                      </a:r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56 – 63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64 – 71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72 – 79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38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80 –</a:t>
                      </a:r>
                      <a:r>
                        <a:rPr lang="en-US" b="1" baseline="0" dirty="0" smtClean="0"/>
                        <a:t> 87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∑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77830"/>
              </p:ext>
            </p:extLst>
          </p:nvPr>
        </p:nvGraphicFramePr>
        <p:xfrm>
          <a:off x="151001" y="731173"/>
          <a:ext cx="327025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Equation" r:id="rId3" imgW="1650960" imgH="393480" progId="Equation.DSMT4">
                  <p:embed/>
                </p:oleObj>
              </mc:Choice>
              <mc:Fallback>
                <p:oleObj name="Equation" r:id="rId3" imgW="1650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1001" y="731173"/>
                        <a:ext cx="3270250" cy="779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3262278"/>
              </p:ext>
            </p:extLst>
          </p:nvPr>
        </p:nvGraphicFramePr>
        <p:xfrm>
          <a:off x="251520" y="2234855"/>
          <a:ext cx="3505201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name="Equation" r:id="rId5" imgW="1587240" imgH="2145960" progId="Equation.DSMT4">
                  <p:embed/>
                </p:oleObj>
              </mc:Choice>
              <mc:Fallback>
                <p:oleObj name="Equation" r:id="rId5" imgW="1587240" imgH="2145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1520" y="2234855"/>
                        <a:ext cx="3505201" cy="417195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5763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GB" sz="2800" b="1" u="sng" dirty="0" smtClean="0">
                <a:solidFill>
                  <a:srgbClr val="002060"/>
                </a:solidFill>
                <a:latin typeface="Algerian" pitchFamily="82" charset="0"/>
              </a:rPr>
              <a:t>KELAS PERSENTIL KE-30</a:t>
            </a: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 marL="0" indent="0">
              <a:buNone/>
            </a:pPr>
            <a:r>
              <a:rPr lang="en-US" sz="2800" dirty="0"/>
              <a:t>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				</a:t>
            </a:r>
            <a:r>
              <a:rPr lang="en-US" sz="2800" dirty="0" err="1" smtClean="0"/>
              <a:t>Diketahui</a:t>
            </a:r>
            <a:r>
              <a:rPr lang="en-US" sz="2800" dirty="0" smtClean="0"/>
              <a:t> :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					L </a:t>
            </a:r>
            <a:r>
              <a:rPr lang="en-US" sz="2800" dirty="0"/>
              <a:t>= </a:t>
            </a:r>
            <a:r>
              <a:rPr lang="en-US" sz="2800" dirty="0" smtClean="0"/>
              <a:t>40 – 0,5 = 39,5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0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</a:t>
            </a:r>
            <a:r>
              <a:rPr lang="en-US" sz="2800" dirty="0" smtClean="0"/>
              <a:t>15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C </a:t>
            </a:r>
            <a:r>
              <a:rPr lang="en-US" sz="2800" dirty="0"/>
              <a:t>= 8</a:t>
            </a: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001" y="1510636"/>
            <a:ext cx="3146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Berada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di 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kelas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ke-1)</a:t>
            </a:r>
            <a:endParaRPr lang="en-US" sz="2400" b="1" dirty="0">
              <a:solidFill>
                <a:srgbClr val="FF0000"/>
              </a:solidFill>
              <a:latin typeface="Adobe Devanagari" pitchFamily="18" charset="0"/>
              <a:cs typeface="Adobe Devanagari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021792"/>
              </p:ext>
            </p:extLst>
          </p:nvPr>
        </p:nvGraphicFramePr>
        <p:xfrm>
          <a:off x="3851920" y="692081"/>
          <a:ext cx="50405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730"/>
                <a:gridCol w="1382665"/>
                <a:gridCol w="19011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Berat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Badan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</a:t>
                      </a:r>
                      <a:r>
                        <a:rPr lang="en-US" baseline="0" dirty="0" err="1" smtClean="0"/>
                        <a:t>rek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komulatif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40 – 47 </a:t>
                      </a:r>
                      <a:endParaRPr lang="en-US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48</a:t>
                      </a:r>
                      <a:r>
                        <a:rPr lang="en-US" b="1" baseline="0" dirty="0" smtClean="0"/>
                        <a:t> – 55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56 – 63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64 – 71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72 – 79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38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80 –</a:t>
                      </a:r>
                      <a:r>
                        <a:rPr lang="en-US" b="1" baseline="0" dirty="0" smtClean="0"/>
                        <a:t> 87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∑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905068"/>
              </p:ext>
            </p:extLst>
          </p:nvPr>
        </p:nvGraphicFramePr>
        <p:xfrm>
          <a:off x="12700" y="731838"/>
          <a:ext cx="3546475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2" name="Equation" r:id="rId3" imgW="1790640" imgH="393480" progId="Equation.DSMT4">
                  <p:embed/>
                </p:oleObj>
              </mc:Choice>
              <mc:Fallback>
                <p:oleObj name="Equation" r:id="rId3" imgW="1790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700" y="731838"/>
                        <a:ext cx="3546475" cy="779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661397"/>
              </p:ext>
            </p:extLst>
          </p:nvPr>
        </p:nvGraphicFramePr>
        <p:xfrm>
          <a:off x="334963" y="2235200"/>
          <a:ext cx="3336925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3" name="Equation" r:id="rId5" imgW="1511280" imgH="2145960" progId="Equation.DSMT4">
                  <p:embed/>
                </p:oleObj>
              </mc:Choice>
              <mc:Fallback>
                <p:oleObj name="Equation" r:id="rId5" imgW="1511280" imgH="2145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4963" y="2235200"/>
                        <a:ext cx="3336925" cy="4171950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204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TABEL INTERVAL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777530"/>
              </p:ext>
            </p:extLst>
          </p:nvPr>
        </p:nvGraphicFramePr>
        <p:xfrm>
          <a:off x="1907704" y="1844824"/>
          <a:ext cx="5187512" cy="4011560"/>
        </p:xfrm>
        <a:graphic>
          <a:graphicData uri="http://schemas.openxmlformats.org/drawingml/2006/table">
            <a:tbl>
              <a:tblPr/>
              <a:tblGrid>
                <a:gridCol w="2736304"/>
                <a:gridCol w="2451208"/>
              </a:tblGrid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baseline="0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Tanggal</a:t>
                      </a:r>
                      <a:r>
                        <a:rPr lang="en-US" sz="3200" b="1" i="0" u="none" strike="noStrike" baseline="0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3200" b="1" i="0" u="none" strike="noStrike" baseline="0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Lahir</a:t>
                      </a:r>
                      <a:endParaRPr lang="en-US" sz="3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Frekuensi</a:t>
                      </a:r>
                      <a:endParaRPr lang="en-US" sz="3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– 5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– 10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 – 15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– 20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 – 25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 – 30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787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91264" cy="1096962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solidFill>
                  <a:schemeClr val="tx1"/>
                </a:solidFill>
                <a:latin typeface="Century Schoolbook" pitchFamily="18" charset="0"/>
              </a:rPr>
              <a:t>Contoh</a:t>
            </a:r>
            <a:r>
              <a:rPr lang="en-US" b="1" dirty="0" smtClean="0">
                <a:solidFill>
                  <a:schemeClr val="tx1"/>
                </a:solidFill>
                <a:latin typeface="Century Schoolbook" pitchFamily="18" charset="0"/>
              </a:rPr>
              <a:t> 2 :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Tentukan</a:t>
            </a:r>
            <a:r>
              <a:rPr lang="en-US" sz="4000" b="1" dirty="0" smtClean="0">
                <a:latin typeface="Century Schoolbook" pitchFamily="18" charset="0"/>
              </a:rPr>
              <a:t> D8 </a:t>
            </a:r>
            <a:r>
              <a:rPr lang="en-US" sz="4000" b="1" dirty="0" err="1" smtClean="0">
                <a:latin typeface="Century Schoolbook" pitchFamily="18" charset="0"/>
              </a:rPr>
              <a:t>dan</a:t>
            </a:r>
            <a:r>
              <a:rPr lang="en-US" sz="4000" b="1" dirty="0" smtClean="0">
                <a:latin typeface="Century Schoolbook" pitchFamily="18" charset="0"/>
              </a:rPr>
              <a:t> P90 </a:t>
            </a:r>
            <a:r>
              <a:rPr lang="en-US" sz="4000" b="1" dirty="0" err="1" smtClean="0">
                <a:latin typeface="Century Schoolbook" pitchFamily="18" charset="0"/>
              </a:rPr>
              <a:t>dari</a:t>
            </a:r>
            <a:r>
              <a:rPr lang="en-US" sz="4000" b="1" dirty="0" smtClean="0">
                <a:latin typeface="Century Schoolbook" pitchFamily="18" charset="0"/>
              </a:rPr>
              <a:t> data </a:t>
            </a:r>
            <a:r>
              <a:rPr lang="en-US" sz="4000" b="1" dirty="0" err="1" smtClean="0">
                <a:latin typeface="Century Schoolbook" pitchFamily="18" charset="0"/>
              </a:rPr>
              <a:t>tanggal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lahir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berikut</a:t>
            </a:r>
            <a:r>
              <a:rPr lang="en-US" sz="4000" b="1" dirty="0" smtClean="0">
                <a:latin typeface="Century Schoolbook" pitchFamily="18" charset="0"/>
              </a:rPr>
              <a:t>.</a:t>
            </a:r>
            <a:endParaRPr lang="en-US" sz="4000" b="1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33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GB" sz="2800" b="1" u="sng" dirty="0" smtClean="0">
                <a:solidFill>
                  <a:srgbClr val="002060"/>
                </a:solidFill>
                <a:latin typeface="Algerian" pitchFamily="82" charset="0"/>
              </a:rPr>
              <a:t>KELAS DESIL KE-8</a:t>
            </a: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 marL="0" indent="0">
              <a:buNone/>
            </a:pPr>
            <a:r>
              <a:rPr lang="en-US" sz="2800" dirty="0"/>
              <a:t>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				</a:t>
            </a:r>
            <a:r>
              <a:rPr lang="en-US" sz="2800" dirty="0" err="1" smtClean="0"/>
              <a:t>Diketahui</a:t>
            </a:r>
            <a:r>
              <a:rPr lang="en-US" sz="2800" dirty="0" smtClean="0"/>
              <a:t> :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					L </a:t>
            </a:r>
            <a:r>
              <a:rPr lang="en-US" sz="2800" dirty="0"/>
              <a:t>= </a:t>
            </a:r>
            <a:r>
              <a:rPr lang="en-US" sz="2800" dirty="0" smtClean="0"/>
              <a:t>11 – 0,5 = 10,5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</a:t>
            </a:r>
            <a:r>
              <a:rPr lang="en-US" sz="2800" dirty="0" smtClean="0"/>
              <a:t>22 + 14 = 36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8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c </a:t>
            </a:r>
            <a:r>
              <a:rPr lang="en-US" sz="2800" dirty="0"/>
              <a:t>= </a:t>
            </a:r>
            <a:r>
              <a:rPr lang="en-US" sz="2800" dirty="0" smtClean="0"/>
              <a:t>5</a:t>
            </a:r>
            <a:endParaRPr lang="en-US" sz="2800" dirty="0"/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001" y="1510636"/>
            <a:ext cx="3146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Berada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di 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kelas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ke-3)</a:t>
            </a:r>
            <a:endParaRPr lang="en-US" sz="2400" b="1" dirty="0">
              <a:solidFill>
                <a:srgbClr val="FF0000"/>
              </a:solidFill>
              <a:latin typeface="Adobe Devanagari" pitchFamily="18" charset="0"/>
              <a:cs typeface="Adobe Devanagari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362105"/>
              </p:ext>
            </p:extLst>
          </p:nvPr>
        </p:nvGraphicFramePr>
        <p:xfrm>
          <a:off x="3779912" y="746735"/>
          <a:ext cx="50405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730"/>
                <a:gridCol w="1382665"/>
                <a:gridCol w="19011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Tanggal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Lahir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</a:t>
                      </a:r>
                      <a:r>
                        <a:rPr lang="en-US" baseline="0" dirty="0" err="1" smtClean="0"/>
                        <a:t>rek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komulatif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– 5</a:t>
                      </a:r>
                    </a:p>
                  </a:txBody>
                  <a:tcPr marL="4763" marR="4763" marT="4763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763" marR="4763" marT="4763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22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– 10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36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 – 15</a:t>
                      </a:r>
                    </a:p>
                  </a:txBody>
                  <a:tcPr marL="4763" marR="4763" marT="4763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44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– 20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 – 25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46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 – 30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080535"/>
              </p:ext>
            </p:extLst>
          </p:nvPr>
        </p:nvGraphicFramePr>
        <p:xfrm>
          <a:off x="288925" y="731838"/>
          <a:ext cx="2994025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0" name="Equation" r:id="rId3" imgW="1511280" imgH="393480" progId="Equation.DSMT4">
                  <p:embed/>
                </p:oleObj>
              </mc:Choice>
              <mc:Fallback>
                <p:oleObj name="Equation" r:id="rId3" imgW="1511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8925" y="731838"/>
                        <a:ext cx="2994025" cy="779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691841"/>
              </p:ext>
            </p:extLst>
          </p:nvPr>
        </p:nvGraphicFramePr>
        <p:xfrm>
          <a:off x="290513" y="2235200"/>
          <a:ext cx="3225800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1" name="Equation" r:id="rId5" imgW="1460160" imgH="2145960" progId="Equation.DSMT4">
                  <p:embed/>
                </p:oleObj>
              </mc:Choice>
              <mc:Fallback>
                <p:oleObj name="Equation" r:id="rId5" imgW="1460160" imgH="2145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0513" y="2235200"/>
                        <a:ext cx="3225800" cy="417195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433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GB" sz="2800" b="1" u="sng" dirty="0" smtClean="0">
                <a:solidFill>
                  <a:srgbClr val="002060"/>
                </a:solidFill>
                <a:latin typeface="Algerian" pitchFamily="82" charset="0"/>
              </a:rPr>
              <a:t>KELAS PERSENTIL KE-90</a:t>
            </a: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 marL="0" indent="0">
              <a:buNone/>
            </a:pPr>
            <a:r>
              <a:rPr lang="en-US" sz="2800" dirty="0"/>
              <a:t>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				</a:t>
            </a:r>
            <a:r>
              <a:rPr lang="en-US" sz="2800" dirty="0" err="1" smtClean="0"/>
              <a:t>Diketahui</a:t>
            </a:r>
            <a:r>
              <a:rPr lang="en-US" sz="2800" dirty="0" smtClean="0"/>
              <a:t> :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					L </a:t>
            </a:r>
            <a:r>
              <a:rPr lang="en-US" sz="2800" dirty="0"/>
              <a:t>= </a:t>
            </a:r>
            <a:r>
              <a:rPr lang="en-US" sz="2800" dirty="0" smtClean="0"/>
              <a:t>21 – 0,5 = 20,5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</a:t>
            </a:r>
            <a:r>
              <a:rPr lang="en-US" sz="2800" dirty="0" smtClean="0"/>
              <a:t>22 + 14 + 8 + 0 = 44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</a:t>
            </a:r>
            <a:r>
              <a:rPr lang="en-US" sz="2800" dirty="0" smtClean="0"/>
              <a:t>2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c </a:t>
            </a:r>
            <a:r>
              <a:rPr lang="en-US" sz="2800" dirty="0"/>
              <a:t>= </a:t>
            </a:r>
            <a:r>
              <a:rPr lang="en-US" sz="2800" dirty="0" smtClean="0"/>
              <a:t>5</a:t>
            </a:r>
            <a:endParaRPr lang="en-US" sz="2800" dirty="0"/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001" y="1510636"/>
            <a:ext cx="3146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Berada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di 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kelas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ke-5)</a:t>
            </a:r>
            <a:endParaRPr lang="en-US" sz="2400" b="1" dirty="0">
              <a:solidFill>
                <a:srgbClr val="FF0000"/>
              </a:solidFill>
              <a:latin typeface="Adobe Devanagari" pitchFamily="18" charset="0"/>
              <a:cs typeface="Adobe Devanagari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754027"/>
              </p:ext>
            </p:extLst>
          </p:nvPr>
        </p:nvGraphicFramePr>
        <p:xfrm>
          <a:off x="3893890" y="751840"/>
          <a:ext cx="50405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730"/>
                <a:gridCol w="1382665"/>
                <a:gridCol w="19011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Tanggal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Lahir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</a:t>
                      </a:r>
                      <a:r>
                        <a:rPr lang="en-US" baseline="0" dirty="0" err="1" smtClean="0"/>
                        <a:t>rek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komulatif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– 5</a:t>
                      </a:r>
                    </a:p>
                  </a:txBody>
                  <a:tcPr marL="4763" marR="4763" marT="4763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763" marR="4763" marT="4763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22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– 10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36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 – 15</a:t>
                      </a:r>
                    </a:p>
                  </a:txBody>
                  <a:tcPr marL="4763" marR="4763" marT="4763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44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– 20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 – 25</a:t>
                      </a:r>
                    </a:p>
                  </a:txBody>
                  <a:tcPr marL="4763" marR="4763" marT="4763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763" marR="4763" marT="4763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46</a:t>
                      </a:r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 – 30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025231"/>
              </p:ext>
            </p:extLst>
          </p:nvPr>
        </p:nvGraphicFramePr>
        <p:xfrm>
          <a:off x="242888" y="731838"/>
          <a:ext cx="3319462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0" name="Equation" r:id="rId3" imgW="1676160" imgH="393480" progId="Equation.DSMT4">
                  <p:embed/>
                </p:oleObj>
              </mc:Choice>
              <mc:Fallback>
                <p:oleObj name="Equation" r:id="rId3" imgW="1676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2888" y="731838"/>
                        <a:ext cx="3319462" cy="779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7241458"/>
              </p:ext>
            </p:extLst>
          </p:nvPr>
        </p:nvGraphicFramePr>
        <p:xfrm>
          <a:off x="361950" y="2235200"/>
          <a:ext cx="3281363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1" name="Equation" r:id="rId5" imgW="1485720" imgH="2145960" progId="Equation.DSMT4">
                  <p:embed/>
                </p:oleObj>
              </mc:Choice>
              <mc:Fallback>
                <p:oleObj name="Equation" r:id="rId5" imgW="1485720" imgH="2145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1950" y="2235200"/>
                        <a:ext cx="3281363" cy="4171950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817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447</Words>
  <Application>Microsoft Office PowerPoint</Application>
  <PresentationFormat>On-screen Show (4:3)</PresentationFormat>
  <Paragraphs>305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ＭＳ Ｐゴシック</vt:lpstr>
      <vt:lpstr>Adobe Devanagari</vt:lpstr>
      <vt:lpstr>Algerian</vt:lpstr>
      <vt:lpstr>Arial</vt:lpstr>
      <vt:lpstr>Bodoni MT Black</vt:lpstr>
      <vt:lpstr>Britannic Bold</vt:lpstr>
      <vt:lpstr>Calibri</vt:lpstr>
      <vt:lpstr>Century Schoolbook</vt:lpstr>
      <vt:lpstr>Open Sans Light</vt:lpstr>
      <vt:lpstr>Times New Roman</vt:lpstr>
      <vt:lpstr>Office Theme</vt:lpstr>
      <vt:lpstr>MathType 6.0 Equation</vt:lpstr>
      <vt:lpstr>Equation</vt:lpstr>
      <vt:lpstr>STATISTIKA</vt:lpstr>
      <vt:lpstr>PENGERTIAN</vt:lpstr>
      <vt:lpstr>RUMUS DESIL DAN PERSENTIL</vt:lpstr>
      <vt:lpstr>Contoh 1 : Tentukan D6 dan P30  dari data berat badan berikut.</vt:lpstr>
      <vt:lpstr>PowerPoint Presentation</vt:lpstr>
      <vt:lpstr>PowerPoint Presentation</vt:lpstr>
      <vt:lpstr>TABEL INTERVAL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lenovo</cp:lastModifiedBy>
  <cp:revision>105</cp:revision>
  <dcterms:created xsi:type="dcterms:W3CDTF">2019-10-01T08:18:17Z</dcterms:created>
  <dcterms:modified xsi:type="dcterms:W3CDTF">2020-10-24T00:59:44Z</dcterms:modified>
</cp:coreProperties>
</file>