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62" autoAdjust="0"/>
  </p:normalViewPr>
  <p:slideViewPr>
    <p:cSldViewPr>
      <p:cViewPr varScale="1">
        <p:scale>
          <a:sx n="66" d="100"/>
          <a:sy n="66" d="100"/>
        </p:scale>
        <p:origin x="-1386" y="-96"/>
      </p:cViewPr>
      <p:guideLst>
        <p:guide orient="horz" pos="2160"/>
        <p:guide pos="288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4A4DC6-B575-4515-A0D2-1E0027A4C2C8}" type="datetimeFigureOut">
              <a:rPr lang="id-ID" smtClean="0"/>
              <a:t>30/08/2021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A4DC6-B575-4515-A0D2-1E0027A4C2C8}" type="datetimeFigureOut">
              <a:rPr lang="id-ID" smtClean="0"/>
              <a:t>30/08/2021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A4DC6-B575-4515-A0D2-1E0027A4C2C8}" type="datetimeFigureOut">
              <a:rPr lang="id-ID" smtClean="0"/>
              <a:t>30/08/2021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4A4DC6-B575-4515-A0D2-1E0027A4C2C8}" type="datetimeFigureOut">
              <a:rPr lang="id-ID" smtClean="0"/>
              <a:t>30/08/2021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454A4DC6-B575-4515-A0D2-1E0027A4C2C8}" type="datetimeFigureOut">
              <a:rPr lang="id-ID" smtClean="0"/>
              <a:t>30/08/2021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4A4DC6-B575-4515-A0D2-1E0027A4C2C8}" type="datetimeFigureOut">
              <a:rPr lang="id-ID" smtClean="0"/>
              <a:t>30/08/2021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923A469-02B0-416E-BC44-E0906F155366}" type="slidenum">
              <a:rPr lang="id-ID" smtClean="0"/>
              <a:t>‹#›</a:t>
            </a:fld>
            <a:endParaRPr lang="id-ID"/>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4A4DC6-B575-4515-A0D2-1E0027A4C2C8}" type="datetimeFigureOut">
              <a:rPr lang="id-ID" smtClean="0"/>
              <a:t>30/08/2021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4A4DC6-B575-4515-A0D2-1E0027A4C2C8}" type="datetimeFigureOut">
              <a:rPr lang="id-ID" smtClean="0"/>
              <a:t>30/08/2021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A4DC6-B575-4515-A0D2-1E0027A4C2C8}" type="datetimeFigureOut">
              <a:rPr lang="id-ID" smtClean="0"/>
              <a:t>30/08/2021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54A4DC6-B575-4515-A0D2-1E0027A4C2C8}" type="datetimeFigureOut">
              <a:rPr lang="id-ID" smtClean="0"/>
              <a:t>30/08/2021</a:t>
            </a:fld>
            <a:endParaRPr lang="id-ID"/>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id-ID"/>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923A469-02B0-416E-BC44-E0906F155366}"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4A4DC6-B575-4515-A0D2-1E0027A4C2C8}" type="datetimeFigureOut">
              <a:rPr lang="id-ID" smtClean="0"/>
              <a:t>30/08/2021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923A469-02B0-416E-BC44-E0906F155366}"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54A4DC6-B575-4515-A0D2-1E0027A4C2C8}" type="datetimeFigureOut">
              <a:rPr lang="id-ID" smtClean="0"/>
              <a:t>30/08/2021</a:t>
            </a:fld>
            <a:endParaRPr lang="id-ID"/>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id-ID"/>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923A469-02B0-416E-BC44-E0906F155366}"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944215"/>
          </a:xfrm>
        </p:spPr>
        <p:txBody>
          <a:bodyPr>
            <a:normAutofit/>
          </a:bodyPr>
          <a:lstStyle/>
          <a:p>
            <a:r>
              <a:rPr lang="id-ID" dirty="0" smtClean="0">
                <a:solidFill>
                  <a:srgbClr val="C00000"/>
                </a:solidFill>
                <a:latin typeface="Algerian" pitchFamily="82" charset="0"/>
              </a:rPr>
              <a:t>Pengertian</a:t>
            </a:r>
            <a:br>
              <a:rPr lang="id-ID" dirty="0" smtClean="0">
                <a:solidFill>
                  <a:srgbClr val="C00000"/>
                </a:solidFill>
                <a:latin typeface="Algerian" pitchFamily="82" charset="0"/>
              </a:rPr>
            </a:br>
            <a:r>
              <a:rPr lang="id-ID" dirty="0" smtClean="0">
                <a:solidFill>
                  <a:srgbClr val="C00000"/>
                </a:solidFill>
                <a:latin typeface="Algerian" pitchFamily="82" charset="0"/>
              </a:rPr>
              <a:t>demokrasi</a:t>
            </a:r>
            <a:endParaRPr lang="id-ID" dirty="0"/>
          </a:p>
        </p:txBody>
      </p:sp>
      <p:sp>
        <p:nvSpPr>
          <p:cNvPr id="3" name="Subtitle 2"/>
          <p:cNvSpPr>
            <a:spLocks noGrp="1"/>
          </p:cNvSpPr>
          <p:nvPr>
            <p:ph type="subTitle" idx="1"/>
          </p:nvPr>
        </p:nvSpPr>
        <p:spPr>
          <a:xfrm>
            <a:off x="323528" y="2852936"/>
            <a:ext cx="8424936" cy="3384376"/>
          </a:xfrm>
        </p:spPr>
        <p:txBody>
          <a:bodyPr>
            <a:normAutofit/>
          </a:bodyPr>
          <a:lstStyle/>
          <a:p>
            <a:pPr algn="just"/>
            <a:r>
              <a:rPr lang="id-ID" b="1" u="sng" dirty="0" smtClean="0">
                <a:solidFill>
                  <a:schemeClr val="tx1"/>
                </a:solidFill>
                <a:latin typeface="Times New Roman" pitchFamily="18" charset="0"/>
                <a:cs typeface="Times New Roman" pitchFamily="18" charset="0"/>
              </a:rPr>
              <a:t>DEMOKRASI</a:t>
            </a:r>
            <a:r>
              <a:rPr lang="id-ID" dirty="0" smtClean="0">
                <a:solidFill>
                  <a:schemeClr val="tx1"/>
                </a:solidFill>
                <a:latin typeface="Times New Roman" pitchFamily="18" charset="0"/>
                <a:cs typeface="Times New Roman" pitchFamily="18" charset="0"/>
              </a:rPr>
              <a:t> BERASAL DARI </a:t>
            </a:r>
            <a:r>
              <a:rPr lang="id-ID" b="1" i="1" dirty="0" smtClean="0">
                <a:solidFill>
                  <a:schemeClr val="tx1"/>
                </a:solidFill>
                <a:latin typeface="Times New Roman" pitchFamily="18" charset="0"/>
                <a:cs typeface="Times New Roman" pitchFamily="18" charset="0"/>
              </a:rPr>
              <a:t> DEMOS</a:t>
            </a:r>
            <a:r>
              <a:rPr lang="id-ID" dirty="0" smtClean="0">
                <a:solidFill>
                  <a:schemeClr val="tx1"/>
                </a:solidFill>
                <a:latin typeface="Times New Roman" pitchFamily="18" charset="0"/>
                <a:cs typeface="Times New Roman" pitchFamily="18" charset="0"/>
              </a:rPr>
              <a:t>=RAKYAT DAN </a:t>
            </a:r>
            <a:r>
              <a:rPr lang="id-ID" b="1" i="1" dirty="0" smtClean="0">
                <a:solidFill>
                  <a:schemeClr val="tx1"/>
                </a:solidFill>
                <a:latin typeface="Times New Roman" pitchFamily="18" charset="0"/>
                <a:cs typeface="Times New Roman" pitchFamily="18" charset="0"/>
              </a:rPr>
              <a:t>CRATEIN</a:t>
            </a:r>
            <a:r>
              <a:rPr lang="id-ID" dirty="0" smtClean="0">
                <a:solidFill>
                  <a:schemeClr val="tx1"/>
                </a:solidFill>
                <a:latin typeface="Times New Roman" pitchFamily="18" charset="0"/>
                <a:cs typeface="Times New Roman" pitchFamily="18" charset="0"/>
              </a:rPr>
              <a:t>= MEMERINTAH- Yunani.</a:t>
            </a:r>
          </a:p>
          <a:p>
            <a:pPr algn="just"/>
            <a:endParaRPr lang="id-ID" dirty="0" smtClean="0">
              <a:solidFill>
                <a:schemeClr val="tx1"/>
              </a:solidFill>
              <a:latin typeface="Times New Roman" pitchFamily="18" charset="0"/>
              <a:cs typeface="Times New Roman" pitchFamily="18" charset="0"/>
            </a:endParaRPr>
          </a:p>
          <a:p>
            <a:pPr algn="just"/>
            <a:r>
              <a:rPr lang="id-ID" dirty="0" smtClean="0">
                <a:solidFill>
                  <a:schemeClr val="tx1"/>
                </a:solidFill>
                <a:latin typeface="Times New Roman" pitchFamily="18" charset="0"/>
                <a:cs typeface="Times New Roman" pitchFamily="18" charset="0"/>
              </a:rPr>
              <a:t>PEMERINTAHAN RAKYAT = PEMERINTAHAN DARI RAKYAT(</a:t>
            </a:r>
            <a:r>
              <a:rPr lang="id-ID" b="1" i="1" dirty="0" smtClean="0">
                <a:solidFill>
                  <a:schemeClr val="tx1"/>
                </a:solidFill>
                <a:latin typeface="Times New Roman" pitchFamily="18" charset="0"/>
                <a:cs typeface="Times New Roman" pitchFamily="18" charset="0"/>
              </a:rPr>
              <a:t>from the people</a:t>
            </a:r>
            <a:r>
              <a:rPr lang="id-ID" dirty="0" smtClean="0">
                <a:solidFill>
                  <a:schemeClr val="tx1"/>
                </a:solidFill>
                <a:latin typeface="Times New Roman" pitchFamily="18" charset="0"/>
                <a:cs typeface="Times New Roman" pitchFamily="18" charset="0"/>
              </a:rPr>
              <a:t>), UNTUK RAKYAT(</a:t>
            </a:r>
            <a:r>
              <a:rPr lang="id-ID" b="1" i="1" dirty="0" smtClean="0">
                <a:solidFill>
                  <a:schemeClr val="tx1"/>
                </a:solidFill>
                <a:latin typeface="Times New Roman" pitchFamily="18" charset="0"/>
                <a:cs typeface="Times New Roman" pitchFamily="18" charset="0"/>
              </a:rPr>
              <a:t>for the people</a:t>
            </a:r>
            <a:r>
              <a:rPr lang="id-ID" dirty="0" smtClean="0">
                <a:solidFill>
                  <a:schemeClr val="tx1"/>
                </a:solidFill>
                <a:latin typeface="Times New Roman" pitchFamily="18" charset="0"/>
                <a:cs typeface="Times New Roman" pitchFamily="18" charset="0"/>
              </a:rPr>
              <a:t>) DAN OLEH RAKYAT </a:t>
            </a:r>
            <a:r>
              <a:rPr lang="id-ID" b="1" i="1" dirty="0" smtClean="0">
                <a:solidFill>
                  <a:schemeClr val="tx1"/>
                </a:solidFill>
                <a:latin typeface="Times New Roman" pitchFamily="18" charset="0"/>
                <a:cs typeface="Times New Roman" pitchFamily="18" charset="0"/>
              </a:rPr>
              <a:t>(by the people</a:t>
            </a:r>
            <a:r>
              <a:rPr lang="id-ID" dirty="0" smtClean="0">
                <a:solidFill>
                  <a:schemeClr val="tx1"/>
                </a:solidFill>
                <a:latin typeface="Times New Roman" pitchFamily="18" charset="0"/>
                <a:cs typeface="Times New Roman" pitchFamily="18" charset="0"/>
              </a:rPr>
              <a:t>)- Abraham Lincoln.</a:t>
            </a:r>
          </a:p>
          <a:p>
            <a:pPr algn="just"/>
            <a:endParaRPr lang="id-ID" dirty="0" smtClean="0">
              <a:solidFill>
                <a:schemeClr val="tx1"/>
              </a:solidFill>
              <a:latin typeface="Times New Roman" pitchFamily="18" charset="0"/>
              <a:cs typeface="Times New Roman" pitchFamily="18" charset="0"/>
            </a:endParaRPr>
          </a:p>
          <a:p>
            <a:pPr algn="just"/>
            <a:r>
              <a:rPr lang="id-ID" b="1" u="sng" dirty="0" smtClean="0">
                <a:solidFill>
                  <a:schemeClr val="tx1"/>
                </a:solidFill>
                <a:latin typeface="Times New Roman" pitchFamily="18" charset="0"/>
                <a:cs typeface="Times New Roman" pitchFamily="18" charset="0"/>
              </a:rPr>
              <a:t>UNTUK ITU</a:t>
            </a:r>
            <a:r>
              <a:rPr lang="id-ID" b="1" dirty="0" smtClean="0">
                <a:solidFill>
                  <a:schemeClr val="tx1"/>
                </a:solidFill>
                <a:latin typeface="Times New Roman" pitchFamily="18" charset="0"/>
                <a:cs typeface="Times New Roman" pitchFamily="18" charset="0"/>
              </a:rPr>
              <a:t> : DEMOKRASI DAPAT DIMAKNAI SEBAGAI SUATU SISTEM PEMERINTAHAN YANG HARUS MELIBATKAN RAKYAT.</a:t>
            </a:r>
          </a:p>
          <a:p>
            <a:endParaRPr lang="id-ID" dirty="0"/>
          </a:p>
        </p:txBody>
      </p:sp>
    </p:spTree>
    <p:extLst>
      <p:ext uri="{BB962C8B-B14F-4D97-AF65-F5344CB8AC3E}">
        <p14:creationId xmlns:p14="http://schemas.microsoft.com/office/powerpoint/2010/main" val="4183063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endParaRPr lang="id-ID" dirty="0"/>
          </a:p>
        </p:txBody>
      </p:sp>
      <p:sp>
        <p:nvSpPr>
          <p:cNvPr id="3" name="Content Placeholder 2"/>
          <p:cNvSpPr>
            <a:spLocks noGrp="1"/>
          </p:cNvSpPr>
          <p:nvPr>
            <p:ph idx="1"/>
          </p:nvPr>
        </p:nvSpPr>
        <p:spPr>
          <a:xfrm>
            <a:off x="323528" y="1268760"/>
            <a:ext cx="8424936" cy="5040560"/>
          </a:xfrm>
        </p:spPr>
        <p:txBody>
          <a:bodyPr/>
          <a:lstStyle/>
          <a:p>
            <a:r>
              <a:rPr lang="id-ID" dirty="0"/>
              <a:t>Sistem demokrasi mulai diterapkan sejak zaman Yunani kuno. Dengan sistem ini, maka rakyat bisa terlibat langsung dalam pengambilan keputusan, menyangkut keberlangsungan sebuah negara. Jadi, seluruh perkara kenegaraan harus dibicarakan langsung dengan para rakyatnya. Demokrasi murni atau demokrasi langsung adalah sistem yang diusung di zaman tersebut</a:t>
            </a:r>
            <a:r>
              <a:rPr lang="id-ID" dirty="0" smtClean="0"/>
              <a:t>.</a:t>
            </a:r>
          </a:p>
          <a:p>
            <a:r>
              <a:rPr lang="id-ID" dirty="0"/>
              <a:t> </a:t>
            </a:r>
            <a:r>
              <a:rPr lang="id-ID" dirty="0" smtClean="0"/>
              <a:t>DEMOKRASI LANGSUNG  : IKUT SERTA RAKYAT </a:t>
            </a:r>
          </a:p>
          <a:p>
            <a:r>
              <a:rPr lang="id-ID" dirty="0"/>
              <a:t> </a:t>
            </a:r>
            <a:r>
              <a:rPr lang="id-ID" dirty="0" smtClean="0"/>
              <a:t>DEMOKRASI TIDAK LANGSUNG : DILAKSANAKAN BERDASARKAN  SISTEM PERWAKILAN .</a:t>
            </a:r>
          </a:p>
          <a:p>
            <a:r>
              <a:rPr lang="id-ID" dirty="0"/>
              <a:t> </a:t>
            </a:r>
            <a:r>
              <a:rPr lang="id-ID" dirty="0" smtClean="0"/>
              <a:t>MPR,DPR,DPRD DPD.</a:t>
            </a:r>
            <a:endParaRPr lang="id-ID" dirty="0"/>
          </a:p>
        </p:txBody>
      </p:sp>
    </p:spTree>
    <p:extLst>
      <p:ext uri="{BB962C8B-B14F-4D97-AF65-F5344CB8AC3E}">
        <p14:creationId xmlns:p14="http://schemas.microsoft.com/office/powerpoint/2010/main" val="1212481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872208"/>
          </a:xfrm>
        </p:spPr>
        <p:txBody>
          <a:bodyPr>
            <a:normAutofit/>
          </a:bodyPr>
          <a:lstStyle/>
          <a:p>
            <a:r>
              <a:rPr lang="sv-SE" dirty="0" smtClean="0"/>
              <a:t>terdapat tujuh hal dalam prinsip demokrasi</a:t>
            </a:r>
            <a:r>
              <a:rPr lang="id-ID" dirty="0" smtClean="0"/>
              <a:t/>
            </a:r>
            <a:br>
              <a:rPr lang="id-ID" dirty="0" smtClean="0"/>
            </a:br>
            <a:endParaRPr lang="id-ID" dirty="0"/>
          </a:p>
        </p:txBody>
      </p:sp>
      <p:sp>
        <p:nvSpPr>
          <p:cNvPr id="3" name="Content Placeholder 2"/>
          <p:cNvSpPr>
            <a:spLocks noGrp="1"/>
          </p:cNvSpPr>
          <p:nvPr>
            <p:ph idx="1"/>
          </p:nvPr>
        </p:nvSpPr>
        <p:spPr>
          <a:xfrm>
            <a:off x="457200" y="2204864"/>
            <a:ext cx="8229600" cy="3921299"/>
          </a:xfrm>
        </p:spPr>
        <p:txBody>
          <a:bodyPr>
            <a:normAutofit/>
          </a:bodyPr>
          <a:lstStyle/>
          <a:p>
            <a:pPr marL="0" indent="0">
              <a:buNone/>
            </a:pPr>
            <a:r>
              <a:rPr lang="id-ID" sz="2000" b="1" dirty="0" smtClean="0">
                <a:latin typeface="Arial Narrow" pitchFamily="34" charset="0"/>
              </a:rPr>
              <a:t>  1. Negara </a:t>
            </a:r>
            <a:r>
              <a:rPr lang="id-ID" sz="2000" b="1" dirty="0">
                <a:latin typeface="Arial Narrow" pitchFamily="34" charset="0"/>
              </a:rPr>
              <a:t>Berdasarkan Konstitusi</a:t>
            </a:r>
            <a:endParaRPr lang="id-ID" sz="2000" b="0" dirty="0" smtClean="0">
              <a:effectLst/>
              <a:latin typeface="Arial Narrow" pitchFamily="34" charset="0"/>
            </a:endParaRPr>
          </a:p>
          <a:p>
            <a:pPr marL="0" indent="0">
              <a:buNone/>
            </a:pPr>
            <a:r>
              <a:rPr lang="id-ID" dirty="0"/>
              <a:t>Prinsip ini terkait dengan UUD (Undang-undang Dasar) atau semua hukum yang ditetapkan. Konstitusi dijadikan landasan dalam berbangsa dan bernegara. Fungsinya sebagai pembatas kewenangan pemerintah, dan bisa memenuhi hak rakyat. Dengan begitu, rakyat tidak mendapatkan perlakuan sewenang-wenang dari penguasa</a:t>
            </a:r>
            <a:r>
              <a:rPr lang="id-ID" dirty="0" smtClean="0"/>
              <a:t>.</a:t>
            </a:r>
          </a:p>
          <a:p>
            <a:pPr marL="0" indent="0">
              <a:buNone/>
            </a:pPr>
            <a:r>
              <a:rPr lang="id-ID" b="0" dirty="0" smtClean="0">
                <a:effectLst/>
              </a:rPr>
              <a:t>DALAM UUD 1945 PASAL 1 AYAT 2 KEDAULATAN BERADA DI TANGAN RAKYAT </a:t>
            </a:r>
            <a:endParaRPr lang="id-ID" b="0" dirty="0" smtClean="0">
              <a:effectLst/>
            </a:endParaRPr>
          </a:p>
          <a:p>
            <a:endParaRPr lang="id-ID" dirty="0"/>
          </a:p>
        </p:txBody>
      </p:sp>
    </p:spTree>
    <p:extLst>
      <p:ext uri="{BB962C8B-B14F-4D97-AF65-F5344CB8AC3E}">
        <p14:creationId xmlns:p14="http://schemas.microsoft.com/office/powerpoint/2010/main" val="4221853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dirty="0" smtClean="0">
                <a:latin typeface="Arial Narrow" pitchFamily="34" charset="0"/>
              </a:rPr>
              <a:t>Lanjutan prinsip demokrasi...........</a:t>
            </a:r>
            <a:endParaRPr lang="id-ID" sz="2400" dirty="0">
              <a:latin typeface="Arial Narrow" pitchFamily="34"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id-ID" sz="2000" b="1" dirty="0" smtClean="0"/>
              <a:t>2. Peradilan </a:t>
            </a:r>
            <a:r>
              <a:rPr lang="id-ID" sz="2000" b="1" dirty="0"/>
              <a:t>Tidak Memihak dan Bebas</a:t>
            </a:r>
            <a:endParaRPr lang="id-ID" sz="2000" b="0" dirty="0" smtClean="0">
              <a:effectLst/>
            </a:endParaRPr>
          </a:p>
          <a:p>
            <a:pPr marL="0" indent="0">
              <a:buNone/>
            </a:pPr>
            <a:r>
              <a:rPr lang="id-ID" sz="2000" dirty="0"/>
              <a:t>Pemerintah tidak bisa campur tangan dalam peradilan. Karena sistem pemerintahan menganut peradilan bebas. Netralitas sangat diperlukan, sehingga bisa melihat permasalahan dengan tepat dan jernih. Sehingga hakim mampu bekerja dengan baik dalam menemukan </a:t>
            </a:r>
            <a:r>
              <a:rPr lang="id-ID" sz="2000" dirty="0" smtClean="0"/>
              <a:t>keadilan.</a:t>
            </a:r>
          </a:p>
          <a:p>
            <a:pPr marL="0" indent="0">
              <a:buNone/>
            </a:pPr>
            <a:r>
              <a:rPr lang="id-ID" sz="2000" b="1" dirty="0" smtClean="0"/>
              <a:t>3.Kebebasan </a:t>
            </a:r>
            <a:r>
              <a:rPr lang="id-ID" sz="2000" b="1" dirty="0"/>
              <a:t>Berpendapat dan </a:t>
            </a:r>
            <a:r>
              <a:rPr lang="id-ID" sz="2000" b="1" dirty="0" smtClean="0"/>
              <a:t>Berserikat  PASAL 28  UUD 1945</a:t>
            </a:r>
            <a:endParaRPr lang="id-ID" sz="2000" b="0" dirty="0" smtClean="0">
              <a:effectLst/>
            </a:endParaRPr>
          </a:p>
          <a:p>
            <a:pPr marL="0" indent="0">
              <a:buNone/>
            </a:pPr>
            <a:r>
              <a:rPr lang="id-ID" sz="2000" dirty="0"/>
              <a:t>Setiap warga negara bebas untuk membentuk organisasi atau berserikat. sekaligus tidak membatasi haknya untuk mengeluarkan pendapat. Namun, pendapat itu tentunya harus disampaikan dengan bijak</a:t>
            </a:r>
            <a:r>
              <a:rPr lang="id-ID" sz="2000" dirty="0" smtClean="0"/>
              <a:t>.</a:t>
            </a:r>
            <a:endParaRPr lang="id-ID" sz="2000" b="0" dirty="0" smtClean="0">
              <a:effectLst/>
            </a:endParaRPr>
          </a:p>
          <a:p>
            <a:pPr marL="0" indent="0">
              <a:buNone/>
            </a:pPr>
            <a:r>
              <a:rPr lang="id-ID" sz="2000" b="1" dirty="0" smtClean="0"/>
              <a:t>4.Pergantian </a:t>
            </a:r>
            <a:r>
              <a:rPr lang="id-ID" sz="2000" b="1" dirty="0"/>
              <a:t>pemerintahan secara </a:t>
            </a:r>
            <a:r>
              <a:rPr lang="id-ID" sz="2000" b="1" dirty="0" smtClean="0"/>
              <a:t>berkala DALAM PASAL 7 UUD  1945</a:t>
            </a:r>
            <a:endParaRPr lang="id-ID" sz="2000" b="0" dirty="0" smtClean="0">
              <a:effectLst/>
            </a:endParaRPr>
          </a:p>
          <a:p>
            <a:pPr marL="0" indent="0">
              <a:buNone/>
            </a:pPr>
            <a:r>
              <a:rPr lang="id-ID" sz="2000" dirty="0"/>
              <a:t>Agar kekuasaan tidak disalahgunakan, maka perlu adanya pergantian pemerintahan dengan berkala. Sehingga meminimalisir kemungkinan terjadinya korupsi, kolusi, dan juga nepotisme. Pemilihan umum harus digelar dengan jujur dan adil. </a:t>
            </a:r>
            <a:endParaRPr lang="id-ID" sz="2000" b="0" dirty="0" smtClean="0">
              <a:effectLst/>
            </a:endParaRPr>
          </a:p>
          <a:p>
            <a:pPr marL="0" indent="0">
              <a:buNone/>
            </a:pPr>
            <a:endParaRPr lang="id-ID" sz="2000" b="0" dirty="0" smtClean="0">
              <a:effectLst/>
            </a:endParaRPr>
          </a:p>
          <a:p>
            <a:endParaRPr lang="id-ID" dirty="0"/>
          </a:p>
        </p:txBody>
      </p:sp>
    </p:spTree>
    <p:extLst>
      <p:ext uri="{BB962C8B-B14F-4D97-AF65-F5344CB8AC3E}">
        <p14:creationId xmlns:p14="http://schemas.microsoft.com/office/powerpoint/2010/main" val="514635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dirty="0" smtClean="0">
                <a:latin typeface="Arial Narrow" pitchFamily="34" charset="0"/>
              </a:rPr>
              <a:t>Lanjutan prinsip demokrasi </a:t>
            </a:r>
            <a:endParaRPr lang="id-ID" sz="2400" dirty="0">
              <a:latin typeface="Arial Narrow"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id-ID" sz="2000" b="1" dirty="0" smtClean="0">
                <a:latin typeface="Arial Narrow" pitchFamily="34" charset="0"/>
              </a:rPr>
              <a:t>5.penegakan </a:t>
            </a:r>
            <a:r>
              <a:rPr lang="id-ID" sz="2000" b="1" dirty="0">
                <a:latin typeface="Arial Narrow" pitchFamily="34" charset="0"/>
              </a:rPr>
              <a:t>hukum, dan kedudukan sama setiap rakyat di mata hukum</a:t>
            </a:r>
            <a:endParaRPr lang="id-ID" sz="2000" b="0" dirty="0" smtClean="0">
              <a:effectLst/>
              <a:latin typeface="Arial Narrow" pitchFamily="34" charset="0"/>
            </a:endParaRPr>
          </a:p>
          <a:p>
            <a:pPr marL="0" indent="0">
              <a:buNone/>
            </a:pPr>
            <a:r>
              <a:rPr lang="id-ID" sz="2000" dirty="0">
                <a:latin typeface="Arial Narrow" pitchFamily="34" charset="0"/>
              </a:rPr>
              <a:t>Kebenaran dan keadilan tidak akan tercipta tanpa penegakan hukum. Penerapan hukum tidak boleh pandang bulu atau berat sebelah. Oleh karena setiap warga negara memiliki keduduka yang sama di depan hukum. Jadi, setiap pelanggaran hukum harus mendapatkan hukuman tegas.</a:t>
            </a:r>
            <a:endParaRPr lang="id-ID" sz="2000" b="0" dirty="0" smtClean="0">
              <a:effectLst/>
              <a:latin typeface="Arial Narrow" pitchFamily="34" charset="0"/>
            </a:endParaRPr>
          </a:p>
          <a:p>
            <a:pPr marL="0" indent="0">
              <a:buNone/>
            </a:pPr>
            <a:r>
              <a:rPr lang="id-ID" sz="2000" b="1" dirty="0" smtClean="0">
                <a:latin typeface="Arial Narrow" pitchFamily="34" charset="0"/>
              </a:rPr>
              <a:t>6.Jaminan </a:t>
            </a:r>
            <a:r>
              <a:rPr lang="id-ID" sz="2000" b="1" dirty="0">
                <a:latin typeface="Arial Narrow" pitchFamily="34" charset="0"/>
              </a:rPr>
              <a:t>atas Hak Asasi </a:t>
            </a:r>
            <a:r>
              <a:rPr lang="id-ID" sz="2000" b="1" dirty="0" smtClean="0">
                <a:latin typeface="Arial Narrow" pitchFamily="34" charset="0"/>
              </a:rPr>
              <a:t>Manusia </a:t>
            </a:r>
            <a:endParaRPr lang="id-ID" sz="2000" b="0" dirty="0" smtClean="0">
              <a:effectLst/>
              <a:latin typeface="Arial Narrow" pitchFamily="34" charset="0"/>
            </a:endParaRPr>
          </a:p>
          <a:p>
            <a:pPr marL="0" indent="0">
              <a:buNone/>
            </a:pPr>
            <a:r>
              <a:rPr lang="id-ID" sz="2000" dirty="0">
                <a:latin typeface="Arial Narrow" pitchFamily="34" charset="0"/>
              </a:rPr>
              <a:t>Sistem demokrasi dikatakan berhasil diterapkan, kalau dibarengi dengan perlindungan HAM. Karena hak dasar ini adalah hak setiap manusia. Sehingga negara juga harus menghargainya, dengan tidak pernah melakukan pelanggaran HAM</a:t>
            </a:r>
            <a:r>
              <a:rPr lang="id-ID" sz="2000" dirty="0" smtClean="0">
                <a:latin typeface="Arial Narrow" pitchFamily="34" charset="0"/>
              </a:rPr>
              <a:t>.</a:t>
            </a:r>
            <a:endParaRPr lang="id-ID" sz="2000" b="0" dirty="0" smtClean="0">
              <a:effectLst/>
              <a:latin typeface="Arial Narrow" pitchFamily="34" charset="0"/>
            </a:endParaRPr>
          </a:p>
          <a:p>
            <a:pPr marL="0" indent="0">
              <a:buNone/>
            </a:pPr>
            <a:r>
              <a:rPr lang="id-ID" sz="2400" b="1" dirty="0" smtClean="0">
                <a:latin typeface="Arial Narrow" pitchFamily="34" charset="0"/>
              </a:rPr>
              <a:t>7.Kebebasan </a:t>
            </a:r>
            <a:r>
              <a:rPr lang="id-ID" sz="2400" b="1" dirty="0" smtClean="0">
                <a:latin typeface="Arial Narrow" pitchFamily="34" charset="0"/>
              </a:rPr>
              <a:t>Pers 40 THN 1999</a:t>
            </a:r>
            <a:endParaRPr lang="id-ID" sz="2400" b="0" dirty="0" smtClean="0">
              <a:effectLst/>
              <a:latin typeface="Arial Narrow" pitchFamily="34" charset="0"/>
            </a:endParaRPr>
          </a:p>
          <a:p>
            <a:pPr marL="0" indent="0">
              <a:buNone/>
            </a:pPr>
            <a:r>
              <a:rPr lang="id-ID" sz="2400" dirty="0">
                <a:latin typeface="Arial Narrow" pitchFamily="34" charset="0"/>
              </a:rPr>
              <a:t>Pers menjadi media penyaluran aspirasi warga negara. Sehingga bisa memberikan kritik dan saran kepada pemerintah sebagai pemuat kebijakan publik. Fungsi lainnya adalah sebagai sarana sosialisasi segala program pemerintah. Sehingga terjalin komunikasi antara rakyat dan pemerintah.</a:t>
            </a:r>
            <a:endParaRPr lang="id-ID" sz="2400" b="0" dirty="0" smtClean="0">
              <a:effectLst/>
              <a:latin typeface="Arial Narrow" pitchFamily="34" charset="0"/>
            </a:endParaRPr>
          </a:p>
          <a:p>
            <a:endParaRPr lang="id-ID" dirty="0"/>
          </a:p>
        </p:txBody>
      </p:sp>
    </p:spTree>
    <p:extLst>
      <p:ext uri="{BB962C8B-B14F-4D97-AF65-F5344CB8AC3E}">
        <p14:creationId xmlns:p14="http://schemas.microsoft.com/office/powerpoint/2010/main" val="1845153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KLASIFIKASI DEMOKRASI</a:t>
            </a:r>
            <a:endParaRPr lang="id-ID" dirty="0"/>
          </a:p>
        </p:txBody>
      </p:sp>
      <p:sp>
        <p:nvSpPr>
          <p:cNvPr id="3" name="Content Placeholder 2"/>
          <p:cNvSpPr>
            <a:spLocks noGrp="1"/>
          </p:cNvSpPr>
          <p:nvPr>
            <p:ph idx="1"/>
          </p:nvPr>
        </p:nvSpPr>
        <p:spPr>
          <a:xfrm>
            <a:off x="457200" y="1600201"/>
            <a:ext cx="8229600" cy="3845024"/>
          </a:xfrm>
        </p:spPr>
        <p:txBody>
          <a:bodyPr>
            <a:normAutofit lnSpcReduction="10000"/>
          </a:bodyPr>
          <a:lstStyle/>
          <a:p>
            <a:pPr marL="0" indent="0">
              <a:buNone/>
            </a:pPr>
            <a:r>
              <a:rPr lang="id-ID" sz="2400" dirty="0" smtClean="0">
                <a:latin typeface="Arial Narrow" pitchFamily="34" charset="0"/>
              </a:rPr>
              <a:t> Demokrasi dilasifikasikan menjadi 4 pengklasifikasian, diantaranya :</a:t>
            </a:r>
          </a:p>
          <a:p>
            <a:endParaRPr lang="id-ID" sz="2400" dirty="0" smtClean="0">
              <a:latin typeface="Arial Narrow" pitchFamily="34" charset="0"/>
            </a:endParaRPr>
          </a:p>
          <a:p>
            <a:pPr marL="0" indent="0">
              <a:buNone/>
            </a:pPr>
            <a:r>
              <a:rPr lang="id-ID" sz="2400" dirty="0" smtClean="0">
                <a:latin typeface="Arial Narrow" pitchFamily="34" charset="0"/>
              </a:rPr>
              <a:t>1.    Demokrasi berdasarkan cara penyampaian aspirasi.</a:t>
            </a:r>
          </a:p>
          <a:p>
            <a:pPr marL="0" indent="0">
              <a:buNone/>
            </a:pPr>
            <a:r>
              <a:rPr lang="id-ID" sz="2400" dirty="0" smtClean="0">
                <a:latin typeface="Arial Narrow" pitchFamily="34" charset="0"/>
              </a:rPr>
              <a:t>2.    Demokrasi berdasarkan prioritas atau berdasarkan    titik perhatian.</a:t>
            </a:r>
          </a:p>
          <a:p>
            <a:pPr marL="0" indent="0">
              <a:buNone/>
            </a:pPr>
            <a:r>
              <a:rPr lang="id-ID" sz="2400" dirty="0" smtClean="0">
                <a:latin typeface="Arial Narrow" pitchFamily="34" charset="0"/>
              </a:rPr>
              <a:t>3.    Demokrasi berdasarkan prinsip ideologi.</a:t>
            </a:r>
          </a:p>
          <a:p>
            <a:pPr marL="0" indent="0">
              <a:buNone/>
            </a:pPr>
            <a:r>
              <a:rPr lang="id-ID" sz="2400" dirty="0" smtClean="0">
                <a:latin typeface="Arial Narrow" pitchFamily="34" charset="0"/>
              </a:rPr>
              <a:t>4.    Demokrasi berdasarkan hubungan dan kewenangan antar alat negara.</a:t>
            </a:r>
            <a:endParaRPr lang="id-ID" sz="2400" dirty="0">
              <a:latin typeface="Arial Narrow" pitchFamily="34" charset="0"/>
            </a:endParaRPr>
          </a:p>
        </p:txBody>
      </p:sp>
    </p:spTree>
    <p:extLst>
      <p:ext uri="{BB962C8B-B14F-4D97-AF65-F5344CB8AC3E}">
        <p14:creationId xmlns:p14="http://schemas.microsoft.com/office/powerpoint/2010/main" val="3682950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Lanjutan klasifikasi demokrasi</a:t>
            </a:r>
            <a:endParaRPr lang="id-ID" dirty="0"/>
          </a:p>
        </p:txBody>
      </p:sp>
      <p:sp>
        <p:nvSpPr>
          <p:cNvPr id="3" name="Content Placeholder 2"/>
          <p:cNvSpPr>
            <a:spLocks noGrp="1"/>
          </p:cNvSpPr>
          <p:nvPr>
            <p:ph idx="1"/>
          </p:nvPr>
        </p:nvSpPr>
        <p:spPr/>
        <p:txBody>
          <a:bodyPr>
            <a:normAutofit fontScale="85000" lnSpcReduction="10000"/>
          </a:bodyPr>
          <a:lstStyle/>
          <a:p>
            <a:pPr marL="0" indent="0">
              <a:buNone/>
            </a:pPr>
            <a:r>
              <a:rPr lang="id-ID" sz="2000" dirty="0" smtClean="0">
                <a:latin typeface="Arial Narrow" pitchFamily="34" charset="0"/>
              </a:rPr>
              <a:t>Demokrasi ini pun walaupun sudah dibagi menjadi 4 pengklasifikasian, namun masih dibagi lagi menjadi sub bab pengklasifikasian, diantaranya :</a:t>
            </a:r>
          </a:p>
          <a:p>
            <a:pPr marL="0" indent="0">
              <a:buNone/>
            </a:pPr>
            <a:r>
              <a:rPr lang="id-ID" sz="2000" dirty="0" smtClean="0">
                <a:latin typeface="Arial Narrow" pitchFamily="34" charset="0"/>
              </a:rPr>
              <a:t>         1.    Demokrasi berdasarkan cara penyampaian aspirasi, dibagi kedalam sub bab </a:t>
            </a:r>
          </a:p>
          <a:p>
            <a:pPr marL="0" indent="0">
              <a:buNone/>
            </a:pPr>
            <a:r>
              <a:rPr lang="id-ID" sz="2000" dirty="0" smtClean="0">
                <a:latin typeface="Arial Narrow" pitchFamily="34" charset="0"/>
              </a:rPr>
              <a:t>a.    Demokrasi Langsung, dan</a:t>
            </a:r>
          </a:p>
          <a:p>
            <a:pPr marL="457200" indent="-457200">
              <a:buAutoNum type="alphaLcPeriod" startAt="2"/>
            </a:pPr>
            <a:r>
              <a:rPr lang="id-ID" sz="2000" dirty="0" smtClean="0">
                <a:latin typeface="Arial Narrow" pitchFamily="34" charset="0"/>
              </a:rPr>
              <a:t>Demokrasi Tidak Langsung</a:t>
            </a:r>
          </a:p>
          <a:p>
            <a:pPr marL="0" indent="0">
              <a:buNone/>
            </a:pPr>
            <a:endParaRPr lang="id-ID" sz="2000" dirty="0" smtClean="0">
              <a:latin typeface="Arial Narrow" pitchFamily="34" charset="0"/>
            </a:endParaRPr>
          </a:p>
          <a:p>
            <a:pPr marL="0" indent="0">
              <a:buNone/>
            </a:pPr>
            <a:r>
              <a:rPr lang="id-ID" sz="2000" dirty="0" smtClean="0"/>
              <a:t>2.    Demokrasi berdasarkan prioritas atau berdasarkan titik perhatian, dibagi kedalam sub bab :</a:t>
            </a:r>
          </a:p>
          <a:p>
            <a:pPr marL="0" indent="0">
              <a:buNone/>
            </a:pPr>
            <a:r>
              <a:rPr lang="id-ID" sz="2000" dirty="0" smtClean="0"/>
              <a:t>a.    Demokrasi Campuran </a:t>
            </a:r>
          </a:p>
          <a:p>
            <a:pPr marL="0" indent="0">
              <a:buNone/>
            </a:pPr>
            <a:r>
              <a:rPr lang="id-ID" sz="2000" dirty="0" smtClean="0"/>
              <a:t>b.    Demokrasi Material, dan </a:t>
            </a:r>
          </a:p>
          <a:p>
            <a:pPr marL="0" indent="0">
              <a:buNone/>
            </a:pPr>
            <a:r>
              <a:rPr lang="id-ID" sz="2000" dirty="0" smtClean="0"/>
              <a:t>c.    Demokrasi Formal.</a:t>
            </a:r>
          </a:p>
          <a:p>
            <a:pPr marL="0" indent="0">
              <a:buNone/>
            </a:pPr>
            <a:endParaRPr lang="id-ID" sz="2000" dirty="0">
              <a:latin typeface="Arial Narrow" pitchFamily="34" charset="0"/>
            </a:endParaRPr>
          </a:p>
        </p:txBody>
      </p:sp>
    </p:spTree>
    <p:extLst>
      <p:ext uri="{BB962C8B-B14F-4D97-AF65-F5344CB8AC3E}">
        <p14:creationId xmlns:p14="http://schemas.microsoft.com/office/powerpoint/2010/main" val="4150868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latin typeface="Arial Narrow" pitchFamily="34" charset="0"/>
              </a:rPr>
              <a:t>Contoh negara demokrasi</a:t>
            </a:r>
            <a:endParaRPr lang="id-ID" sz="2800" dirty="0">
              <a:latin typeface="Arial Narrow" pitchFamily="34" charset="0"/>
            </a:endParaRPr>
          </a:p>
        </p:txBody>
      </p:sp>
      <p:sp>
        <p:nvSpPr>
          <p:cNvPr id="3" name="Content Placeholder 2"/>
          <p:cNvSpPr>
            <a:spLocks noGrp="1"/>
          </p:cNvSpPr>
          <p:nvPr>
            <p:ph idx="1"/>
          </p:nvPr>
        </p:nvSpPr>
        <p:spPr/>
        <p:txBody>
          <a:bodyPr/>
          <a:lstStyle/>
          <a:p>
            <a:r>
              <a:rPr lang="id-ID" dirty="0" smtClean="0"/>
              <a:t>India </a:t>
            </a:r>
            <a:r>
              <a:rPr lang="id-ID" dirty="0"/>
              <a:t>Negeria</a:t>
            </a:r>
            <a:r>
              <a:rPr lang="id-ID" dirty="0" smtClean="0"/>
              <a:t> </a:t>
            </a:r>
          </a:p>
          <a:p>
            <a:r>
              <a:rPr lang="id-ID" dirty="0" smtClean="0"/>
              <a:t>Amerika Serikat</a:t>
            </a:r>
          </a:p>
          <a:p>
            <a:r>
              <a:rPr lang="id-ID" dirty="0" smtClean="0"/>
              <a:t>Indonesia</a:t>
            </a:r>
          </a:p>
          <a:p>
            <a:r>
              <a:rPr lang="id-ID" dirty="0" smtClean="0"/>
              <a:t>Brazil</a:t>
            </a:r>
          </a:p>
          <a:p>
            <a:r>
              <a:rPr lang="id-ID" dirty="0" smtClean="0"/>
              <a:t> Pakistan</a:t>
            </a:r>
          </a:p>
          <a:p>
            <a:r>
              <a:rPr lang="id-ID" dirty="0" smtClean="0"/>
              <a:t> Negeria</a:t>
            </a:r>
            <a:endParaRPr lang="id-ID" dirty="0"/>
          </a:p>
        </p:txBody>
      </p:sp>
    </p:spTree>
    <p:extLst>
      <p:ext uri="{BB962C8B-B14F-4D97-AF65-F5344CB8AC3E}">
        <p14:creationId xmlns:p14="http://schemas.microsoft.com/office/powerpoint/2010/main" val="2508276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latin typeface="Arial Narrow" pitchFamily="34" charset="0"/>
              </a:rPr>
              <a:t>Lanjutan klasifikasi demokrasi</a:t>
            </a:r>
            <a:endParaRPr lang="id-ID" sz="2800" dirty="0">
              <a:latin typeface="Arial Narrow" pitchFamily="34" charset="0"/>
            </a:endParaRPr>
          </a:p>
        </p:txBody>
      </p:sp>
      <p:sp>
        <p:nvSpPr>
          <p:cNvPr id="3" name="Content Placeholder 2"/>
          <p:cNvSpPr>
            <a:spLocks noGrp="1"/>
          </p:cNvSpPr>
          <p:nvPr>
            <p:ph idx="1"/>
          </p:nvPr>
        </p:nvSpPr>
        <p:spPr>
          <a:xfrm>
            <a:off x="251520" y="1600200"/>
            <a:ext cx="8435280" cy="4525963"/>
          </a:xfrm>
        </p:spPr>
        <p:txBody>
          <a:bodyPr>
            <a:normAutofit lnSpcReduction="10000"/>
          </a:bodyPr>
          <a:lstStyle/>
          <a:p>
            <a:pPr marL="0" indent="0">
              <a:buNone/>
            </a:pPr>
            <a:r>
              <a:rPr lang="id-ID" sz="2800" dirty="0" smtClean="0">
                <a:latin typeface="Arial Narrow" pitchFamily="34" charset="0"/>
              </a:rPr>
              <a:t>3.    Demokrasi berdasarkan prinsip ideologi, dibagi kedalam sub bab :</a:t>
            </a:r>
          </a:p>
          <a:p>
            <a:pPr marL="0" indent="0">
              <a:buNone/>
            </a:pPr>
            <a:r>
              <a:rPr lang="id-ID" sz="2800" dirty="0" smtClean="0">
                <a:latin typeface="Arial Narrow" pitchFamily="34" charset="0"/>
              </a:rPr>
              <a:t>a.    Demokrasi Liberal atau Demokrasi Konstitusional, dan </a:t>
            </a:r>
          </a:p>
          <a:p>
            <a:pPr marL="0" indent="0">
              <a:buNone/>
            </a:pPr>
            <a:r>
              <a:rPr lang="id-ID" sz="2800" dirty="0" smtClean="0">
                <a:latin typeface="Arial Narrow" pitchFamily="34" charset="0"/>
              </a:rPr>
              <a:t>b.    Demokrasi Rakyat atau Demokrasi Proletar</a:t>
            </a:r>
          </a:p>
          <a:p>
            <a:pPr marL="0" indent="0">
              <a:buNone/>
            </a:pPr>
            <a:endParaRPr lang="id-ID" sz="2800" dirty="0" smtClean="0">
              <a:latin typeface="Arial Narrow" pitchFamily="34" charset="0"/>
            </a:endParaRPr>
          </a:p>
          <a:p>
            <a:pPr marL="0" indent="0">
              <a:buNone/>
            </a:pPr>
            <a:r>
              <a:rPr lang="id-ID" sz="2800" dirty="0" smtClean="0">
                <a:latin typeface="Arial Narrow" pitchFamily="34" charset="0"/>
              </a:rPr>
              <a:t>4.    Demokrasi berdasarkan hubungan dan kewenangan antar alat negara, dibagi kedalam sub bab :</a:t>
            </a:r>
          </a:p>
          <a:p>
            <a:pPr marL="0" indent="0">
              <a:buNone/>
            </a:pPr>
            <a:r>
              <a:rPr lang="id-ID" sz="2800" dirty="0" smtClean="0">
                <a:latin typeface="Arial Narrow" pitchFamily="34" charset="0"/>
              </a:rPr>
              <a:t>a.    Demokrasi Sistem Parlementer, dan</a:t>
            </a:r>
          </a:p>
          <a:p>
            <a:pPr marL="0" indent="0">
              <a:buNone/>
            </a:pPr>
            <a:r>
              <a:rPr lang="id-ID" sz="2800" dirty="0" smtClean="0">
                <a:latin typeface="Arial Narrow" pitchFamily="34" charset="0"/>
              </a:rPr>
              <a:t>b.    Demokrasi Sistem Presidensial</a:t>
            </a:r>
          </a:p>
          <a:p>
            <a:pPr marL="0" indent="0">
              <a:buNone/>
            </a:pPr>
            <a:endParaRPr lang="id-ID" sz="2800" dirty="0">
              <a:latin typeface="Arial Narrow" pitchFamily="34" charset="0"/>
            </a:endParaRPr>
          </a:p>
        </p:txBody>
      </p:sp>
    </p:spTree>
    <p:extLst>
      <p:ext uri="{BB962C8B-B14F-4D97-AF65-F5344CB8AC3E}">
        <p14:creationId xmlns:p14="http://schemas.microsoft.com/office/powerpoint/2010/main" val="428460365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418</TotalTime>
  <Words>573</Words>
  <Application>Microsoft Office PowerPoint</Application>
  <PresentationFormat>On-screen Show (4:3)</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Angles</vt:lpstr>
      <vt:lpstr>Pengertian demokrasi</vt:lpstr>
      <vt:lpstr>PowerPoint Presentation</vt:lpstr>
      <vt:lpstr>terdapat tujuh hal dalam prinsip demokrasi </vt:lpstr>
      <vt:lpstr>Lanjutan prinsip demokrasi...........</vt:lpstr>
      <vt:lpstr>Lanjutan prinsip demokrasi </vt:lpstr>
      <vt:lpstr>KLASIFIKASI DEMOKRASI</vt:lpstr>
      <vt:lpstr>Lanjutan klasifikasi demokrasi</vt:lpstr>
      <vt:lpstr>Contoh negara demokrasi</vt:lpstr>
      <vt:lpstr>Lanjutan klasifikasi demokrasi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8.1</dc:creator>
  <cp:lastModifiedBy>windows 8.1</cp:lastModifiedBy>
  <cp:revision>14</cp:revision>
  <dcterms:created xsi:type="dcterms:W3CDTF">2020-08-13T01:21:07Z</dcterms:created>
  <dcterms:modified xsi:type="dcterms:W3CDTF">2021-08-30T04:49:18Z</dcterms:modified>
</cp:coreProperties>
</file>