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67" r:id="rId5"/>
    <p:sldId id="266" r:id="rId6"/>
    <p:sldId id="265" r:id="rId7"/>
    <p:sldId id="264" r:id="rId8"/>
    <p:sldId id="263" r:id="rId9"/>
    <p:sldId id="262" r:id="rId10"/>
    <p:sldId id="261" r:id="rId11"/>
    <p:sldId id="260" r:id="rId12"/>
    <p:sldId id="259" r:id="rId13"/>
    <p:sldId id="258" r:id="rId14"/>
    <p:sldId id="257" r:id="rId1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4" d="100"/>
          <a:sy n="44" d="100"/>
        </p:scale>
        <p:origin x="-18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34F26A-4435-4AC0-B819-6F2CEC1A39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DAC813A8-51B4-47B8-83D7-491C992829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25E99A1A-A593-4015-9A3C-051DDA452CE0}"/>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C6542A1F-50A7-4CDC-BC44-24066FEA44C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3E4EC40-EB51-48C1-A030-A7BB114E98DF}"/>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296736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8B3888-1A16-493A-BE86-A7E905528A29}"/>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3ECD2A96-27EB-47A9-8591-3FBCDE36D4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9DAE92C3-AA5C-41FE-A54A-9B43774306C5}"/>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50B9AF73-8E14-4C6E-BA2E-93ADD803E06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9A588A7C-9C86-4383-BE60-FC4544A423E6}"/>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716307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D1B4085-6901-41D2-B333-EFC59B076E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8B587FE-F461-4676-918F-1EA2B06FB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2C7A0A4-1758-4D37-8935-7F500600BA42}"/>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EAD3B772-C5AA-4203-88B9-D1BD4F558A0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8EFEECF-EF6C-4B96-98C9-1B2700D6EF02}"/>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4282268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B70B34-FBB5-4459-84E5-2EBE3697AA88}"/>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5BD6D8A3-4BC4-4CD2-B06E-E6DE997301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5DCF35D-4127-4A7D-A8E4-E145920FDAAB}"/>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E95C8487-3C48-42C7-B6F0-2C7C30C1236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CA61DE2-9C67-435D-8A1D-4DFACB61A86F}"/>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176056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DA4650-2166-45F0-A03C-11F67908F3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AA8B4B22-6983-4AA4-BD71-E0DE63FC75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60EF28C-B5F8-4F97-BBA9-89E60EC23E50}"/>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2AA2D83E-81EB-418E-AD1D-E908A91676F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C8F1C7C-54CA-4B39-A898-372BE6BF2E6C}"/>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3238745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BF7983-B3BE-480F-8679-F1D5E991933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098EFB95-4B4D-4BDD-B4CA-C8599BD13A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6B43F942-C5D5-4623-BD3D-05959955A1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735053AF-56A4-484C-A637-7266818B7E0A}"/>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6" name="Footer Placeholder 5">
            <a:extLst>
              <a:ext uri="{FF2B5EF4-FFF2-40B4-BE49-F238E27FC236}">
                <a16:creationId xmlns:a16="http://schemas.microsoft.com/office/drawing/2014/main" xmlns="" id="{5832E2DA-530D-4708-8959-625AAE64CAD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4782276D-7890-477C-99FC-F4D926002B56}"/>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1901314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3A28AF-FE6A-4A14-B0C2-0570CBF526F8}"/>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A3072AE-5C1A-4117-B905-F14A41173C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4799163-7816-4428-B3C4-AD1A029923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6FA31360-214A-4BE9-B758-E0AE5AE5C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B5F035C-CF58-4181-8807-01EE6EB1FB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42F3E702-D09C-488B-8149-D9CC0F8CDF65}"/>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8" name="Footer Placeholder 7">
            <a:extLst>
              <a:ext uri="{FF2B5EF4-FFF2-40B4-BE49-F238E27FC236}">
                <a16:creationId xmlns:a16="http://schemas.microsoft.com/office/drawing/2014/main" xmlns="" id="{3D311163-A5DF-44EE-8A40-A175883FD84D}"/>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569A983-8A9A-49FA-8042-DB9691256CA8}"/>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277223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DEAEBF-D5B6-4753-B4D9-05DE8BB08434}"/>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4F8F92FC-EF17-4E1A-99E7-840F5D8DD911}"/>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4" name="Footer Placeholder 3">
            <a:extLst>
              <a:ext uri="{FF2B5EF4-FFF2-40B4-BE49-F238E27FC236}">
                <a16:creationId xmlns:a16="http://schemas.microsoft.com/office/drawing/2014/main" xmlns="" id="{282DE92D-631F-443B-A1DD-A0C8F1CC9863}"/>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F181637D-60EC-4FE6-87BE-417DEA097EA8}"/>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301465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7B0E72E-C8BE-4178-BB7A-52B28E0985F7}"/>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3" name="Footer Placeholder 2">
            <a:extLst>
              <a:ext uri="{FF2B5EF4-FFF2-40B4-BE49-F238E27FC236}">
                <a16:creationId xmlns:a16="http://schemas.microsoft.com/office/drawing/2014/main" xmlns="" id="{B7907B8C-7AF5-464F-9A35-BD5E9E913D45}"/>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8392A3F8-0445-4321-AFC1-4AAD00F5B55A}"/>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263664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A38197-A4BE-47BB-9B91-0BC85090FA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DA60052-8A05-4B49-B303-E2D7A0F1F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A3ABE489-CA62-4DB2-BD0F-E77B4BA76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F3D9860-D09F-4445-BC36-8CE1E361575D}"/>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6" name="Footer Placeholder 5">
            <a:extLst>
              <a:ext uri="{FF2B5EF4-FFF2-40B4-BE49-F238E27FC236}">
                <a16:creationId xmlns:a16="http://schemas.microsoft.com/office/drawing/2014/main" xmlns="" id="{AF8B7FCE-D2ED-484B-8856-220418ACBB9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DB00AF64-C77F-4F6A-9B6B-08C059400B50}"/>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323270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ABB5F8-7EDB-49AF-B926-C838795E44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BC5EB477-2BF2-4B0D-B5BF-EF110FD31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F1DBFB5E-96BF-4AAF-8EBC-4CA2554A30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8968389-129A-4859-8502-7CC2C93FC4FA}"/>
              </a:ext>
            </a:extLst>
          </p:cNvPr>
          <p:cNvSpPr>
            <a:spLocks noGrp="1"/>
          </p:cNvSpPr>
          <p:nvPr>
            <p:ph type="dt" sz="half" idx="10"/>
          </p:nvPr>
        </p:nvSpPr>
        <p:spPr/>
        <p:txBody>
          <a:bodyPr/>
          <a:lstStyle/>
          <a:p>
            <a:fld id="{5D2300C9-CC45-46B7-9F69-A2C3F4CD39D0}" type="datetimeFigureOut">
              <a:rPr lang="id-ID" smtClean="0"/>
              <a:t>17/05/2022</a:t>
            </a:fld>
            <a:endParaRPr lang="id-ID"/>
          </a:p>
        </p:txBody>
      </p:sp>
      <p:sp>
        <p:nvSpPr>
          <p:cNvPr id="6" name="Footer Placeholder 5">
            <a:extLst>
              <a:ext uri="{FF2B5EF4-FFF2-40B4-BE49-F238E27FC236}">
                <a16:creationId xmlns:a16="http://schemas.microsoft.com/office/drawing/2014/main" xmlns="" id="{FAB6C7B3-4B4E-47EF-9022-2432F4A2DD93}"/>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095D6CC-9F2F-4AE3-A9B0-CAED63D81811}"/>
              </a:ext>
            </a:extLst>
          </p:cNvPr>
          <p:cNvSpPr>
            <a:spLocks noGrp="1"/>
          </p:cNvSpPr>
          <p:nvPr>
            <p:ph type="sldNum" sz="quarter" idx="12"/>
          </p:nvPr>
        </p:nvSpPr>
        <p:spPr/>
        <p:txBody>
          <a:bodyPr/>
          <a:lstStyle/>
          <a:p>
            <a:fld id="{D685ABD1-269A-41FB-A737-D7F0DED59709}" type="slidenum">
              <a:rPr lang="id-ID" smtClean="0"/>
              <a:t>‹#›</a:t>
            </a:fld>
            <a:endParaRPr lang="id-ID"/>
          </a:p>
        </p:txBody>
      </p:sp>
    </p:spTree>
    <p:extLst>
      <p:ext uri="{BB962C8B-B14F-4D97-AF65-F5344CB8AC3E}">
        <p14:creationId xmlns:p14="http://schemas.microsoft.com/office/powerpoint/2010/main" val="369367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B5DFCAD-7766-4576-BE4A-14EBAA8B32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CE079E9-1B2E-4D41-A476-B7118B2320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3E6D5BE-F9EB-4C57-9CC4-8F48A4B400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300C9-CC45-46B7-9F69-A2C3F4CD39D0}" type="datetimeFigureOut">
              <a:rPr lang="id-ID" smtClean="0"/>
              <a:t>17/05/2022</a:t>
            </a:fld>
            <a:endParaRPr lang="id-ID"/>
          </a:p>
        </p:txBody>
      </p:sp>
      <p:sp>
        <p:nvSpPr>
          <p:cNvPr id="5" name="Footer Placeholder 4">
            <a:extLst>
              <a:ext uri="{FF2B5EF4-FFF2-40B4-BE49-F238E27FC236}">
                <a16:creationId xmlns:a16="http://schemas.microsoft.com/office/drawing/2014/main" xmlns="" id="{1382F79B-1715-4565-995A-11B035232A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7BF4FEF5-F1E1-445B-8650-FEA55559AD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5ABD1-269A-41FB-A737-D7F0DED59709}" type="slidenum">
              <a:rPr lang="id-ID" smtClean="0"/>
              <a:t>‹#›</a:t>
            </a:fld>
            <a:endParaRPr lang="id-ID"/>
          </a:p>
        </p:txBody>
      </p:sp>
    </p:spTree>
    <p:extLst>
      <p:ext uri="{BB962C8B-B14F-4D97-AF65-F5344CB8AC3E}">
        <p14:creationId xmlns:p14="http://schemas.microsoft.com/office/powerpoint/2010/main" val="608962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8370F-AB15-4608-9FB4-1564EC6780A6}"/>
              </a:ext>
            </a:extLst>
          </p:cNvPr>
          <p:cNvSpPr>
            <a:spLocks noGrp="1"/>
          </p:cNvSpPr>
          <p:nvPr>
            <p:ph type="ctrTitle"/>
          </p:nvPr>
        </p:nvSpPr>
        <p:spPr/>
        <p:txBody>
          <a:bodyPr/>
          <a:lstStyle/>
          <a:p>
            <a:r>
              <a:rPr lang="id-ID" dirty="0"/>
              <a:t>DAYA DUKUNG PERTUMBUHAN WILAYAH    </a:t>
            </a:r>
          </a:p>
        </p:txBody>
      </p:sp>
      <p:sp>
        <p:nvSpPr>
          <p:cNvPr id="3" name="Subtitle 2">
            <a:extLst>
              <a:ext uri="{FF2B5EF4-FFF2-40B4-BE49-F238E27FC236}">
                <a16:creationId xmlns:a16="http://schemas.microsoft.com/office/drawing/2014/main" xmlns="" id="{F480CA85-1157-48D0-B026-AC28E1891894}"/>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78556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44F8B-E480-48E5-979E-33593ABED90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9950504-2DC2-48E4-A864-F2C75F0FC548}"/>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592269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5696C-E381-4DE3-BD5F-6C797F9B810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D2E460C-6B93-4EA8-BAC3-929E550AEFF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77092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1B506-27C1-4016-AEF6-1DAB256B409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C70F29F-9A54-4887-8F8F-E09029E65A3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919388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364D0D-AF6D-4994-90C2-A56491780EB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ACFB2D6-E9C1-40DF-8F1F-F86517D66443}"/>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917345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8DF7DD-E62A-4AD1-8A6D-D8A2A92E9D5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656B80B-5F30-4D43-B09A-9C04198E705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43678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16EBDF-ECAD-44C7-A641-421D4D8EC38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840A641-2DA6-4DB1-AE49-B62FBB9632E6}"/>
              </a:ext>
            </a:extLst>
          </p:cNvPr>
          <p:cNvSpPr>
            <a:spLocks noGrp="1"/>
          </p:cNvSpPr>
          <p:nvPr>
            <p:ph idx="1"/>
          </p:nvPr>
        </p:nvSpPr>
        <p:spPr/>
        <p:txBody>
          <a:bodyPr/>
          <a:lstStyle/>
          <a:p>
            <a:pPr marL="0" indent="0">
              <a:buNone/>
            </a:pPr>
            <a:r>
              <a:rPr lang="id-ID" dirty="0"/>
              <a:t>Batas wilayah pertumbuhan diasumsikan sebagai batas pengaruh wilayah pusat pertumbuhan terhadap wilayah sekitarnya. Untuk mengetahui batas pengaruh dapat dilakukan dengan menggunakan :</a:t>
            </a:r>
          </a:p>
          <a:p>
            <a:pPr marL="0" indent="0">
              <a:buNone/>
            </a:pPr>
            <a:r>
              <a:rPr lang="id-ID" dirty="0"/>
              <a:t>1) Teori Model Gravitasi</a:t>
            </a:r>
          </a:p>
          <a:p>
            <a:pPr marL="0" indent="0">
              <a:buNone/>
            </a:pPr>
            <a:r>
              <a:rPr lang="id-ID" dirty="0"/>
              <a:t>2) Teori Titik Henti/Balik</a:t>
            </a:r>
          </a:p>
          <a:p>
            <a:pPr marL="0" indent="0">
              <a:buNone/>
            </a:pPr>
            <a:r>
              <a:rPr lang="id-ID" dirty="0"/>
              <a:t>3) Teori Konektivitas</a:t>
            </a:r>
          </a:p>
          <a:p>
            <a:pPr marL="0" indent="0">
              <a:buNone/>
            </a:pPr>
            <a:r>
              <a:rPr lang="id-ID" dirty="0"/>
              <a:t/>
            </a:r>
            <a:br>
              <a:rPr lang="id-ID" dirty="0"/>
            </a:br>
            <a:endParaRPr lang="id-ID" dirty="0"/>
          </a:p>
        </p:txBody>
      </p:sp>
    </p:spTree>
    <p:extLst>
      <p:ext uri="{BB962C8B-B14F-4D97-AF65-F5344CB8AC3E}">
        <p14:creationId xmlns:p14="http://schemas.microsoft.com/office/powerpoint/2010/main" val="2581075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42AB6F-5F25-463E-859C-3C2EACF0590F}"/>
              </a:ext>
            </a:extLst>
          </p:cNvPr>
          <p:cNvSpPr>
            <a:spLocks noGrp="1"/>
          </p:cNvSpPr>
          <p:nvPr>
            <p:ph type="title"/>
          </p:nvPr>
        </p:nvSpPr>
        <p:spPr/>
        <p:txBody>
          <a:bodyPr>
            <a:normAutofit fontScale="90000"/>
          </a:bodyPr>
          <a:lstStyle/>
          <a:p>
            <a:r>
              <a:rPr lang="id-ID" dirty="0"/>
              <a:t/>
            </a:r>
            <a:br>
              <a:rPr lang="id-ID" dirty="0"/>
            </a:br>
            <a:r>
              <a:rPr lang="id-ID" dirty="0"/>
              <a:t>                   1) Teori Model Gravitasi</a:t>
            </a:r>
            <a:br>
              <a:rPr lang="id-ID" dirty="0"/>
            </a:br>
            <a:endParaRPr lang="id-ID" dirty="0"/>
          </a:p>
        </p:txBody>
      </p:sp>
      <p:sp>
        <p:nvSpPr>
          <p:cNvPr id="3" name="Content Placeholder 2">
            <a:extLst>
              <a:ext uri="{FF2B5EF4-FFF2-40B4-BE49-F238E27FC236}">
                <a16:creationId xmlns:a16="http://schemas.microsoft.com/office/drawing/2014/main" xmlns="" id="{13EC7789-C1DF-45FB-99B3-4CF3962B3CC6}"/>
              </a:ext>
            </a:extLst>
          </p:cNvPr>
          <p:cNvSpPr>
            <a:spLocks noGrp="1"/>
          </p:cNvSpPr>
          <p:nvPr>
            <p:ph idx="1"/>
          </p:nvPr>
        </p:nvSpPr>
        <p:spPr/>
        <p:txBody>
          <a:bodyPr/>
          <a:lstStyle/>
          <a:p>
            <a:pPr marL="0" indent="0">
              <a:buNone/>
            </a:pPr>
            <a:r>
              <a:rPr lang="id-ID" dirty="0"/>
              <a:t>Hukum </a:t>
            </a:r>
            <a:r>
              <a:rPr lang="id-ID" b="1" dirty="0"/>
              <a:t>gravitasi</a:t>
            </a:r>
            <a:r>
              <a:rPr lang="id-ID" dirty="0"/>
              <a:t> Newton adalah kesimpulan Newton bahwa gaya tarik </a:t>
            </a:r>
            <a:r>
              <a:rPr lang="id-ID" b="1" dirty="0"/>
              <a:t>gravitasi</a:t>
            </a:r>
            <a:r>
              <a:rPr lang="id-ID" dirty="0"/>
              <a:t> yang bekerja antara dua benda sebanding dengan massa masing-masing benda dan berbanding terbalik dengan kuadrat jarak kedua benda. </a:t>
            </a:r>
            <a:r>
              <a:rPr lang="id-ID" b="1" dirty="0"/>
              <a:t>Gravitasi</a:t>
            </a:r>
            <a:r>
              <a:rPr lang="id-ID" dirty="0"/>
              <a:t> bumi merupakan salah satu ciri bumi, yaitu benda-benda ditarik ke arah pusat bumi.</a:t>
            </a:r>
          </a:p>
        </p:txBody>
      </p:sp>
    </p:spTree>
    <p:extLst>
      <p:ext uri="{BB962C8B-B14F-4D97-AF65-F5344CB8AC3E}">
        <p14:creationId xmlns:p14="http://schemas.microsoft.com/office/powerpoint/2010/main" val="1614466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717426-17B5-48F1-AAD9-848676C6BA2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9D0F3E3-A626-46D3-8F42-63947E5D0848}"/>
              </a:ext>
            </a:extLst>
          </p:cNvPr>
          <p:cNvSpPr>
            <a:spLocks noGrp="1"/>
          </p:cNvSpPr>
          <p:nvPr>
            <p:ph idx="1"/>
          </p:nvPr>
        </p:nvSpPr>
        <p:spPr/>
        <p:txBody>
          <a:bodyPr/>
          <a:lstStyle/>
          <a:p>
            <a:pPr marL="0" indent="0">
              <a:buNone/>
            </a:pPr>
            <a:r>
              <a:rPr lang="id-ID" sz="4400" dirty="0"/>
              <a:t>Hukum gravitasi (gaya tarik menarik) dari ilmuwan fisika Sir Issac Newton dapat diterapkan untuk meneliti seberapa kuat interaksi dua wilayah</a:t>
            </a:r>
            <a:r>
              <a:rPr lang="id-ID" dirty="0"/>
              <a:t>. </a:t>
            </a:r>
          </a:p>
          <a:p>
            <a:pPr marL="0" indent="0">
              <a:buNone/>
            </a:pPr>
            <a:r>
              <a:rPr lang="id-ID" dirty="0"/>
              <a:t>Melalui pendekatan geografi, hukum fisika tersebut dimodifikasi oleh W.J. Reilly yang pada dasarnya memiliki tujuan sama yaitu untuk mengukur kekuatan interaksi dua objek.</a:t>
            </a:r>
          </a:p>
        </p:txBody>
      </p:sp>
    </p:spTree>
    <p:extLst>
      <p:ext uri="{BB962C8B-B14F-4D97-AF65-F5344CB8AC3E}">
        <p14:creationId xmlns:p14="http://schemas.microsoft.com/office/powerpoint/2010/main" val="87825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CBC9E0-F54C-4DE8-9726-F0EFD4EE7B2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2EA149A-6498-4A39-AC3F-A276E4E4E870}"/>
              </a:ext>
            </a:extLst>
          </p:cNvPr>
          <p:cNvSpPr>
            <a:spLocks noGrp="1"/>
          </p:cNvSpPr>
          <p:nvPr>
            <p:ph idx="1"/>
          </p:nvPr>
        </p:nvSpPr>
        <p:spPr/>
        <p:txBody>
          <a:bodyPr/>
          <a:lstStyle/>
          <a:p>
            <a:r>
              <a:rPr lang="id-ID" dirty="0"/>
              <a:t>Reilly mengemukakan bahwa kekuatan interaksi dua atau lebih suatu wilayah dapat diukur dengan memperhatikan jumlah penduduk dari setiap wilayah dan jarak mutlak di antara kedua tempat tersebut. Secara matematis, dapat dirumuskan sebagai berikut:</a:t>
            </a:r>
          </a:p>
          <a:p>
            <a:endParaRPr lang="id-ID" dirty="0"/>
          </a:p>
          <a:p>
            <a:r>
              <a:rPr lang="id-ID" dirty="0"/>
              <a:t>                           </a:t>
            </a:r>
          </a:p>
        </p:txBody>
      </p:sp>
      <p:pic>
        <p:nvPicPr>
          <p:cNvPr id="4" name="Picture 3">
            <a:extLst>
              <a:ext uri="{FF2B5EF4-FFF2-40B4-BE49-F238E27FC236}">
                <a16:creationId xmlns:a16="http://schemas.microsoft.com/office/drawing/2014/main" xmlns="" id="{D33490E2-BE84-4C82-BB34-1D4AF6F58E73}"/>
              </a:ext>
            </a:extLst>
          </p:cNvPr>
          <p:cNvPicPr>
            <a:picLocks noChangeAspect="1"/>
          </p:cNvPicPr>
          <p:nvPr/>
        </p:nvPicPr>
        <p:blipFill>
          <a:blip r:embed="rId2"/>
          <a:stretch>
            <a:fillRect/>
          </a:stretch>
        </p:blipFill>
        <p:spPr>
          <a:xfrm>
            <a:off x="3816627" y="3975652"/>
            <a:ext cx="4638260" cy="1815548"/>
          </a:xfrm>
          <a:prstGeom prst="rect">
            <a:avLst/>
          </a:prstGeom>
        </p:spPr>
      </p:pic>
    </p:spTree>
    <p:extLst>
      <p:ext uri="{BB962C8B-B14F-4D97-AF65-F5344CB8AC3E}">
        <p14:creationId xmlns:p14="http://schemas.microsoft.com/office/powerpoint/2010/main" val="205718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F5A4D-A775-45A3-8DAF-7BFE4DA7DF9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8A879A3-0FB1-41B7-B849-5262E25F284E}"/>
              </a:ext>
            </a:extLst>
          </p:cNvPr>
          <p:cNvSpPr>
            <a:spLocks noGrp="1"/>
          </p:cNvSpPr>
          <p:nvPr>
            <p:ph idx="1"/>
          </p:nvPr>
        </p:nvSpPr>
        <p:spPr/>
        <p:txBody>
          <a:bodyPr>
            <a:normAutofit lnSpcReduction="10000"/>
          </a:bodyPr>
          <a:lstStyle/>
          <a:p>
            <a:pPr marL="0" indent="0">
              <a:buNone/>
            </a:pPr>
            <a:r>
              <a:rPr lang="id-ID" sz="4000" dirty="0"/>
              <a:t>Keterangan:</a:t>
            </a:r>
          </a:p>
          <a:p>
            <a:pPr marL="0" indent="0">
              <a:buNone/>
            </a:pPr>
            <a:r>
              <a:rPr lang="id-ID" sz="4000" dirty="0"/>
              <a:t>IAB = Kekuatan antar wilayah A dan region B</a:t>
            </a:r>
          </a:p>
          <a:p>
            <a:pPr marL="0" indent="0">
              <a:buNone/>
            </a:pPr>
            <a:r>
              <a:rPr lang="id-ID" sz="4000" dirty="0"/>
              <a:t> k = Nilai konstanta empiris (i) </a:t>
            </a:r>
          </a:p>
          <a:p>
            <a:pPr marL="0" indent="0">
              <a:buNone/>
            </a:pPr>
            <a:r>
              <a:rPr lang="id-ID" sz="4000" dirty="0"/>
              <a:t>PA = Jumlah penduduk wilayah A</a:t>
            </a:r>
          </a:p>
          <a:p>
            <a:pPr marL="0" indent="0">
              <a:buNone/>
            </a:pPr>
            <a:r>
              <a:rPr lang="id-ID" sz="4000" dirty="0"/>
              <a:t> PB = Jumlah penduduk wilayah B </a:t>
            </a:r>
          </a:p>
          <a:p>
            <a:pPr marL="0" indent="0">
              <a:buNone/>
            </a:pPr>
            <a:r>
              <a:rPr lang="id-ID" sz="4000" dirty="0"/>
              <a:t>dAB = Jarak mutlak yang menghubungkan wilayah A dan B</a:t>
            </a:r>
          </a:p>
        </p:txBody>
      </p:sp>
    </p:spTree>
    <p:extLst>
      <p:ext uri="{BB962C8B-B14F-4D97-AF65-F5344CB8AC3E}">
        <p14:creationId xmlns:p14="http://schemas.microsoft.com/office/powerpoint/2010/main" val="2942493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601187-922A-4013-B2C5-876E2014552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ACB85FA-025D-4154-B27A-8C1333FF5E4D}"/>
              </a:ext>
            </a:extLst>
          </p:cNvPr>
          <p:cNvSpPr>
            <a:spLocks noGrp="1"/>
          </p:cNvSpPr>
          <p:nvPr>
            <p:ph idx="1"/>
          </p:nvPr>
        </p:nvSpPr>
        <p:spPr>
          <a:xfrm>
            <a:off x="954156" y="1825625"/>
            <a:ext cx="10399643" cy="4351338"/>
          </a:xfrm>
        </p:spPr>
        <p:txBody>
          <a:bodyPr>
            <a:normAutofit fontScale="92500" lnSpcReduction="10000"/>
          </a:bodyPr>
          <a:lstStyle/>
          <a:p>
            <a:pPr marL="0" indent="0">
              <a:buNone/>
            </a:pPr>
            <a:r>
              <a:rPr lang="id-ID" sz="3600" dirty="0"/>
              <a:t>Penggunaan persamaan Reilly yang mengukur besarnya kekuatan interaksi antarwilayah hanya dapat diterapkan apabila wilayah tersebut memiliki berbagai persyaratan, yaitu sebagai berikut:</a:t>
            </a:r>
          </a:p>
          <a:p>
            <a:pPr>
              <a:buFont typeface="Wingdings" panose="05000000000000000000" pitchFamily="2" charset="2"/>
              <a:buChar char="q"/>
            </a:pPr>
            <a:r>
              <a:rPr lang="id-ID" sz="3600" dirty="0"/>
              <a:t>  Kesamaan kondisi sosial, ekonomi, dan budaya antarwilayah.</a:t>
            </a:r>
          </a:p>
          <a:p>
            <a:pPr>
              <a:buFont typeface="Wingdings" panose="05000000000000000000" pitchFamily="2" charset="2"/>
              <a:buChar char="q"/>
            </a:pPr>
            <a:r>
              <a:rPr lang="id-ID" sz="3600" dirty="0"/>
              <a:t>  Kesamaan topografi wilayah.</a:t>
            </a:r>
          </a:p>
          <a:p>
            <a:pPr>
              <a:buFont typeface="Wingdings" panose="05000000000000000000" pitchFamily="2" charset="2"/>
              <a:buChar char="q"/>
            </a:pPr>
            <a:r>
              <a:rPr lang="id-ID" sz="3600" dirty="0"/>
              <a:t>  Kesamaan sarana dan prasarana angkutan sebagai penghubung dua wilayah.</a:t>
            </a:r>
          </a:p>
          <a:p>
            <a:endParaRPr lang="id-ID" dirty="0"/>
          </a:p>
        </p:txBody>
      </p:sp>
    </p:spTree>
    <p:extLst>
      <p:ext uri="{BB962C8B-B14F-4D97-AF65-F5344CB8AC3E}">
        <p14:creationId xmlns:p14="http://schemas.microsoft.com/office/powerpoint/2010/main" val="3591639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E45A7-8940-46C2-BED2-67B6D6620F0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865B8EC-84F7-4BCC-BE13-3C753E237250}"/>
              </a:ext>
            </a:extLst>
          </p:cNvPr>
          <p:cNvSpPr>
            <a:spLocks noGrp="1"/>
          </p:cNvSpPr>
          <p:nvPr>
            <p:ph idx="1"/>
          </p:nvPr>
        </p:nvSpPr>
        <p:spPr/>
        <p:txBody>
          <a:bodyPr/>
          <a:lstStyle/>
          <a:p>
            <a:pPr marL="0" indent="0">
              <a:buNone/>
            </a:pPr>
            <a:r>
              <a:rPr lang="id-ID" dirty="0"/>
              <a:t>Secara geografi teori ini dapat dipergunakan untuk menganalisa besarnya interaksi antar wilayah secara kuantitatif. Besarnya interaksidapat diwujudkan dalam bentuk besarnya perpindahan atau transportasi dan komunikasi antara dua wilayah.Dengan rumus:</a:t>
            </a:r>
          </a:p>
          <a:p>
            <a:pPr marL="0" indent="0">
              <a:buNone/>
            </a:pPr>
            <a:r>
              <a:rPr lang="id-ID" dirty="0"/>
              <a:t> </a:t>
            </a:r>
          </a:p>
          <a:p>
            <a:pPr marL="0" indent="0">
              <a:buNone/>
            </a:pPr>
            <a:r>
              <a:rPr lang="id-ID" dirty="0"/>
              <a:t>                               </a:t>
            </a:r>
          </a:p>
          <a:p>
            <a:pPr marL="0" indent="0">
              <a:buNone/>
            </a:pPr>
            <a:endParaRPr lang="id-ID" dirty="0"/>
          </a:p>
        </p:txBody>
      </p:sp>
      <p:pic>
        <p:nvPicPr>
          <p:cNvPr id="4" name="Picture 3">
            <a:extLst>
              <a:ext uri="{FF2B5EF4-FFF2-40B4-BE49-F238E27FC236}">
                <a16:creationId xmlns:a16="http://schemas.microsoft.com/office/drawing/2014/main" xmlns="" id="{03A01300-CBE8-431C-815B-07C3E4884B8B}"/>
              </a:ext>
            </a:extLst>
          </p:cNvPr>
          <p:cNvPicPr>
            <a:picLocks noChangeAspect="1"/>
          </p:cNvPicPr>
          <p:nvPr/>
        </p:nvPicPr>
        <p:blipFill>
          <a:blip r:embed="rId2"/>
          <a:stretch>
            <a:fillRect/>
          </a:stretch>
        </p:blipFill>
        <p:spPr>
          <a:xfrm>
            <a:off x="3670852" y="4081669"/>
            <a:ext cx="4717774" cy="1974573"/>
          </a:xfrm>
          <a:prstGeom prst="rect">
            <a:avLst/>
          </a:prstGeom>
        </p:spPr>
      </p:pic>
    </p:spTree>
    <p:extLst>
      <p:ext uri="{BB962C8B-B14F-4D97-AF65-F5344CB8AC3E}">
        <p14:creationId xmlns:p14="http://schemas.microsoft.com/office/powerpoint/2010/main" val="4008454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7265B7-E0D6-42DA-838A-2EB29B6C7AE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D85AD6F-9B6E-43E8-AB9B-5FA3DBC33CA5}"/>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887286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228</Words>
  <Application>Microsoft Office PowerPoint</Application>
  <PresentationFormat>Custom</PresentationFormat>
  <Paragraphs>26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DAYA DUKUNG PERTUMBUHAN WILAYAH    </vt:lpstr>
      <vt:lpstr>PowerPoint Presentation</vt:lpstr>
      <vt:lpstr>                    1) Teori Model Gravitasi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DAYA DUKUNG PERTUMBUHAN WILAYAH</dc:title>
  <dc:creator>ACER</dc:creator>
  <cp:lastModifiedBy>acer</cp:lastModifiedBy>
  <cp:revision>4</cp:revision>
  <dcterms:created xsi:type="dcterms:W3CDTF">2021-07-30T05:21:15Z</dcterms:created>
  <dcterms:modified xsi:type="dcterms:W3CDTF">2022-05-17T09:58:42Z</dcterms:modified>
</cp:coreProperties>
</file>