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F1E2DD9C-ED99-4FFD-AA00-E295C137A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3710"/>
            <a:ext cx="12192000" cy="42642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17707D-96FE-462C-9FA2-F38163F00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0974"/>
            <a:ext cx="3602212" cy="22840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A21A6DD-DC8D-47B3-9CDC-56F2D77CD443}"/>
              </a:ext>
            </a:extLst>
          </p:cNvPr>
          <p:cNvSpPr/>
          <p:nvPr/>
        </p:nvSpPr>
        <p:spPr>
          <a:xfrm>
            <a:off x="1550297" y="3055337"/>
            <a:ext cx="868199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DAMPAK SOSIAL INFORMATIKA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CDE740-AAAF-4955-BB46-8E22BAB2A037}"/>
              </a:ext>
            </a:extLst>
          </p:cNvPr>
          <p:cNvSpPr/>
          <p:nvPr/>
        </p:nvSpPr>
        <p:spPr>
          <a:xfrm>
            <a:off x="661210" y="771318"/>
            <a:ext cx="22797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BAB VI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CD74B60-981D-4E08-B06A-70438377C9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9200" y="90974"/>
            <a:ext cx="3220278" cy="22840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56C6D73-115F-43B7-8F07-BB5F6EADE0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0479" y="83671"/>
            <a:ext cx="3388304" cy="24280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6543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D26EB-BF14-422C-AA99-3E2713D93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494" y="660463"/>
            <a:ext cx="9613861" cy="1080938"/>
          </a:xfrm>
        </p:spPr>
        <p:txBody>
          <a:bodyPr/>
          <a:lstStyle/>
          <a:p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dan </a:t>
            </a:r>
            <a:r>
              <a:rPr lang="en-US" dirty="0" err="1"/>
              <a:t>industri</a:t>
            </a:r>
            <a:endParaRPr lang="en-ID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08C4D56-F95C-4A7A-9240-2992AA5285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628965"/>
              </p:ext>
            </p:extLst>
          </p:nvPr>
        </p:nvGraphicFramePr>
        <p:xfrm>
          <a:off x="254925" y="2078982"/>
          <a:ext cx="9747404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8136">
                  <a:extLst>
                    <a:ext uri="{9D8B030D-6E8A-4147-A177-3AD203B41FA5}">
                      <a16:colId xmlns:a16="http://schemas.microsoft.com/office/drawing/2014/main" val="1484804937"/>
                    </a:ext>
                  </a:extLst>
                </a:gridCol>
                <a:gridCol w="5059268">
                  <a:extLst>
                    <a:ext uri="{9D8B030D-6E8A-4147-A177-3AD203B41FA5}">
                      <a16:colId xmlns:a16="http://schemas.microsoft.com/office/drawing/2014/main" val="686761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Dampak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Positip</a:t>
                      </a:r>
                      <a:endParaRPr lang="en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  </a:t>
                      </a:r>
                      <a:r>
                        <a:rPr lang="en-US" sz="1400" dirty="0" err="1"/>
                        <a:t>Dampak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Negatip</a:t>
                      </a:r>
                      <a:endParaRPr lang="en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829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/>
                        <a:t>Pertumbuhan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ekonomi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semakin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tinggi</a:t>
                      </a:r>
                      <a:endParaRPr lang="en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/>
                        <a:t>Terjadinya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pengangguran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bagi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tenaga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kerja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tidak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mempunyai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kualifikasi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sesuai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dengan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dibutuhkan</a:t>
                      </a:r>
                      <a:r>
                        <a:rPr lang="en-US" sz="1400" dirty="0"/>
                        <a:t>.</a:t>
                      </a:r>
                      <a:endParaRPr lang="en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607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/>
                        <a:t>Terjadinya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industrialisasi</a:t>
                      </a:r>
                      <a:endParaRPr lang="en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Sifat </a:t>
                      </a:r>
                      <a:r>
                        <a:rPr lang="en-US" sz="1400" dirty="0" err="1"/>
                        <a:t>komsumtif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sebagai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akibat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kompetisi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ketat</a:t>
                      </a:r>
                      <a:r>
                        <a:rPr lang="en-US" sz="1400" dirty="0"/>
                        <a:t> pada era </a:t>
                      </a:r>
                      <a:r>
                        <a:rPr lang="en-US" sz="1400" dirty="0" err="1"/>
                        <a:t>globalisasi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akan</a:t>
                      </a:r>
                      <a:r>
                        <a:rPr lang="en-US" sz="1400" dirty="0"/>
                        <a:t> juga </a:t>
                      </a:r>
                      <a:r>
                        <a:rPr lang="en-US" sz="1400" dirty="0" err="1"/>
                        <a:t>melahirkan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generasi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secara</a:t>
                      </a:r>
                      <a:r>
                        <a:rPr lang="en-US" sz="1400" dirty="0"/>
                        <a:t> moral </a:t>
                      </a:r>
                      <a:r>
                        <a:rPr lang="en-US" sz="1400" dirty="0" err="1"/>
                        <a:t>mengalami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kemerosotan:konsumtif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boros</a:t>
                      </a:r>
                      <a:r>
                        <a:rPr lang="en-US" sz="1400" dirty="0"/>
                        <a:t> dan </a:t>
                      </a:r>
                      <a:r>
                        <a:rPr lang="en-US" sz="1400" dirty="0" err="1"/>
                        <a:t>memiliki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jalan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pintas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bermental</a:t>
                      </a:r>
                      <a:r>
                        <a:rPr lang="en-US" sz="1400" dirty="0"/>
                        <a:t> instant</a:t>
                      </a:r>
                      <a:endParaRPr lang="en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045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/>
                        <a:t>Kemajuan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teknologi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meningkatkan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kemampuan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produktivitas</a:t>
                      </a:r>
                      <a:r>
                        <a:rPr lang="en-US" sz="1400" dirty="0"/>
                        <a:t> dunia </a:t>
                      </a:r>
                      <a:r>
                        <a:rPr lang="en-US" sz="1400" dirty="0" err="1"/>
                        <a:t>industri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baik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dari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aspek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teknologi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industri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maupun</a:t>
                      </a:r>
                      <a:r>
                        <a:rPr lang="en-US" sz="1400" dirty="0"/>
                        <a:t> pada </a:t>
                      </a:r>
                      <a:r>
                        <a:rPr lang="en-US" sz="1400" dirty="0" err="1"/>
                        <a:t>aspek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jenis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produksi</a:t>
                      </a:r>
                      <a:endParaRPr lang="en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793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/>
                        <a:t>Persaingan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dalam</a:t>
                      </a:r>
                      <a:r>
                        <a:rPr lang="en-US" sz="1400" dirty="0"/>
                        <a:t> dunia </a:t>
                      </a:r>
                      <a:r>
                        <a:rPr lang="en-US" sz="1400" dirty="0" err="1"/>
                        <a:t>kerja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sehingga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menuntut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pekerja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untuk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selalu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menambah</a:t>
                      </a:r>
                      <a:r>
                        <a:rPr lang="en-US" sz="1400" dirty="0"/>
                        <a:t> skill dan </a:t>
                      </a:r>
                      <a:r>
                        <a:rPr lang="en-US" sz="1400" dirty="0" err="1"/>
                        <a:t>pengetahuan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dimiliki</a:t>
                      </a:r>
                      <a:r>
                        <a:rPr lang="en-US" sz="1400" dirty="0"/>
                        <a:t>.</a:t>
                      </a:r>
                      <a:endParaRPr lang="en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413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Di </a:t>
                      </a:r>
                      <a:r>
                        <a:rPr lang="en-US" sz="1400" dirty="0" err="1"/>
                        <a:t>bidang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kedokteran</a:t>
                      </a:r>
                      <a:r>
                        <a:rPr lang="en-US" sz="1400" dirty="0"/>
                        <a:t> dan </a:t>
                      </a:r>
                      <a:r>
                        <a:rPr lang="en-US" sz="1400" dirty="0" err="1"/>
                        <a:t>kemajuan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ekonomi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mampu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menjadikan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produk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kedokteran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menjadi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komoditi</a:t>
                      </a:r>
                      <a:r>
                        <a:rPr lang="en-US" sz="1400" dirty="0"/>
                        <a:t>.</a:t>
                      </a:r>
                      <a:endParaRPr lang="en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712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445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F63B2-E73B-42FC-972D-B000770D1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30" y="2111585"/>
            <a:ext cx="10729800" cy="434222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15142BE-CCDB-4423-8414-1644D881F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681747"/>
              </p:ext>
            </p:extLst>
          </p:nvPr>
        </p:nvGraphicFramePr>
        <p:xfrm>
          <a:off x="238539" y="2485003"/>
          <a:ext cx="9554818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0494">
                  <a:extLst>
                    <a:ext uri="{9D8B030D-6E8A-4147-A177-3AD203B41FA5}">
                      <a16:colId xmlns:a16="http://schemas.microsoft.com/office/drawing/2014/main" val="1432648508"/>
                    </a:ext>
                  </a:extLst>
                </a:gridCol>
                <a:gridCol w="5474324">
                  <a:extLst>
                    <a:ext uri="{9D8B030D-6E8A-4147-A177-3AD203B41FA5}">
                      <a16:colId xmlns:a16="http://schemas.microsoft.com/office/drawing/2014/main" val="2321012428"/>
                    </a:ext>
                  </a:extLst>
                </a:gridCol>
              </a:tblGrid>
              <a:tr h="273437">
                <a:tc>
                  <a:txBody>
                    <a:bodyPr/>
                    <a:lstStyle/>
                    <a:p>
                      <a:r>
                        <a:rPr lang="en-US" sz="2400" dirty="0" err="1"/>
                        <a:t>Dampak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Positip</a:t>
                      </a:r>
                      <a:endParaRPr lang="en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Dampak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Negatip</a:t>
                      </a:r>
                      <a:endParaRPr lang="en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009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/>
                        <a:t>Perbedaan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kepribadian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pria</a:t>
                      </a:r>
                      <a:r>
                        <a:rPr lang="en-US" sz="2000" dirty="0"/>
                        <a:t> dan </a:t>
                      </a:r>
                      <a:r>
                        <a:rPr lang="en-US" sz="2000" dirty="0" err="1"/>
                        <a:t>wanita</a:t>
                      </a:r>
                      <a:endParaRPr lang="en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/>
                        <a:t>Kemerosotan</a:t>
                      </a:r>
                      <a:r>
                        <a:rPr lang="en-US" sz="2000" dirty="0"/>
                        <a:t> moral di </a:t>
                      </a:r>
                      <a:r>
                        <a:rPr lang="en-US" sz="2000" dirty="0" err="1"/>
                        <a:t>kalangan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warga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masyarakat</a:t>
                      </a:r>
                      <a:endParaRPr lang="en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082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/>
                        <a:t>Meningkatnya</a:t>
                      </a:r>
                      <a:r>
                        <a:rPr lang="en-US" sz="2000" dirty="0"/>
                        <a:t> rasa </a:t>
                      </a:r>
                      <a:r>
                        <a:rPr lang="en-US" sz="2000" dirty="0" err="1"/>
                        <a:t>percaya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diri</a:t>
                      </a:r>
                      <a:endParaRPr lang="en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err="1"/>
                        <a:t>Kenakalan</a:t>
                      </a:r>
                      <a:r>
                        <a:rPr lang="en-US" sz="2000" dirty="0"/>
                        <a:t> dan </a:t>
                      </a:r>
                      <a:r>
                        <a:rPr lang="en-US" sz="2000" dirty="0" err="1"/>
                        <a:t>tidak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menyimpang</a:t>
                      </a:r>
                      <a:r>
                        <a:rPr lang="en-US" sz="2000" dirty="0"/>
                        <a:t> di </a:t>
                      </a:r>
                      <a:r>
                        <a:rPr lang="en-US" sz="2000" dirty="0" err="1"/>
                        <a:t>kalangan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remaja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semakin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meningkat</a:t>
                      </a:r>
                      <a:r>
                        <a:rPr lang="en-US" sz="2000" dirty="0"/>
                        <a:t>.</a:t>
                      </a:r>
                      <a:endParaRPr lang="en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124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Pola </a:t>
                      </a:r>
                      <a:r>
                        <a:rPr lang="en-US" sz="2000" dirty="0" err="1"/>
                        <a:t>interaksi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antar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manusia</a:t>
                      </a:r>
                      <a:r>
                        <a:rPr lang="en-US" sz="2000" dirty="0"/>
                        <a:t> yang </a:t>
                      </a:r>
                      <a:r>
                        <a:rPr lang="en-US" sz="2000" dirty="0" err="1"/>
                        <a:t>berubah</a:t>
                      </a:r>
                      <a:r>
                        <a:rPr lang="en-US" sz="2000" dirty="0"/>
                        <a:t>.</a:t>
                      </a:r>
                      <a:endParaRPr lang="en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13853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2558278-5E4A-4BC1-8C1B-74EF6EE76D4A}"/>
              </a:ext>
            </a:extLst>
          </p:cNvPr>
          <p:cNvSpPr txBox="1"/>
          <p:nvPr/>
        </p:nvSpPr>
        <p:spPr>
          <a:xfrm>
            <a:off x="185530" y="955021"/>
            <a:ext cx="46780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dan </a:t>
            </a:r>
            <a:r>
              <a:rPr lang="en-US" sz="2800" dirty="0" err="1"/>
              <a:t>Budaya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445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7247B1D-2E2D-4632-8C71-28C5FCB10A18}"/>
              </a:ext>
            </a:extLst>
          </p:cNvPr>
          <p:cNvSpPr txBox="1"/>
          <p:nvPr/>
        </p:nvSpPr>
        <p:spPr>
          <a:xfrm>
            <a:off x="755374" y="1011510"/>
            <a:ext cx="3109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Bidang</a:t>
            </a:r>
            <a:r>
              <a:rPr lang="en-US" sz="2800" dirty="0"/>
              <a:t> Pendidikan</a:t>
            </a:r>
            <a:endParaRPr lang="en-ID" sz="28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BA453BA-1532-4949-BEA5-F683903F20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47083"/>
              </p:ext>
            </p:extLst>
          </p:nvPr>
        </p:nvGraphicFramePr>
        <p:xfrm>
          <a:off x="291547" y="2243665"/>
          <a:ext cx="971384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5334">
                  <a:extLst>
                    <a:ext uri="{9D8B030D-6E8A-4147-A177-3AD203B41FA5}">
                      <a16:colId xmlns:a16="http://schemas.microsoft.com/office/drawing/2014/main" val="3074599888"/>
                    </a:ext>
                  </a:extLst>
                </a:gridCol>
                <a:gridCol w="5008511">
                  <a:extLst>
                    <a:ext uri="{9D8B030D-6E8A-4147-A177-3AD203B41FA5}">
                      <a16:colId xmlns:a16="http://schemas.microsoft.com/office/drawing/2014/main" val="2176486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Dampak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Positip</a:t>
                      </a:r>
                      <a:endParaRPr lang="en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Dampak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Negatip</a:t>
                      </a:r>
                      <a:endParaRPr lang="en-ID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58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/>
                        <a:t>Munculnya</a:t>
                      </a:r>
                      <a:r>
                        <a:rPr lang="en-US" sz="1600" dirty="0"/>
                        <a:t> media </a:t>
                      </a:r>
                      <a:r>
                        <a:rPr lang="en-US" sz="1600" dirty="0" err="1"/>
                        <a:t>massa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khususnya</a:t>
                      </a:r>
                      <a:r>
                        <a:rPr lang="en-US" sz="1600" dirty="0"/>
                        <a:t> media </a:t>
                      </a:r>
                      <a:r>
                        <a:rPr lang="en-US" sz="1600" dirty="0" err="1"/>
                        <a:t>elektronik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sebagai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sumber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ilmu</a:t>
                      </a:r>
                      <a:r>
                        <a:rPr lang="en-US" sz="1600" dirty="0"/>
                        <a:t> dan </a:t>
                      </a:r>
                      <a:r>
                        <a:rPr lang="en-US" sz="1600" dirty="0" err="1"/>
                        <a:t>pusat</a:t>
                      </a:r>
                      <a:r>
                        <a:rPr lang="en-US" sz="1600" dirty="0"/>
                        <a:t> Pendidikan.</a:t>
                      </a:r>
                      <a:endParaRPr lang="en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/>
                        <a:t>Kerahasiaan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alat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tes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semakin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terancam</a:t>
                      </a:r>
                      <a:r>
                        <a:rPr lang="en-US" sz="1600" dirty="0"/>
                        <a:t>.</a:t>
                      </a:r>
                      <a:endParaRPr lang="en-ID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801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/>
                        <a:t>Munculnya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metode-metode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pembelajaran</a:t>
                      </a:r>
                      <a:r>
                        <a:rPr lang="en-US" sz="1600" dirty="0"/>
                        <a:t> yang </a:t>
                      </a:r>
                      <a:r>
                        <a:rPr lang="en-US" sz="1600" dirty="0" err="1"/>
                        <a:t>baru</a:t>
                      </a:r>
                      <a:r>
                        <a:rPr lang="en-US" sz="1600" dirty="0"/>
                        <a:t>, yang </a:t>
                      </a:r>
                      <a:r>
                        <a:rPr lang="en-US" sz="1600" dirty="0" err="1"/>
                        <a:t>memudahkan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siswa</a:t>
                      </a:r>
                      <a:r>
                        <a:rPr lang="en-US" sz="1600" dirty="0"/>
                        <a:t> dan guru </a:t>
                      </a:r>
                      <a:r>
                        <a:rPr lang="en-US" sz="1600" dirty="0" err="1"/>
                        <a:t>dalam</a:t>
                      </a:r>
                      <a:r>
                        <a:rPr lang="en-US" sz="1600" dirty="0"/>
                        <a:t> proses </a:t>
                      </a:r>
                      <a:r>
                        <a:rPr lang="en-US" sz="1600" dirty="0" err="1"/>
                        <a:t>pembelajaran</a:t>
                      </a:r>
                      <a:endParaRPr lang="en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/>
                        <a:t>Penyalahgunaan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pengetahuan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bagi</a:t>
                      </a:r>
                      <a:r>
                        <a:rPr lang="en-US" sz="1600" dirty="0"/>
                        <a:t> orang </a:t>
                      </a:r>
                      <a:r>
                        <a:rPr lang="en-US" sz="1600" dirty="0" err="1"/>
                        <a:t>orang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tertentu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untuk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melakukan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tindak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kriminal</a:t>
                      </a:r>
                      <a:r>
                        <a:rPr lang="en-US" sz="1600" dirty="0"/>
                        <a:t>.</a:t>
                      </a:r>
                      <a:endParaRPr lang="en-ID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71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err="1"/>
                        <a:t>Sistem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pembelajaran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tidak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harus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melalui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tatap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muka</a:t>
                      </a:r>
                      <a:endParaRPr lang="en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8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695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727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7D21C-EEFC-4259-A997-9FDD22169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8" y="2257360"/>
            <a:ext cx="7695053" cy="35993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positip</a:t>
            </a:r>
            <a:r>
              <a:rPr lang="en-US" dirty="0"/>
              <a:t> dan </a:t>
            </a:r>
            <a:r>
              <a:rPr lang="en-US" dirty="0" err="1"/>
              <a:t>negatip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Positipnya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disisi</a:t>
            </a:r>
            <a:r>
              <a:rPr lang="en-US" dirty="0"/>
              <a:t> lain,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komunikasi</a:t>
            </a:r>
            <a:r>
              <a:rPr lang="en-US" dirty="0"/>
              <a:t> 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negatip</a:t>
            </a:r>
            <a:r>
              <a:rPr lang="en-US" dirty="0"/>
              <a:t>,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menyalahgunakan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71585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A5D34-A4D1-4B75-9E0B-C4CEEE534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120348"/>
            <a:ext cx="7284236" cy="33130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Pesatnya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peradaban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salah </a:t>
            </a:r>
            <a:r>
              <a:rPr lang="en-US" sz="2800" dirty="0" err="1"/>
              <a:t>satunya</a:t>
            </a:r>
            <a:r>
              <a:rPr lang="en-US" sz="2800" dirty="0"/>
              <a:t> </a:t>
            </a:r>
            <a:r>
              <a:rPr lang="en-US" sz="2800" dirty="0" err="1"/>
              <a:t>diakibatkan</a:t>
            </a:r>
            <a:r>
              <a:rPr lang="en-US" sz="2800" dirty="0"/>
              <a:t> oleh proses </a:t>
            </a:r>
            <a:r>
              <a:rPr lang="en-US" sz="2800" dirty="0" err="1"/>
              <a:t>penyampaian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yang </a:t>
            </a:r>
            <a:r>
              <a:rPr lang="en-US" sz="2800" dirty="0" err="1"/>
              <a:t>berjalan</a:t>
            </a:r>
            <a:r>
              <a:rPr lang="en-US" sz="2800" dirty="0"/>
              <a:t> </a:t>
            </a:r>
            <a:r>
              <a:rPr lang="en-US" sz="2800" dirty="0" err="1"/>
              <a:t>begitu</a:t>
            </a:r>
            <a:r>
              <a:rPr lang="en-US" sz="2800" dirty="0"/>
              <a:t> </a:t>
            </a:r>
            <a:r>
              <a:rPr lang="en-US" sz="2800" dirty="0" err="1"/>
              <a:t>lancar</a:t>
            </a:r>
            <a:r>
              <a:rPr lang="en-US" sz="2800" dirty="0"/>
              <a:t>.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segala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berjalan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mudah</a:t>
            </a:r>
            <a:r>
              <a:rPr lang="en-US" sz="2800" dirty="0"/>
              <a:t> dan </a:t>
            </a:r>
            <a:r>
              <a:rPr lang="en-US" sz="2800" dirty="0" err="1"/>
              <a:t>praktis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kedepannya</a:t>
            </a:r>
            <a:r>
              <a:rPr lang="en-US" sz="2800" dirty="0"/>
              <a:t>.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477943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09374-B72B-47F2-9264-34A4D6F58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753228"/>
            <a:ext cx="7814322" cy="1080938"/>
          </a:xfrm>
        </p:spPr>
        <p:txBody>
          <a:bodyPr/>
          <a:lstStyle/>
          <a:p>
            <a:r>
              <a:rPr lang="en-US" dirty="0" err="1"/>
              <a:t>Informatika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D27A8-EB45-43DC-A875-8EE73C7EB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313" y="2257360"/>
            <a:ext cx="8682340" cy="359931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Informatika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komputerisasi</a:t>
            </a:r>
            <a:r>
              <a:rPr lang="en-US" dirty="0"/>
              <a:t> </a:t>
            </a:r>
            <a:r>
              <a:rPr lang="en-US" dirty="0" err="1"/>
              <a:t>termaksud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dan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Penelitian-penelitian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juga </a:t>
            </a:r>
            <a:r>
              <a:rPr lang="en-US" dirty="0" err="1"/>
              <a:t>berkonsentrasi</a:t>
            </a:r>
            <a:r>
              <a:rPr lang="en-US" dirty="0"/>
              <a:t> pada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dirty="0" err="1"/>
              <a:t>nilai</a:t>
            </a:r>
            <a:r>
              <a:rPr lang="en-US" dirty="0"/>
              <a:t> dan </a:t>
            </a:r>
            <a:r>
              <a:rPr lang="en-US" dirty="0" err="1"/>
              <a:t>praktik-praktik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Informatika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dilandasi</a:t>
            </a:r>
            <a:r>
              <a:rPr lang="en-US" dirty="0"/>
              <a:t> oleh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(</a:t>
            </a:r>
            <a:r>
              <a:rPr lang="en-US" dirty="0" err="1"/>
              <a:t>paradigma</a:t>
            </a:r>
            <a:r>
              <a:rPr lang="en-US" dirty="0"/>
              <a:t>) yang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9794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DB93F-A75B-41E8-A3A2-E210D4FAF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269" y="2464904"/>
            <a:ext cx="8423921" cy="3591339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berawal</a:t>
            </a:r>
            <a:r>
              <a:rPr lang="en-US" dirty="0"/>
              <a:t> di Amerika Utara pada </a:t>
            </a:r>
            <a:r>
              <a:rPr lang="en-US" dirty="0" err="1"/>
              <a:t>tahun</a:t>
            </a:r>
            <a:r>
              <a:rPr lang="en-US" dirty="0"/>
              <a:t> 1996.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terintegrasi</a:t>
            </a:r>
            <a:r>
              <a:rPr lang="en-US" dirty="0"/>
              <a:t> dan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dirty="0" err="1"/>
              <a:t>Komputer</a:t>
            </a:r>
            <a:r>
              <a:rPr lang="en-US" dirty="0"/>
              <a:t> dan Masyarakat” (Computer and society),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 (</a:t>
            </a:r>
            <a:r>
              <a:rPr lang="en-US" dirty="0" err="1"/>
              <a:t>sosial</a:t>
            </a:r>
            <a:r>
              <a:rPr lang="en-US" dirty="0"/>
              <a:t> impacts of computing),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 (social issues of computing),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 (social analysis of computing), dan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(Behavioral information system)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26352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3B39E-9D86-4C33-9F9A-B7ABEAEB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Dan </a:t>
            </a:r>
            <a:r>
              <a:rPr lang="en-US" sz="2800" dirty="0" err="1"/>
              <a:t>Komunikasi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440FD-C703-4603-ADA3-839E59F47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73357"/>
            <a:ext cx="8172131" cy="37628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Positip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pPr marL="457200" indent="-457200">
              <a:buAutoNum type="alphaLcPeriod"/>
            </a:pPr>
            <a:r>
              <a:rPr lang="en-US" dirty="0" err="1"/>
              <a:t>Mempercepat</a:t>
            </a:r>
            <a:r>
              <a:rPr lang="en-US" dirty="0"/>
              <a:t> 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terbaru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/>
              <a:t>Media </a:t>
            </a:r>
            <a:r>
              <a:rPr lang="en-US" dirty="0" err="1"/>
              <a:t>bersosialisasi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/>
              <a:t>Media </a:t>
            </a:r>
            <a:r>
              <a:rPr lang="en-US" dirty="0" err="1"/>
              <a:t>Hiburan</a:t>
            </a:r>
            <a:endParaRPr lang="en-US" dirty="0"/>
          </a:p>
          <a:p>
            <a:pPr marL="457200" indent="-457200">
              <a:buAutoNum type="alphaLcPeriod"/>
            </a:pP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jauh</a:t>
            </a:r>
            <a:r>
              <a:rPr lang="en-US" dirty="0"/>
              <a:t>.</a:t>
            </a:r>
          </a:p>
          <a:p>
            <a:pPr marL="457200" indent="-457200">
              <a:buAutoNum type="alphaLcPeriod"/>
            </a:pPr>
            <a:r>
              <a:rPr lang="en-US" dirty="0" err="1"/>
              <a:t>Membantu</a:t>
            </a:r>
            <a:r>
              <a:rPr lang="en-US" dirty="0"/>
              <a:t> dunia Pendidikan </a:t>
            </a:r>
          </a:p>
          <a:p>
            <a:pPr marL="457200" indent="-457200">
              <a:buAutoNum type="alphaLcPeriod"/>
            </a:pP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13484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F4151-0B77-4525-8D4D-6271FE714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Dampak</a:t>
            </a:r>
            <a:r>
              <a:rPr lang="en-US" sz="2400" dirty="0"/>
              <a:t> </a:t>
            </a:r>
            <a:r>
              <a:rPr lang="en-US" sz="2400" dirty="0" err="1"/>
              <a:t>Negatip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dan </a:t>
            </a:r>
            <a:r>
              <a:rPr lang="en-US" sz="2400" dirty="0" err="1"/>
              <a:t>komunikasi</a:t>
            </a:r>
            <a:endParaRPr lang="en-ID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5C531-26F1-4214-9017-AAEB0C4E6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48" y="2018820"/>
            <a:ext cx="8874496" cy="46337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negatip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komunikasi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malas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bersosialisasi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penipuan</a:t>
            </a:r>
            <a:r>
              <a:rPr lang="en-US" dirty="0"/>
              <a:t> dan juga </a:t>
            </a:r>
            <a:r>
              <a:rPr lang="en-US" dirty="0" err="1"/>
              <a:t>kejahatan</a:t>
            </a:r>
            <a:r>
              <a:rPr lang="en-US" dirty="0"/>
              <a:t> dunia maya (cybercrime)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Cyber Bullying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negatip</a:t>
            </a:r>
            <a:r>
              <a:rPr lang="en-US" dirty="0"/>
              <a:t> yang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Fitnah dan juga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Menjauhkan</a:t>
            </a:r>
            <a:r>
              <a:rPr lang="en-US" dirty="0"/>
              <a:t> yang </a:t>
            </a:r>
            <a:r>
              <a:rPr lang="en-US" dirty="0" err="1"/>
              <a:t>dekat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Mengabaikan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dan juga </a:t>
            </a:r>
            <a:r>
              <a:rPr lang="en-US" dirty="0" err="1"/>
              <a:t>pekerjaan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Membuang-buang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Menurunnya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dan juga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lphaLcPeriod"/>
            </a:pPr>
            <a:endParaRPr lang="en-US" dirty="0"/>
          </a:p>
          <a:p>
            <a:pPr marL="457200" indent="-457200">
              <a:buFont typeface="+mj-lt"/>
              <a:buAutoNum type="alphaLcPeriod"/>
            </a:pPr>
            <a:endParaRPr lang="en-US" dirty="0"/>
          </a:p>
          <a:p>
            <a:pPr marL="457200" indent="-457200">
              <a:buFont typeface="+mj-lt"/>
              <a:buAutoNum type="alphaLcPeriod"/>
            </a:pPr>
            <a:endParaRPr lang="en-US" dirty="0"/>
          </a:p>
          <a:p>
            <a:pPr marL="457200" lvl="1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36547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DEF4-7154-431B-B2B2-B05123A63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Dampak</a:t>
            </a:r>
            <a:r>
              <a:rPr lang="en-US" sz="3200" dirty="0"/>
              <a:t> </a:t>
            </a:r>
            <a:r>
              <a:rPr lang="en-US" sz="3200" dirty="0" err="1"/>
              <a:t>Perkembangan</a:t>
            </a:r>
            <a:r>
              <a:rPr lang="en-US" sz="3200" dirty="0"/>
              <a:t> </a:t>
            </a:r>
            <a:r>
              <a:rPr lang="en-US" sz="3200" dirty="0" err="1"/>
              <a:t>Teknologi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dan </a:t>
            </a:r>
            <a:r>
              <a:rPr lang="en-US" sz="3200" dirty="0" err="1"/>
              <a:t>Komunikasi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Masyarakat.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58681-F50E-426E-99A7-6D6C9030D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3" y="2191099"/>
            <a:ext cx="8914253" cy="359931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komunikasi</a:t>
            </a:r>
            <a:r>
              <a:rPr lang="en-US" dirty="0"/>
              <a:t>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oleh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digantikan</a:t>
            </a:r>
            <a:r>
              <a:rPr lang="en-US" dirty="0"/>
              <a:t> oleh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positip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45363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381C-8C5E-4B1B-AF22-ABCA9E6CC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positip</a:t>
            </a:r>
            <a:r>
              <a:rPr lang="en-US" sz="2800" dirty="0"/>
              <a:t> dan </a:t>
            </a:r>
            <a:r>
              <a:rPr lang="en-US" sz="2800" dirty="0" err="1"/>
              <a:t>negatip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dan </a:t>
            </a:r>
            <a:r>
              <a:rPr lang="en-US" sz="2800" dirty="0" err="1"/>
              <a:t>Komunikasi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Masyarakat. </a:t>
            </a:r>
            <a:r>
              <a:rPr lang="en-US" sz="2800" dirty="0" err="1"/>
              <a:t>Dilihat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89D36-CABA-445B-9772-7A1A11953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1693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Komunikasi</a:t>
            </a: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D7CD057-0603-455F-ABAD-F1D7D3AC3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664575"/>
              </p:ext>
            </p:extLst>
          </p:nvPr>
        </p:nvGraphicFramePr>
        <p:xfrm>
          <a:off x="402025" y="3040114"/>
          <a:ext cx="9892157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551">
                  <a:extLst>
                    <a:ext uri="{9D8B030D-6E8A-4147-A177-3AD203B41FA5}">
                      <a16:colId xmlns:a16="http://schemas.microsoft.com/office/drawing/2014/main" val="2189502259"/>
                    </a:ext>
                  </a:extLst>
                </a:gridCol>
                <a:gridCol w="4788606">
                  <a:extLst>
                    <a:ext uri="{9D8B030D-6E8A-4147-A177-3AD203B41FA5}">
                      <a16:colId xmlns:a16="http://schemas.microsoft.com/office/drawing/2014/main" val="11074518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Dampak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Positip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Dampak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Negatip</a:t>
                      </a:r>
                      <a:endParaRPr lang="en-US" dirty="0"/>
                    </a:p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41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Kita </a:t>
                      </a:r>
                      <a:r>
                        <a:rPr lang="en-US" dirty="0" err="1"/>
                        <a:t>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lebih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cepat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mendapatkan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informasi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akurat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terbaru</a:t>
                      </a:r>
                      <a:r>
                        <a:rPr lang="en-US" dirty="0"/>
                        <a:t> di </a:t>
                      </a:r>
                      <a:r>
                        <a:rPr lang="en-US" dirty="0" err="1"/>
                        <a:t>bumi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bagian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manapun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melalui</a:t>
                      </a:r>
                      <a:r>
                        <a:rPr lang="en-US" dirty="0"/>
                        <a:t> internet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Pemanfaatan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jasa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komunikasi</a:t>
                      </a:r>
                      <a:r>
                        <a:rPr lang="en-US" dirty="0"/>
                        <a:t> oleh </a:t>
                      </a:r>
                      <a:r>
                        <a:rPr lang="en-US" dirty="0" err="1"/>
                        <a:t>jaringan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teroris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115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Kita </a:t>
                      </a:r>
                      <a:r>
                        <a:rPr lang="en-US" dirty="0" err="1"/>
                        <a:t>dapat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berkomunikasi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teman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maupun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keluarga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sangat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jauh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melalui</a:t>
                      </a:r>
                      <a:r>
                        <a:rPr lang="en-US" dirty="0"/>
                        <a:t> handphone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Penggunaan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informasi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tertentu</a:t>
                      </a:r>
                      <a:r>
                        <a:rPr lang="en-US" dirty="0"/>
                        <a:t> dan situs </a:t>
                      </a:r>
                      <a:r>
                        <a:rPr lang="en-US" dirty="0" err="1"/>
                        <a:t>tertentu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terdapat</a:t>
                      </a:r>
                      <a:r>
                        <a:rPr lang="en-US" dirty="0"/>
                        <a:t> di internet yang </a:t>
                      </a:r>
                      <a:r>
                        <a:rPr lang="en-US" dirty="0" err="1"/>
                        <a:t>bisa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disalahgunakan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pihak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tertentu</a:t>
                      </a:r>
                      <a:r>
                        <a:rPr lang="en-US" dirty="0"/>
                        <a:t>.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155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Kita </a:t>
                      </a:r>
                      <a:r>
                        <a:rPr lang="en-US" dirty="0" err="1"/>
                        <a:t>mendapatkan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layanan</a:t>
                      </a:r>
                      <a:r>
                        <a:rPr lang="en-US" dirty="0"/>
                        <a:t> bank yang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sangat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mudah</a:t>
                      </a:r>
                      <a:r>
                        <a:rPr lang="en-US" dirty="0"/>
                        <a:t>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Kerahasiaan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alat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semakin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terancam</a:t>
                      </a:r>
                      <a:r>
                        <a:rPr lang="en-US" dirty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/>
                        <a:t>Kecemasan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teknologi</a:t>
                      </a:r>
                      <a:r>
                        <a:rPr lang="en-US" dirty="0"/>
                        <a:t>.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541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113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489</TotalTime>
  <Words>749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PowerPoint Presentation</vt:lpstr>
      <vt:lpstr>PowerPoint Presentation</vt:lpstr>
      <vt:lpstr>PowerPoint Presentation</vt:lpstr>
      <vt:lpstr>Informatika Sosial</vt:lpstr>
      <vt:lpstr>PowerPoint Presentation</vt:lpstr>
      <vt:lpstr>Dampak Penggunaan Teknologi Informasi Dan Komunikasi</vt:lpstr>
      <vt:lpstr>Dampak Negatip Penggunaan Teknologi Informasi dan komunikasi</vt:lpstr>
      <vt:lpstr>Dampak Perkembangan Teknologi Informasi dan Komunikasi dalam Masyarakat.</vt:lpstr>
      <vt:lpstr>Dampak positip dan negatip dari perkembangan teknologi Informasi dan Komunikasi dalam Masyarakat. Dilihat dari berbagai bidang sebagai berikut</vt:lpstr>
      <vt:lpstr>Bidang Ekonomi dan industri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Windows User</cp:lastModifiedBy>
  <cp:revision>41</cp:revision>
  <dcterms:created xsi:type="dcterms:W3CDTF">2021-04-05T01:20:24Z</dcterms:created>
  <dcterms:modified xsi:type="dcterms:W3CDTF">2022-04-22T15:47:49Z</dcterms:modified>
</cp:coreProperties>
</file>